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6" r:id="rId8"/>
    <p:sldId id="268" r:id="rId9"/>
    <p:sldId id="267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AC2AA-578D-4664-BDB8-71B96FF4B7D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3546AB-5E26-4D0D-A6FC-DE76F7409F39}">
      <dgm:prSet phldrT="[Text]"/>
      <dgm:spPr/>
      <dgm:t>
        <a:bodyPr/>
        <a:lstStyle/>
        <a:p>
          <a:r>
            <a:rPr lang="en-US" dirty="0"/>
            <a:t>Feature Extraction</a:t>
          </a:r>
          <a:endParaRPr lang="en-IN" dirty="0"/>
        </a:p>
      </dgm:t>
    </dgm:pt>
    <dgm:pt modelId="{E52057AB-95E0-4C91-80ED-50FF54AF383E}" type="parTrans" cxnId="{FCE92E9C-E732-4B81-A276-614D5332823A}">
      <dgm:prSet/>
      <dgm:spPr/>
      <dgm:t>
        <a:bodyPr/>
        <a:lstStyle/>
        <a:p>
          <a:endParaRPr lang="en-IN"/>
        </a:p>
      </dgm:t>
    </dgm:pt>
    <dgm:pt modelId="{9BB73056-B1FC-46F4-B4BF-9063BF98328D}" type="sibTrans" cxnId="{FCE92E9C-E732-4B81-A276-614D5332823A}">
      <dgm:prSet/>
      <dgm:spPr/>
      <dgm:t>
        <a:bodyPr/>
        <a:lstStyle/>
        <a:p>
          <a:endParaRPr lang="en-IN"/>
        </a:p>
      </dgm:t>
    </dgm:pt>
    <dgm:pt modelId="{D58179E6-5314-44B1-885D-7952AFDC9A03}">
      <dgm:prSet phldrT="[Text]"/>
      <dgm:spPr/>
      <dgm:t>
        <a:bodyPr/>
        <a:lstStyle/>
        <a:p>
          <a:r>
            <a:rPr lang="en-US" dirty="0"/>
            <a:t>Learning Algorithm</a:t>
          </a:r>
          <a:endParaRPr lang="en-IN" dirty="0"/>
        </a:p>
      </dgm:t>
    </dgm:pt>
    <dgm:pt modelId="{69FF29C3-3AD4-4305-BB4E-AE06CF8ED5CA}" type="parTrans" cxnId="{665A219F-403C-40DB-AE70-BBEC55879E04}">
      <dgm:prSet/>
      <dgm:spPr/>
      <dgm:t>
        <a:bodyPr/>
        <a:lstStyle/>
        <a:p>
          <a:endParaRPr lang="en-IN"/>
        </a:p>
      </dgm:t>
    </dgm:pt>
    <dgm:pt modelId="{269259DE-3423-4108-89CF-B9A1A18D6443}" type="sibTrans" cxnId="{665A219F-403C-40DB-AE70-BBEC55879E04}">
      <dgm:prSet/>
      <dgm:spPr/>
      <dgm:t>
        <a:bodyPr/>
        <a:lstStyle/>
        <a:p>
          <a:endParaRPr lang="en-IN"/>
        </a:p>
      </dgm:t>
    </dgm:pt>
    <dgm:pt modelId="{4D84BCC0-148F-43D7-804B-D67B44ED69A7}">
      <dgm:prSet phldrT="[Text]"/>
      <dgm:spPr/>
      <dgm:t>
        <a:bodyPr/>
        <a:lstStyle/>
        <a:p>
          <a:r>
            <a:rPr lang="en-US" dirty="0"/>
            <a:t>Image Preprocessing</a:t>
          </a:r>
          <a:endParaRPr lang="en-IN" dirty="0"/>
        </a:p>
      </dgm:t>
    </dgm:pt>
    <dgm:pt modelId="{03ACA3F5-4F20-445E-B488-660A28E8C869}" type="sibTrans" cxnId="{52A70965-D689-48DF-88B7-CA33536D26E4}">
      <dgm:prSet/>
      <dgm:spPr/>
      <dgm:t>
        <a:bodyPr/>
        <a:lstStyle/>
        <a:p>
          <a:endParaRPr lang="en-IN"/>
        </a:p>
      </dgm:t>
    </dgm:pt>
    <dgm:pt modelId="{036724F9-B8CB-46E7-A9E0-5C241405D792}" type="parTrans" cxnId="{52A70965-D689-48DF-88B7-CA33536D26E4}">
      <dgm:prSet/>
      <dgm:spPr/>
      <dgm:t>
        <a:bodyPr/>
        <a:lstStyle/>
        <a:p>
          <a:endParaRPr lang="en-IN"/>
        </a:p>
      </dgm:t>
    </dgm:pt>
    <dgm:pt modelId="{4D19B69B-DFCA-4E15-BAE9-A0D77A8091FB}" type="pres">
      <dgm:prSet presAssocID="{499AC2AA-578D-4664-BDB8-71B96FF4B7DE}" presName="Name0" presStyleCnt="0">
        <dgm:presLayoutVars>
          <dgm:dir/>
          <dgm:animLvl val="lvl"/>
          <dgm:resizeHandles val="exact"/>
        </dgm:presLayoutVars>
      </dgm:prSet>
      <dgm:spPr/>
    </dgm:pt>
    <dgm:pt modelId="{1455CA3D-1F4C-439B-B9BB-BD2370F64A38}" type="pres">
      <dgm:prSet presAssocID="{4D84BCC0-148F-43D7-804B-D67B44ED69A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657F5A1-8176-423D-884E-3BA3EFA38AC7}" type="pres">
      <dgm:prSet presAssocID="{03ACA3F5-4F20-445E-B488-660A28E8C869}" presName="parTxOnlySpace" presStyleCnt="0"/>
      <dgm:spPr/>
    </dgm:pt>
    <dgm:pt modelId="{39E29D53-CEB2-4AE9-8F75-F2DA0B69FEAB}" type="pres">
      <dgm:prSet presAssocID="{613546AB-5E26-4D0D-A6FC-DE76F7409F3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607997-EB69-4A91-B059-D1535FB9B579}" type="pres">
      <dgm:prSet presAssocID="{9BB73056-B1FC-46F4-B4BF-9063BF98328D}" presName="parTxOnlySpace" presStyleCnt="0"/>
      <dgm:spPr/>
    </dgm:pt>
    <dgm:pt modelId="{1949B8B4-4D75-43E2-8DC6-BDCC098EA107}" type="pres">
      <dgm:prSet presAssocID="{D58179E6-5314-44B1-885D-7952AFDC9A03}" presName="parTxOnly" presStyleLbl="node1" presStyleIdx="2" presStyleCnt="3" custLinFactNeighborX="676">
        <dgm:presLayoutVars>
          <dgm:chMax val="0"/>
          <dgm:chPref val="0"/>
          <dgm:bulletEnabled val="1"/>
        </dgm:presLayoutVars>
      </dgm:prSet>
      <dgm:spPr/>
    </dgm:pt>
  </dgm:ptLst>
  <dgm:cxnLst>
    <dgm:cxn modelId="{41FA7D08-5782-4AF9-A57F-68E842AEA018}" type="presOf" srcId="{D58179E6-5314-44B1-885D-7952AFDC9A03}" destId="{1949B8B4-4D75-43E2-8DC6-BDCC098EA107}" srcOrd="0" destOrd="0" presId="urn:microsoft.com/office/officeart/2005/8/layout/chevron1"/>
    <dgm:cxn modelId="{02C9581E-6573-442B-902D-749D7EA63286}" type="presOf" srcId="{613546AB-5E26-4D0D-A6FC-DE76F7409F39}" destId="{39E29D53-CEB2-4AE9-8F75-F2DA0B69FEAB}" srcOrd="0" destOrd="0" presId="urn:microsoft.com/office/officeart/2005/8/layout/chevron1"/>
    <dgm:cxn modelId="{52A70965-D689-48DF-88B7-CA33536D26E4}" srcId="{499AC2AA-578D-4664-BDB8-71B96FF4B7DE}" destId="{4D84BCC0-148F-43D7-804B-D67B44ED69A7}" srcOrd="0" destOrd="0" parTransId="{036724F9-B8CB-46E7-A9E0-5C241405D792}" sibTransId="{03ACA3F5-4F20-445E-B488-660A28E8C869}"/>
    <dgm:cxn modelId="{876EF282-4C25-433F-886F-72EACF6FB36F}" type="presOf" srcId="{499AC2AA-578D-4664-BDB8-71B96FF4B7DE}" destId="{4D19B69B-DFCA-4E15-BAE9-A0D77A8091FB}" srcOrd="0" destOrd="0" presId="urn:microsoft.com/office/officeart/2005/8/layout/chevron1"/>
    <dgm:cxn modelId="{FCE92E9C-E732-4B81-A276-614D5332823A}" srcId="{499AC2AA-578D-4664-BDB8-71B96FF4B7DE}" destId="{613546AB-5E26-4D0D-A6FC-DE76F7409F39}" srcOrd="1" destOrd="0" parTransId="{E52057AB-95E0-4C91-80ED-50FF54AF383E}" sibTransId="{9BB73056-B1FC-46F4-B4BF-9063BF98328D}"/>
    <dgm:cxn modelId="{665A219F-403C-40DB-AE70-BBEC55879E04}" srcId="{499AC2AA-578D-4664-BDB8-71B96FF4B7DE}" destId="{D58179E6-5314-44B1-885D-7952AFDC9A03}" srcOrd="2" destOrd="0" parTransId="{69FF29C3-3AD4-4305-BB4E-AE06CF8ED5CA}" sibTransId="{269259DE-3423-4108-89CF-B9A1A18D6443}"/>
    <dgm:cxn modelId="{7B52CACD-1567-4B7C-A8B1-E59625D96C35}" type="presOf" srcId="{4D84BCC0-148F-43D7-804B-D67B44ED69A7}" destId="{1455CA3D-1F4C-439B-B9BB-BD2370F64A38}" srcOrd="0" destOrd="0" presId="urn:microsoft.com/office/officeart/2005/8/layout/chevron1"/>
    <dgm:cxn modelId="{71014772-6490-4E51-A5DB-7808AB6B3C32}" type="presParOf" srcId="{4D19B69B-DFCA-4E15-BAE9-A0D77A8091FB}" destId="{1455CA3D-1F4C-439B-B9BB-BD2370F64A38}" srcOrd="0" destOrd="0" presId="urn:microsoft.com/office/officeart/2005/8/layout/chevron1"/>
    <dgm:cxn modelId="{F16CC3B9-5055-47FE-A959-E9303AF9E54A}" type="presParOf" srcId="{4D19B69B-DFCA-4E15-BAE9-A0D77A8091FB}" destId="{F657F5A1-8176-423D-884E-3BA3EFA38AC7}" srcOrd="1" destOrd="0" presId="urn:microsoft.com/office/officeart/2005/8/layout/chevron1"/>
    <dgm:cxn modelId="{0C971DC9-A36A-4396-859D-1E0D6FC93C6C}" type="presParOf" srcId="{4D19B69B-DFCA-4E15-BAE9-A0D77A8091FB}" destId="{39E29D53-CEB2-4AE9-8F75-F2DA0B69FEAB}" srcOrd="2" destOrd="0" presId="urn:microsoft.com/office/officeart/2005/8/layout/chevron1"/>
    <dgm:cxn modelId="{9D70F8B4-034C-4D7F-A4B1-CD1711A17998}" type="presParOf" srcId="{4D19B69B-DFCA-4E15-BAE9-A0D77A8091FB}" destId="{00607997-EB69-4A91-B059-D1535FB9B579}" srcOrd="3" destOrd="0" presId="urn:microsoft.com/office/officeart/2005/8/layout/chevron1"/>
    <dgm:cxn modelId="{7B0C925D-8D7D-4789-B8D4-81C9170E30A1}" type="presParOf" srcId="{4D19B69B-DFCA-4E15-BAE9-A0D77A8091FB}" destId="{1949B8B4-4D75-43E2-8DC6-BDCC098EA1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5CA3D-1F4C-439B-B9BB-BD2370F64A38}">
      <dsp:nvSpPr>
        <dsp:cNvPr id="0" name=""/>
        <dsp:cNvSpPr/>
      </dsp:nvSpPr>
      <dsp:spPr>
        <a:xfrm>
          <a:off x="2833" y="991365"/>
          <a:ext cx="3452527" cy="1381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Image Preprocessing</a:t>
          </a:r>
          <a:endParaRPr lang="en-IN" sz="2700" kern="1200" dirty="0"/>
        </a:p>
      </dsp:txBody>
      <dsp:txXfrm>
        <a:off x="693339" y="991365"/>
        <a:ext cx="2071516" cy="1381011"/>
      </dsp:txXfrm>
    </dsp:sp>
    <dsp:sp modelId="{39E29D53-CEB2-4AE9-8F75-F2DA0B69FEAB}">
      <dsp:nvSpPr>
        <dsp:cNvPr id="0" name=""/>
        <dsp:cNvSpPr/>
      </dsp:nvSpPr>
      <dsp:spPr>
        <a:xfrm>
          <a:off x="3110108" y="991365"/>
          <a:ext cx="3452527" cy="1381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Feature Extraction</a:t>
          </a:r>
          <a:endParaRPr lang="en-IN" sz="2700" kern="1200" dirty="0"/>
        </a:p>
      </dsp:txBody>
      <dsp:txXfrm>
        <a:off x="3800614" y="991365"/>
        <a:ext cx="2071516" cy="1381011"/>
      </dsp:txXfrm>
    </dsp:sp>
    <dsp:sp modelId="{1949B8B4-4D75-43E2-8DC6-BDCC098EA107}">
      <dsp:nvSpPr>
        <dsp:cNvPr id="0" name=""/>
        <dsp:cNvSpPr/>
      </dsp:nvSpPr>
      <dsp:spPr>
        <a:xfrm>
          <a:off x="6219717" y="991365"/>
          <a:ext cx="3452527" cy="1381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Learning Algorithm</a:t>
          </a:r>
          <a:endParaRPr lang="en-IN" sz="2700" kern="1200" dirty="0"/>
        </a:p>
      </dsp:txBody>
      <dsp:txXfrm>
        <a:off x="6910223" y="991365"/>
        <a:ext cx="2071516" cy="1381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ijtsrd/real-time-myanmar-traffic-sign-recognition-system-using-hog-and-svm?next_slideshow=173652000" TargetMode="External"/><Relationship Id="rId2" Type="http://schemas.openxmlformats.org/officeDocument/2006/relationships/hyperlink" Target="https://www.slideshare.net/RupaliAher1/gtsrb-traffic-sign-recognition-using-machine-learn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aeldung.com/cs/ml-relu-dropout-layers#:~:text=The%20Dropout%20Layer%20Another%20typical%20characteristic%20of%20CNNs,the%20next%20layer%20and%20leaves%20unmodified%20all%20others.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meowmeowmeowmeowmeow/gtsrb-german-traffic-sig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C2D1-39CD-FF03-2BE0-6E7B9C91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929" y="802299"/>
            <a:ext cx="8799924" cy="231376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TRAFFIC SIGN RECOGNITION 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USING KNN, SVM &amp; CNN</a:t>
            </a:r>
            <a:endParaRPr lang="en-IN" sz="48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71F6B-5AF0-9E2E-CF87-B970D627C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ML &amp; DL PROJECT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92496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9E-4BC1-2C02-FDFC-0CFBB16C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DEEP Learning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E61F-07D6-B0CD-D1CC-7ED5C884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594767" cy="3450613"/>
          </a:xfrm>
        </p:spPr>
        <p:txBody>
          <a:bodyPr>
            <a:normAutofit/>
          </a:bodyPr>
          <a:lstStyle/>
          <a:p>
            <a:r>
              <a:rPr lang="en-US" sz="2800" dirty="0"/>
              <a:t>CNN (Convolutional Neural Network)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15EB3-BA19-C5AB-0DEA-ED3C4753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50760"/>
            <a:ext cx="834506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4D74-77CB-6459-7A1A-5DE49E2F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8787"/>
            <a:ext cx="9603275" cy="8949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76BA-50AE-6E78-B583-60D66CE4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3" y="2113386"/>
            <a:ext cx="10102789" cy="3450613"/>
          </a:xfrm>
        </p:spPr>
        <p:txBody>
          <a:bodyPr/>
          <a:lstStyle/>
          <a:p>
            <a:r>
              <a:rPr lang="en-US" dirty="0"/>
              <a:t> Using SVM model we achieved 93% accuracy.</a:t>
            </a:r>
          </a:p>
          <a:p>
            <a:r>
              <a:rPr lang="en-US" dirty="0"/>
              <a:t> Using KNN model we achieved 77% accuracy.</a:t>
            </a:r>
          </a:p>
          <a:p>
            <a:r>
              <a:rPr lang="en-US" dirty="0"/>
              <a:t>Using Deep Learning CNN model we achieved 94% accuracy.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FA3-284B-1654-E2C6-D5C59548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07" y="1154097"/>
            <a:ext cx="9705448" cy="69965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54D9C-B537-15A1-E007-54C5812EE1D4}"/>
              </a:ext>
            </a:extLst>
          </p:cNvPr>
          <p:cNvSpPr txBox="1"/>
          <p:nvPr/>
        </p:nvSpPr>
        <p:spPr>
          <a:xfrm>
            <a:off x="1349407" y="2192785"/>
            <a:ext cx="105377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GTSRB Traffic Sign recognition using machine learning (slideshare.net)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Time Myanmar Traffic Sign Recognition System using HOG and SVM (slideshare.net)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</a:t>
            </a:r>
            <a:r>
              <a:rPr lang="en-US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ReLU</a:t>
            </a: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Dropout Layers Work in CNNs | </a:t>
            </a:r>
            <a:r>
              <a:rPr lang="en-US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Baeldung</a:t>
            </a: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Computer Science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3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t Ways to Say Thank-You — Emily Post">
            <a:extLst>
              <a:ext uri="{FF2B5EF4-FFF2-40B4-BE49-F238E27FC236}">
                <a16:creationId xmlns:a16="http://schemas.microsoft.com/office/drawing/2014/main" id="{EEDBA67E-0589-ED2F-47E6-21F1C684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5" y="908387"/>
            <a:ext cx="7572652" cy="36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63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3371-F953-571C-B212-06E6FB92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39" y="804889"/>
            <a:ext cx="9678813" cy="10593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TEAM MEMBERS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41F4-B03A-75AF-4122-ABA29864B4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/>
              <a:t> ML 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1800" dirty="0"/>
              <a:t>AVINASH KANUKUNTLA  (LCI2020045)</a:t>
            </a:r>
          </a:p>
          <a:p>
            <a:r>
              <a:rPr lang="en-US" sz="1800" dirty="0"/>
              <a:t>RAMA KIRAN NITTALA     (LCI2020006)</a:t>
            </a:r>
          </a:p>
          <a:p>
            <a:r>
              <a:rPr lang="en-US" sz="1800" dirty="0"/>
              <a:t>SHAMITA BADIREDDY       (LCI2020060)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A9F7-1376-50B2-4079-AFFE77698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/>
              <a:t>DL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1800" dirty="0"/>
              <a:t>AVINASH KANUKUNTLA  (LCI2020045)</a:t>
            </a:r>
          </a:p>
          <a:p>
            <a:r>
              <a:rPr lang="en-US" sz="1800" dirty="0"/>
              <a:t>RAMA KIRAN NITTALA     (LCI2020006)</a:t>
            </a:r>
          </a:p>
          <a:p>
            <a:r>
              <a:rPr lang="en-US" sz="1800" dirty="0"/>
              <a:t>VIVEK VARDHAN KOVA     (LCI2020078)</a:t>
            </a:r>
          </a:p>
          <a:p>
            <a:r>
              <a:rPr lang="en-US" sz="1800" dirty="0"/>
              <a:t>SRIKANTH BANOTH         (LCI2020079)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720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6510-FE02-C68A-43FB-66EE873D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05521"/>
            <a:ext cx="9603275" cy="64807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MOTIVATION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20E12-14E4-0BFF-142A-4D5684346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362" y="2033880"/>
            <a:ext cx="6036175" cy="3337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CE9DF-61C6-B9C2-D354-22C507DCFC0D}"/>
              </a:ext>
            </a:extLst>
          </p:cNvPr>
          <p:cNvSpPr txBox="1"/>
          <p:nvPr/>
        </p:nvSpPr>
        <p:spPr>
          <a:xfrm>
            <a:off x="807868" y="2299317"/>
            <a:ext cx="46163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SELF DRIVING CARS</a:t>
            </a:r>
          </a:p>
          <a:p>
            <a:r>
              <a:rPr lang="en-US" sz="3200" dirty="0"/>
              <a:t>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TRAFFIC SIGNS RECOGNITION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79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A916AA-6785-403F-D4C0-76FF06AC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44216"/>
            <a:ext cx="9603275" cy="1049235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EC55-3E55-8180-4FBF-AF861057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is Traffic Sign Recognition?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There are several different types of traffic signs like speed limits, no entry, traffic signals, turn left or right, children crossing, no passing of heavy vehicles, etc.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Traffic signs classification is the process of identifying which class a traffic sign belongs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47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9AC8-097D-4D33-1675-265540142B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1437" y="630315"/>
            <a:ext cx="3595456" cy="683580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OBJECTIVE</a:t>
            </a:r>
            <a:endParaRPr lang="en-IN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AB2-88DB-6805-A091-4ECF5587A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1437" y="1731145"/>
            <a:ext cx="5726097" cy="3062797"/>
          </a:xfrm>
        </p:spPr>
        <p:txBody>
          <a:bodyPr/>
          <a:lstStyle/>
          <a:p>
            <a:r>
              <a:rPr lang="en-US" dirty="0"/>
              <a:t>In this Python project , we will build a classification model using KNN, SVM &amp; CNN that can classify traffic signs present in the image into different categories.</a:t>
            </a:r>
          </a:p>
          <a:p>
            <a:r>
              <a:rPr lang="en-US" dirty="0"/>
              <a:t> With this model, we are able to read and understand traffic signs which are a very important task for all autonomous vehicles.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69459-AF3E-12D3-C3BB-AC80B5F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154" y="994299"/>
            <a:ext cx="5101580" cy="41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2926F-57CF-9C1F-C371-4AB794BAC3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5107" y="213064"/>
            <a:ext cx="11097087" cy="130389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  </a:t>
            </a:r>
            <a:r>
              <a:rPr lang="en-US" sz="2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br>
              <a:rPr lang="en-US" sz="2800" i="1" dirty="0">
                <a:solidFill>
                  <a:schemeClr val="accent1"/>
                </a:solidFill>
              </a:rPr>
            </a:br>
            <a:br>
              <a:rPr lang="en-US" sz="2800" u="sng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   </a:t>
            </a:r>
            <a:r>
              <a:rPr lang="en-US" sz="2800" u="sng" dirty="0">
                <a:solidFill>
                  <a:schemeClr val="accent1"/>
                </a:solidFill>
              </a:rPr>
              <a:t>GTSRB (GERMAN TRAFFIC SIGN RECOGNITION BENCHMARK)</a:t>
            </a:r>
            <a:endParaRPr lang="en-IN" sz="2800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05E7-E9EA-EA7A-1AE8-DAB7D66BCE86}"/>
              </a:ext>
            </a:extLst>
          </p:cNvPr>
          <p:cNvSpPr txBox="1"/>
          <p:nvPr/>
        </p:nvSpPr>
        <p:spPr>
          <a:xfrm>
            <a:off x="322377" y="3050259"/>
            <a:ext cx="58947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The dataset contains more than 50,000 images of different traffic signs.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It is further classified into 43 different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The size of the dataset is around 400 MB.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The dataset has a train folder which contains images inside each class and a test folder which we will use for testing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8" name="AutoShape 2" descr="Traffic Signs Recognition">
            <a:extLst>
              <a:ext uri="{FF2B5EF4-FFF2-40B4-BE49-F238E27FC236}">
                <a16:creationId xmlns:a16="http://schemas.microsoft.com/office/drawing/2014/main" id="{036E094B-C500-48C9-CDEB-5881E1640F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9880" y="2015231"/>
            <a:ext cx="5282212" cy="38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6BF7F4-4050-25FA-ECCA-631C8E47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92" y="1615735"/>
            <a:ext cx="4859400" cy="43811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4DE66E-B855-11A4-7415-F144E0051302}"/>
              </a:ext>
            </a:extLst>
          </p:cNvPr>
          <p:cNvSpPr txBox="1"/>
          <p:nvPr/>
        </p:nvSpPr>
        <p:spPr>
          <a:xfrm>
            <a:off x="479396" y="1868749"/>
            <a:ext cx="5282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</a:rPr>
              <a:t>For this project, we are using the public dataset available at Kaggle </a:t>
            </a:r>
            <a:r>
              <a:rPr lang="en-US" b="0" i="0" dirty="0">
                <a:solidFill>
                  <a:srgbClr val="0070C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0214-1478-47C1-5A13-E7AA1EAC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B091CD-709A-9AF1-0FB5-6093B32D5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882576"/>
              </p:ext>
            </p:extLst>
          </p:nvPr>
        </p:nvGraphicFramePr>
        <p:xfrm>
          <a:off x="1450975" y="2016125"/>
          <a:ext cx="9672745" cy="336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1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880F7A-EF83-F67A-80C5-D86CE02FDEAC}"/>
              </a:ext>
            </a:extLst>
          </p:cNvPr>
          <p:cNvSpPr txBox="1">
            <a:spLocks/>
          </p:cNvSpPr>
          <p:nvPr/>
        </p:nvSpPr>
        <p:spPr>
          <a:xfrm>
            <a:off x="790113" y="1180730"/>
            <a:ext cx="10830757" cy="33445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accent1"/>
                </a:solidFill>
              </a:rPr>
              <a:t>Feature extraction using HOG (Histogram of Oriented Gradients)</a:t>
            </a:r>
            <a:endParaRPr lang="en-US" sz="2800" u="sng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212529"/>
                </a:solidFill>
                <a:latin typeface="Inter"/>
              </a:rPr>
              <a:t>Hog is a feature descriptor used in computer vision and image processing applications for the purpose of the object detection. </a:t>
            </a:r>
          </a:p>
          <a:p>
            <a:r>
              <a:rPr lang="en-US" sz="2400" dirty="0">
                <a:solidFill>
                  <a:srgbClr val="212529"/>
                </a:solidFill>
                <a:latin typeface="Inter"/>
              </a:rPr>
              <a:t>It is a technique that counts events of gradient orientation in a specific portion of an image or region of interest.</a:t>
            </a:r>
          </a:p>
          <a:p>
            <a:r>
              <a:rPr lang="en-US" sz="2400" dirty="0">
                <a:solidFill>
                  <a:srgbClr val="212529"/>
                </a:solidFill>
                <a:latin typeface="Inter"/>
              </a:rPr>
              <a:t>HOG focuses on the structure of the object. It extracts the information of the edges magnitude as well as the orientation of the edges.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77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8BA7-88EF-098A-E9F5-A32B8EEF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ML Classification Algorithms</a:t>
            </a:r>
            <a:br>
              <a:rPr lang="en-US" sz="3200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14D8-72CF-045A-42FC-938E026D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16561" cy="345061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2400" dirty="0"/>
              <a:t>SVM (Support Vector Machine)	</a:t>
            </a:r>
          </a:p>
          <a:p>
            <a:r>
              <a:rPr lang="en-US" sz="2400" dirty="0"/>
              <a:t>KNN (K-Nearest Neighbors)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14E1-5DD8-EEE8-5C31-58515DE10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" t="1704" r="1863" b="1704"/>
          <a:stretch/>
        </p:blipFill>
        <p:spPr>
          <a:xfrm>
            <a:off x="6323862" y="2113386"/>
            <a:ext cx="5166804" cy="3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0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615</TotalTime>
  <Words>446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Inter</vt:lpstr>
      <vt:lpstr>Wingdings</vt:lpstr>
      <vt:lpstr>Gallery</vt:lpstr>
      <vt:lpstr>TRAFFIC SIGN RECOGNITION  USING KNN, SVM &amp; CNN</vt:lpstr>
      <vt:lpstr>TEAM MEMBERS</vt:lpstr>
      <vt:lpstr>MOTIVATION</vt:lpstr>
      <vt:lpstr>INtroduction</vt:lpstr>
      <vt:lpstr>OBJECTIVE</vt:lpstr>
      <vt:lpstr>   Dataset      GTSRB (GERMAN TRAFFIC SIGN RECOGNITION BENCHMARK)</vt:lpstr>
      <vt:lpstr>Methodology</vt:lpstr>
      <vt:lpstr>PowerPoint Presentation</vt:lpstr>
      <vt:lpstr>ML Classification Algorithms </vt:lpstr>
      <vt:lpstr>DEEP Learning </vt:lpstr>
      <vt:lpstr>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  USING KNN, SVM &amp; CNN</dc:title>
  <dc:creator>rama kiran</dc:creator>
  <cp:lastModifiedBy>rama kiran</cp:lastModifiedBy>
  <cp:revision>4</cp:revision>
  <dcterms:created xsi:type="dcterms:W3CDTF">2022-11-03T07:24:55Z</dcterms:created>
  <dcterms:modified xsi:type="dcterms:W3CDTF">2022-11-04T03:52:47Z</dcterms:modified>
</cp:coreProperties>
</file>