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3" r:id="rId4"/>
    <p:sldId id="266" r:id="rId5"/>
    <p:sldId id="267" r:id="rId6"/>
    <p:sldId id="270" r:id="rId7"/>
    <p:sldId id="269" r:id="rId8"/>
    <p:sldId id="268" r:id="rId9"/>
    <p:sldId id="272" r:id="rId10"/>
    <p:sldId id="273" r:id="rId11"/>
    <p:sldId id="2146847059" r:id="rId12"/>
    <p:sldId id="2146847060"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6322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0243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7500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7/25/2025</a:t>
            </a:fld>
            <a:endParaRPr lang="en-US"/>
          </a:p>
        </p:txBody>
      </p:sp>
    </p:spTree>
    <p:extLst>
      <p:ext uri="{BB962C8B-B14F-4D97-AF65-F5344CB8AC3E}">
        <p14:creationId xmlns:p14="http://schemas.microsoft.com/office/powerpoint/2010/main" val="76639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16059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7917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212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1130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095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334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5096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325915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1CADE4">
                    <a:lumMod val="75000"/>
                  </a:srgbClr>
                </a:solidFill>
                <a:effectLst/>
                <a:uLnTx/>
                <a:uFillTx/>
                <a:latin typeface="Arial"/>
                <a:ea typeface="+mn-ea"/>
                <a:cs typeface="Arial"/>
              </a:rPr>
              <a:t>CAPSTONE PROJECT</a:t>
            </a:r>
          </a:p>
        </p:txBody>
      </p:sp>
      <p:sp>
        <p:nvSpPr>
          <p:cNvPr id="4" name="TextBox 3"/>
          <p:cNvSpPr txBox="1"/>
          <p:nvPr/>
        </p:nvSpPr>
        <p:spPr>
          <a:xfrm>
            <a:off x="655021" y="4577221"/>
            <a:ext cx="9848087" cy="1015663"/>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1CADE4">
                    <a:lumMod val="75000"/>
                  </a:srgbClr>
                </a:solidFill>
                <a:effectLst/>
                <a:uLnTx/>
                <a:uFillTx/>
                <a:latin typeface="Arial" pitchFamily="34" charset="0"/>
                <a:ea typeface="+mn-ea"/>
                <a:cs typeface="Arial" pitchFamily="34" charset="0"/>
              </a:rPr>
              <a:t>Presented By: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1CADE4">
                    <a:lumMod val="75000"/>
                  </a:srgbClr>
                </a:solidFill>
                <a:latin typeface="Arial"/>
                <a:cs typeface="Arial"/>
              </a:rPr>
              <a:t>Ghantasala </a:t>
            </a:r>
            <a:r>
              <a:rPr lang="en-US" sz="2000" b="1" dirty="0" err="1">
                <a:solidFill>
                  <a:srgbClr val="1CADE4">
                    <a:lumMod val="75000"/>
                  </a:srgbClr>
                </a:solidFill>
                <a:latin typeface="Arial"/>
                <a:cs typeface="Arial"/>
              </a:rPr>
              <a:t>RamaKousalya</a:t>
            </a:r>
            <a:r>
              <a:rPr lang="en-US" sz="2000" b="1" dirty="0">
                <a:solidFill>
                  <a:srgbClr val="1CADE4">
                    <a:lumMod val="75000"/>
                  </a:srgbClr>
                </a:solidFill>
                <a:latin typeface="Arial"/>
                <a:cs typeface="Arial"/>
              </a:rPr>
              <a:t> – Vignan Institute of technology and science – CSE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1CADE4">
                  <a:lumMod val="75000"/>
                </a:srgbClr>
              </a:solidFill>
              <a:effectLst/>
              <a:uLnTx/>
              <a:uFillTx/>
              <a:latin typeface="Arial"/>
              <a:ea typeface="+mn-ea"/>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138E-D9D0-A5EA-DCDB-3663EE85C5D7}"/>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23AA7FDB-FB91-19C2-8889-331279403283}"/>
              </a:ext>
            </a:extLst>
          </p:cNvPr>
          <p:cNvPicPr>
            <a:picLocks noGrp="1" noChangeAspect="1"/>
          </p:cNvPicPr>
          <p:nvPr>
            <p:ph idx="1"/>
          </p:nvPr>
        </p:nvPicPr>
        <p:blipFill>
          <a:blip r:embed="rId2"/>
          <a:stretch>
            <a:fillRect/>
          </a:stretch>
        </p:blipFill>
        <p:spPr>
          <a:xfrm>
            <a:off x="2185416" y="1983573"/>
            <a:ext cx="9425558" cy="3988938"/>
          </a:xfrm>
          <a:prstGeom prst="rect">
            <a:avLst/>
          </a:prstGeom>
        </p:spPr>
      </p:pic>
      <p:pic>
        <p:nvPicPr>
          <p:cNvPr id="1028" name="Picture 4" descr="Journey to Cloud: Envisioning Your Solution badge image. Learning. Intermediate level. Issued by IBM SkillsBuild">
            <a:extLst>
              <a:ext uri="{FF2B5EF4-FFF2-40B4-BE49-F238E27FC236}">
                <a16:creationId xmlns:a16="http://schemas.microsoft.com/office/drawing/2014/main" id="{8A4853EC-7CD0-E017-43F4-B67E34901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145" y="1430222"/>
            <a:ext cx="4883709" cy="4883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67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2050" name="Picture 2" descr="Getting Started with Artificial Intelligence badge image. Validation. Foundational level. Issued by IBM SkillsBuild">
            <a:extLst>
              <a:ext uri="{FF2B5EF4-FFF2-40B4-BE49-F238E27FC236}">
                <a16:creationId xmlns:a16="http://schemas.microsoft.com/office/drawing/2014/main" id="{634851A3-3A02-4D27-4578-14F87A6B12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6320" y="1301750"/>
            <a:ext cx="4673600"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CE94-8035-E387-2E65-E41E7CB36B5C}"/>
              </a:ext>
            </a:extLst>
          </p:cNvPr>
          <p:cNvSpPr>
            <a:spLocks noGrp="1"/>
          </p:cNvSpPr>
          <p:nvPr>
            <p:ph type="title"/>
          </p:nvPr>
        </p:nvSpPr>
        <p:spPr/>
        <p:txBody>
          <a:bodyPr/>
          <a:lstStyle/>
          <a:p>
            <a:r>
              <a:rPr lang="en-IN" dirty="0">
                <a:solidFill>
                  <a:schemeClr val="accent1"/>
                </a:solidFill>
              </a:rPr>
              <a:t>IBM CERTIFICATIONS</a:t>
            </a:r>
          </a:p>
        </p:txBody>
      </p:sp>
      <p:pic>
        <p:nvPicPr>
          <p:cNvPr id="29" name="Content Placeholder 28">
            <a:extLst>
              <a:ext uri="{FF2B5EF4-FFF2-40B4-BE49-F238E27FC236}">
                <a16:creationId xmlns:a16="http://schemas.microsoft.com/office/drawing/2014/main" id="{0CEF654E-5CA3-0ED6-A6C0-B0D0FF390CF3}"/>
              </a:ext>
            </a:extLst>
          </p:cNvPr>
          <p:cNvPicPr>
            <a:picLocks noGrp="1" noChangeAspect="1"/>
          </p:cNvPicPr>
          <p:nvPr>
            <p:ph idx="1"/>
          </p:nvPr>
        </p:nvPicPr>
        <p:blipFill>
          <a:blip r:embed="rId3"/>
          <a:stretch>
            <a:fillRect/>
          </a:stretch>
        </p:blipFill>
        <p:spPr>
          <a:xfrm>
            <a:off x="2304930" y="1301750"/>
            <a:ext cx="7582139" cy="4673600"/>
          </a:xfrm>
        </p:spPr>
      </p:pic>
    </p:spTree>
    <p:extLst>
      <p:ext uri="{BB962C8B-B14F-4D97-AF65-F5344CB8AC3E}">
        <p14:creationId xmlns:p14="http://schemas.microsoft.com/office/powerpoint/2010/main" val="294268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800" b="1" dirty="0"/>
              <a:t>Challenge - </a:t>
            </a:r>
            <a:r>
              <a:rPr lang="en-IN" sz="2800" dirty="0"/>
              <a:t>Create a robust network intrusion detection system (NIDS) using machine learning. The system should be capable of </a:t>
            </a:r>
            <a:r>
              <a:rPr lang="en-IN" sz="2800" dirty="0" err="1"/>
              <a:t>analyzing</a:t>
            </a:r>
            <a:r>
              <a:rPr lang="en-IN" sz="2800" dirty="0"/>
              <a:t> network traffic data to identify and classify various types of cyber-attacks (e.g., DoS, Probe, R2L, U2R) and distinguish them from normal network activity. The goal is to build a model that can effectively secure communication networks by providing an early warning of malicious activities. </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network intrusion detection.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p>
          <a:p>
            <a:pPr marL="305435" indent="-305435"/>
            <a:r>
              <a:rPr lang="en-IN" sz="1200" b="1" dirty="0">
                <a:latin typeface="Calibri"/>
                <a:ea typeface="+mn-lt"/>
                <a:cs typeface="+mn-lt"/>
              </a:rPr>
              <a:t>Gather data on network which includes type of network and service.</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holding out data.</a:t>
            </a:r>
          </a:p>
          <a:p>
            <a:pPr marL="629920" lvl="1" indent="-305435"/>
            <a:r>
              <a:rPr lang="en-IN" sz="1200" b="1" dirty="0">
                <a:latin typeface="Calibri"/>
                <a:ea typeface="+mn-lt"/>
                <a:cs typeface="+mn-lt"/>
              </a:rPr>
              <a:t>Extract relevant features from the data.</a:t>
            </a:r>
          </a:p>
          <a:p>
            <a:pPr marL="629920" lvl="1"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to predict bike counts based on historical patterns.</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b="1" dirty="0">
                <a:ea typeface="+mn-lt"/>
                <a:cs typeface="+mn-lt"/>
              </a:rPr>
              <a:t>Data Input:</a:t>
            </a:r>
          </a:p>
          <a:p>
            <a:pPr marL="305435" indent="-305435"/>
            <a:r>
              <a:rPr lang="en-IN" sz="1400" b="1" dirty="0">
                <a:ea typeface="+mn-lt"/>
                <a:cs typeface="+mn-lt"/>
              </a:rPr>
              <a:t>Input features- </a:t>
            </a:r>
            <a:r>
              <a:rPr lang="en-IN" sz="1400" dirty="0">
                <a:ea typeface="+mn-lt"/>
                <a:cs typeface="+mn-lt"/>
              </a:rPr>
              <a:t>Input data consists of network type, duration, service, service count and protocol type.</a:t>
            </a:r>
            <a:endParaRPr lang="en-IN" sz="1400" dirty="0"/>
          </a:p>
          <a:p>
            <a:pPr marL="305435" indent="-305435"/>
            <a:r>
              <a:rPr lang="en-IN" sz="1400" b="1" dirty="0">
                <a:ea typeface="+mn-lt"/>
                <a:cs typeface="+mn-lt"/>
              </a:rPr>
              <a:t>Training Process:</a:t>
            </a:r>
          </a:p>
          <a:p>
            <a:pPr marL="305435" indent="-305435"/>
            <a:r>
              <a:rPr lang="en-IN" sz="1400" dirty="0"/>
              <a:t>Data is trained and it shows proportion of training data and holding data. Training data is considered and preprocess it and selects the model. </a:t>
            </a:r>
          </a:p>
          <a:p>
            <a:pPr marL="305435" indent="-305435"/>
            <a:r>
              <a:rPr lang="en-IN" sz="1400" b="1" dirty="0">
                <a:ea typeface="+mn-lt"/>
                <a:cs typeface="+mn-lt"/>
              </a:rPr>
              <a:t>Prediction Process:</a:t>
            </a:r>
            <a:endParaRPr lang="en-IN" sz="1400" dirty="0"/>
          </a:p>
          <a:p>
            <a:pPr marL="305435" indent="-305435"/>
            <a:r>
              <a:rPr lang="en-IN" sz="1400" dirty="0"/>
              <a:t>There are two types of classifiers: Decision Tree, Snap Random Forest. They contain 3 stages: Hyperparameter optimization, Feature engineering and Hyperparameter optimization and pipelines are generated. </a:t>
            </a:r>
          </a:p>
        </p:txBody>
      </p:sp>
    </p:spTree>
    <p:extLst>
      <p:ext uri="{BB962C8B-B14F-4D97-AF65-F5344CB8AC3E}">
        <p14:creationId xmlns:p14="http://schemas.microsoft.com/office/powerpoint/2010/main" val="415450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9357C7E-B6DE-B6AB-4C53-E39524531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25" y="1736521"/>
            <a:ext cx="11029950" cy="3804058"/>
          </a:xfrm>
        </p:spPr>
      </p:pic>
    </p:spTree>
    <p:extLst>
      <p:ext uri="{BB962C8B-B14F-4D97-AF65-F5344CB8AC3E}">
        <p14:creationId xmlns:p14="http://schemas.microsoft.com/office/powerpoint/2010/main" val="148329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A5EC1B0-45DB-AF6B-8E9D-EBE7CA5C9E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025" y="1581924"/>
            <a:ext cx="11029950" cy="4113252"/>
          </a:xfrm>
        </p:spPr>
      </p:pic>
    </p:spTree>
    <p:extLst>
      <p:ext uri="{BB962C8B-B14F-4D97-AF65-F5344CB8AC3E}">
        <p14:creationId xmlns:p14="http://schemas.microsoft.com/office/powerpoint/2010/main" val="210469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E7A812D-BF09-EE41-EF00-E08C44A927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713" y="1301750"/>
            <a:ext cx="9620988" cy="4673600"/>
          </a:xfrm>
        </p:spPr>
      </p:pic>
    </p:spTree>
    <p:extLst>
      <p:ext uri="{BB962C8B-B14F-4D97-AF65-F5344CB8AC3E}">
        <p14:creationId xmlns:p14="http://schemas.microsoft.com/office/powerpoint/2010/main" val="134405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01084E71-846D-85B9-62A6-4F929B7298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1693" y="1301750"/>
            <a:ext cx="9368613" cy="4673600"/>
          </a:xfrm>
        </p:spPr>
      </p:pic>
    </p:spTree>
    <p:extLst>
      <p:ext uri="{BB962C8B-B14F-4D97-AF65-F5344CB8AC3E}">
        <p14:creationId xmlns:p14="http://schemas.microsoft.com/office/powerpoint/2010/main" val="451129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Network intrusion detection plays a vital role in modern cybersecurity by actively monitoring network traffic to identify suspicious activities, policy violations, or potential threats. NIDS can face challenges such as false positives, encrypted traffic, and evasion techniques—but continual tuning and advanced analytics help improve accuracy.</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20</TotalTime>
  <Words>413</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Book</vt:lpstr>
      <vt:lpstr>Franklin Gothic Demi</vt:lpstr>
      <vt:lpstr>Wingdings 2</vt:lpstr>
      <vt:lpstr>DividendVTI</vt:lpstr>
      <vt:lpstr>PROJECT TITLE</vt:lpstr>
      <vt:lpstr>Problem Statement</vt:lpstr>
      <vt:lpstr>Proposed Solution</vt:lpstr>
      <vt:lpstr>Algorithm &amp; Deployment</vt:lpstr>
      <vt:lpstr>Result</vt:lpstr>
      <vt:lpstr>Result</vt:lpstr>
      <vt:lpstr>Result</vt:lpstr>
      <vt:lpstr>Result</vt:lpstr>
      <vt:lpstr>Conclusion</vt:lpstr>
      <vt:lpstr>IBM CERTIFICATIONS</vt:lpstr>
      <vt:lpstr>IBM Certifications</vt:lpstr>
      <vt:lpstr>IBM CERTIFICATIONS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Kousalya Ghantasala</dc:creator>
  <cp:lastModifiedBy>Kousalya Ghantasala</cp:lastModifiedBy>
  <cp:revision>1</cp:revision>
  <dcterms:created xsi:type="dcterms:W3CDTF">2025-07-25T14:17:27Z</dcterms:created>
  <dcterms:modified xsi:type="dcterms:W3CDTF">2025-07-25T14:38:02Z</dcterms:modified>
</cp:coreProperties>
</file>