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26" r:id="rId1"/>
  </p:sldMasterIdLst>
  <p:notesMasterIdLst>
    <p:notesMasterId r:id="rId43"/>
  </p:notesMasterIdLst>
  <p:sldIdLst>
    <p:sldId id="256" r:id="rId2"/>
    <p:sldId id="257" r:id="rId3"/>
    <p:sldId id="319" r:id="rId4"/>
    <p:sldId id="259" r:id="rId5"/>
    <p:sldId id="320" r:id="rId6"/>
    <p:sldId id="321" r:id="rId7"/>
    <p:sldId id="305" r:id="rId8"/>
    <p:sldId id="313" r:id="rId9"/>
    <p:sldId id="322" r:id="rId10"/>
    <p:sldId id="323" r:id="rId11"/>
    <p:sldId id="324" r:id="rId12"/>
    <p:sldId id="325" r:id="rId13"/>
    <p:sldId id="306" r:id="rId14"/>
    <p:sldId id="314" r:id="rId15"/>
    <p:sldId id="326" r:id="rId16"/>
    <p:sldId id="327" r:id="rId17"/>
    <p:sldId id="328" r:id="rId18"/>
    <p:sldId id="340" r:id="rId19"/>
    <p:sldId id="329" r:id="rId20"/>
    <p:sldId id="330" r:id="rId21"/>
    <p:sldId id="307" r:id="rId22"/>
    <p:sldId id="315" r:id="rId23"/>
    <p:sldId id="331" r:id="rId24"/>
    <p:sldId id="332" r:id="rId25"/>
    <p:sldId id="344" r:id="rId26"/>
    <p:sldId id="308" r:id="rId27"/>
    <p:sldId id="316" r:id="rId28"/>
    <p:sldId id="334" r:id="rId29"/>
    <p:sldId id="335" r:id="rId30"/>
    <p:sldId id="336" r:id="rId31"/>
    <p:sldId id="337" r:id="rId32"/>
    <p:sldId id="342" r:id="rId33"/>
    <p:sldId id="343" r:id="rId34"/>
    <p:sldId id="339" r:id="rId35"/>
    <p:sldId id="309" r:id="rId36"/>
    <p:sldId id="341" r:id="rId37"/>
    <p:sldId id="333" r:id="rId38"/>
    <p:sldId id="338" r:id="rId39"/>
    <p:sldId id="310" r:id="rId40"/>
    <p:sldId id="318" r:id="rId41"/>
    <p:sldId id="311" r:id="rId42"/>
  </p:sldIdLst>
  <p:sldSz cx="9144000" cy="5143500" type="screen16x9"/>
  <p:notesSz cx="6858000" cy="9144000"/>
  <p:embeddedFontLst>
    <p:embeddedFont>
      <p:font typeface="Figtree Black" panose="020B0604020202020204" charset="0"/>
      <p:bold r:id="rId44"/>
      <p:boldItalic r:id="rId45"/>
    </p:embeddedFont>
    <p:embeddedFont>
      <p:font typeface="Hanken Grotesk" panose="020B0604020202020204" charset="0"/>
      <p:regular r:id="rId46"/>
      <p:bold r:id="rId47"/>
      <p:italic r:id="rId48"/>
      <p:boldItalic r:id="rId49"/>
    </p:embeddedFont>
    <p:embeddedFont>
      <p:font typeface="Lato" panose="020F0502020204030203" pitchFamily="34" charset="0"/>
      <p:regular r:id="rId50"/>
      <p:bold r:id="rId51"/>
      <p:italic r:id="rId52"/>
      <p:boldItalic r:id="rId53"/>
    </p:embeddedFont>
    <p:embeddedFont>
      <p:font typeface="Tw Cen MT" panose="020B0602020104020603" pitchFamily="34" charset="0"/>
      <p:regular r:id="rId54"/>
      <p:bold r:id="rId55"/>
      <p:italic r:id="rId56"/>
      <p:boldItalic r:id="rId5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08E8BD-6E70-407B-A532-1D3BC430BFD4}">
  <a:tblStyle styleId="{EB08E8BD-6E70-407B-A532-1D3BC430BF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10" autoAdjust="0"/>
    <p:restoredTop sz="95388" autoAdjust="0"/>
  </p:normalViewPr>
  <p:slideViewPr>
    <p:cSldViewPr snapToGrid="0">
      <p:cViewPr varScale="1">
        <p:scale>
          <a:sx n="113" d="100"/>
          <a:sy n="113" d="100"/>
        </p:scale>
        <p:origin x="547"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768ca7ef4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768ca7ef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378ED471-E251-72ED-730D-0BAEDB20A832}"/>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27B95A2B-760A-1D05-14B7-2329D159FA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D5C919F6-0F30-43E6-ADF8-108BA65EB9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806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AC0288C7-3282-FECF-2674-A543E16EEBB5}"/>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D8D492C0-8856-4C11-829A-7582755F7D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C1A8DBC0-4D2F-3156-51C9-1F2B2F61AD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273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86C2A6A3-3D3B-BDB0-912B-58C5C3F0EB8A}"/>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03D474DD-466A-2536-BBCD-8622846E35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6F975400-EC63-BCE8-A7E3-E72246A045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1944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F594515A-DD05-F683-0740-E7C6BB3573D9}"/>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34965CF0-8DF5-B641-4EB7-DC67EB272B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F53B119B-577D-AC1F-150C-3026784AC6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123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271BB85D-13B7-31D3-9582-BBCB97020257}"/>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BC62BDAA-9CCB-6E42-1E66-22D135DDE1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10B11296-2A68-D6E1-019C-BE68712F64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5944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A9BBCF54-9753-2104-C576-42B77B7A6EC5}"/>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64572C7E-301D-A781-236A-5078999904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154B0118-237F-3904-56CF-B5D818281F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000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446C0810-8D2E-73BF-4DAB-671F13721421}"/>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E1DEB8F6-8CA1-8538-0F81-E221546DF6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7F5C1961-739B-61D1-3231-B73D1383DA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6135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02A8AEE6-87D7-C4A4-EB51-D2FCDAA4BCD5}"/>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471F2C14-B2E8-1900-816E-7E71FA7144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34934679-DA13-C12E-7B8C-A258D630B8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4373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a:extLst>
            <a:ext uri="{FF2B5EF4-FFF2-40B4-BE49-F238E27FC236}">
              <a16:creationId xmlns:a16="http://schemas.microsoft.com/office/drawing/2014/main" id="{BB6D2229-6F46-609F-9694-1479474F4CD8}"/>
            </a:ext>
          </a:extLst>
        </p:cNvPr>
        <p:cNvGrpSpPr/>
        <p:nvPr/>
      </p:nvGrpSpPr>
      <p:grpSpPr>
        <a:xfrm>
          <a:off x="0" y="0"/>
          <a:ext cx="0" cy="0"/>
          <a:chOff x="0" y="0"/>
          <a:chExt cx="0" cy="0"/>
        </a:xfrm>
      </p:grpSpPr>
      <p:sp>
        <p:nvSpPr>
          <p:cNvPr id="502" name="Google Shape;502;g54dda1946d_6_344:notes">
            <a:extLst>
              <a:ext uri="{FF2B5EF4-FFF2-40B4-BE49-F238E27FC236}">
                <a16:creationId xmlns:a16="http://schemas.microsoft.com/office/drawing/2014/main" id="{B7692AAF-251A-9BC7-8A38-33C47EBBC6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54dda1946d_6_344:notes">
            <a:extLst>
              <a:ext uri="{FF2B5EF4-FFF2-40B4-BE49-F238E27FC236}">
                <a16:creationId xmlns:a16="http://schemas.microsoft.com/office/drawing/2014/main" id="{7ACBC21C-9235-2A20-0FB1-B614D4DD91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594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F5FB8ABD-D2BC-F288-B85F-5E15D5F25F9F}"/>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C4069FD3-F58C-B91E-4B82-C5D4353A5C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CE1E2DD2-4123-9E61-A654-2177CAF463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4329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33f6155f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33f6155f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065CE662-9014-5949-F1F1-D91E3ADF24C3}"/>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B003C2DF-D0AC-BD2F-9A3C-6C3EA8E0BA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00F531F9-37D9-5CAA-69C2-D57D4A357F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588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07318DC2-CC67-F6C2-6B92-9DC23B393AB4}"/>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308308A7-BB29-218E-5B7F-0C6B304C09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12C094BB-05B0-41E2-51D7-953B9A259C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0020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20F9026B-79F4-4894-C50E-C8E0DFFDEAD0}"/>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0A9E9E89-423C-7536-65DB-C1BB0713C1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45CA458E-997C-EAE0-11F8-E9DA72A7F4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67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EE385244-BD25-63EF-EA98-066744A63BE6}"/>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856DB9A7-EED3-419B-87CE-08ADAC8612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F306CEFA-13D9-2BCD-328A-E708260CBD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365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F890DE4E-EC25-6D14-5E1E-88CAD77CDC40}"/>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3D5973EE-C84B-46E0-0214-ADE92B9312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3987729E-199D-3055-111A-3AAD503466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79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FA9C3051-DD5C-BDBD-D896-1F45CC9E2E2D}"/>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96EA8954-B6CF-0F50-83F4-7261B5FB09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C77A7355-FFE8-20DF-07BD-EBD092C984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596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5E085C70-472F-A568-C61D-F4A31DFC10D3}"/>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AE32136C-63D1-D8B5-7191-FB6C3F778B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A320428D-0707-4193-DEB6-D3B87E3C26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993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F07D56D2-DD60-41D1-909C-1FEBF8ACDAC2}"/>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9A06C7B9-85BC-AC76-448A-9AD8E6BA64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1BEBB399-4A9A-7524-5776-084978D5DA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9172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900DD584-8D94-D849-1223-8F3130609CFF}"/>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00E62901-E7E4-51C9-9230-4C54ACDE7D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80C92053-7357-6F56-5C59-36BC16E6C9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8001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3F4417DC-2594-EFF2-3807-BDDEC35958A7}"/>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8375FD82-34EB-7323-B328-1E806C22A2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EC927FAF-AADD-83AD-4344-5C8256F7E6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317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7FADC20E-40E0-1102-B8B7-F16B847168DC}"/>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E7FD3405-DCB0-93B6-E98F-10738AD67B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7AFD6EA3-A2D6-72B4-2AA7-E1B25A8D8B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38486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AAC45164-462B-CFA3-567F-F6365D6FA1FE}"/>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8C1B1503-0EA3-4C3E-8F8D-E3C40F8667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A3577E3B-888F-D78F-60EB-57BD151E45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050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DDFD2369-C70C-1E43-DFD7-A0518BCA2E99}"/>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77B48931-01D5-7099-F464-94FBD5F121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8A4C482A-37BD-29BA-F780-71CF10C693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8779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234BB8B3-5E1A-F032-7089-B2D99FDE7825}"/>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52233961-A0A8-C7EE-4F99-EFDC3CC061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B01E36E6-70CD-3282-F449-CC20DBD178B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3802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7C974626-7F8E-18FC-1D43-2C52434249DA}"/>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C48AAB0D-3EFB-F116-925C-6B8D44FD0F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B525B624-5F04-2D10-4156-558D5B93BE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2873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03CAE1FA-FD63-6EE9-1263-94F78F04C62C}"/>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082A7012-37EE-64F3-25C8-FD2A65C2B4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16F63E67-D401-9E5F-7017-DC0438617F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4643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A9397B28-ABAB-DE94-928C-63308B486BFC}"/>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D7652019-0A19-59B2-789A-193EF72C59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F02063B0-507F-FDE6-F4B6-4E2347620B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9664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350D82D9-EBF1-FF89-43F0-E6B9AC56B130}"/>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28549A68-4110-8A8D-60D8-000BFF95AB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D1F9859D-2775-6C7E-76C8-2AFAF6D8DB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3772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E6ECA649-D33F-EEFB-18E3-AE8E034F082D}"/>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136BEC50-BA11-91F4-2B79-18E2902BE6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3FB5AFF2-0F12-2718-2A72-950544E855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41046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F89ECF6F-F767-E20D-7C16-913EB05219D4}"/>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EB738A88-9655-DB2F-3F6E-29D98AB1B8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7C6925F6-3C12-B4DE-B929-DF8E010009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41225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13231047-F0AB-5B95-6163-F6CBC5FBBEF7}"/>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C6B60FD6-DBA3-AF71-0A23-8D8B60B02A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59E23C8D-DEEE-495F-7AF6-499B04A818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7973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a:extLst>
            <a:ext uri="{FF2B5EF4-FFF2-40B4-BE49-F238E27FC236}">
              <a16:creationId xmlns:a16="http://schemas.microsoft.com/office/drawing/2014/main" id="{D11EE0E5-924E-774C-4F1A-6AA5B255F000}"/>
            </a:ext>
          </a:extLst>
        </p:cNvPr>
        <p:cNvGrpSpPr/>
        <p:nvPr/>
      </p:nvGrpSpPr>
      <p:grpSpPr>
        <a:xfrm>
          <a:off x="0" y="0"/>
          <a:ext cx="0" cy="0"/>
          <a:chOff x="0" y="0"/>
          <a:chExt cx="0" cy="0"/>
        </a:xfrm>
      </p:grpSpPr>
      <p:sp>
        <p:nvSpPr>
          <p:cNvPr id="411" name="Google Shape;411;g2161ca7da69_2_0:notes">
            <a:extLst>
              <a:ext uri="{FF2B5EF4-FFF2-40B4-BE49-F238E27FC236}">
                <a16:creationId xmlns:a16="http://schemas.microsoft.com/office/drawing/2014/main" id="{A1437759-FBB6-24F3-BB90-9D0F40A91F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161ca7da69_2_0:notes">
            <a:extLst>
              <a:ext uri="{FF2B5EF4-FFF2-40B4-BE49-F238E27FC236}">
                <a16:creationId xmlns:a16="http://schemas.microsoft.com/office/drawing/2014/main" id="{684EDF48-90FB-40C7-9F44-BE37F2B188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290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5E2C711F-5A23-82EF-F487-A5D272D0130D}"/>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15ACF78D-9DE9-CB1A-278F-7DBB720C12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D72150CB-1C18-EE06-C277-1E85A8F45E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1177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BD3F984A-0D88-FB9F-5C45-5CECBB7B428F}"/>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E66EB41A-AE51-9AC7-BA0C-319EAB6E6A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B6A8AFEC-6D58-3279-4C1E-28D8728110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962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B1F624BB-0175-08D4-C245-33D9457AFB48}"/>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DC07B2E7-7391-467C-4913-5BDD3902D4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371AA490-CCB9-AB74-57A7-78E93EF40E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5450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B7BFD063-2B49-2AD9-CD3C-85E86B613FAA}"/>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CB5547E7-62B5-E467-E5E7-3736160689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D54D49A0-0684-D9EE-7D03-4401B18D79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67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7819384A-4C80-1251-9317-8A2C91361C6F}"/>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9ECF577C-0C0A-91BA-094A-779FCC7724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A17495D3-671C-065E-EAF7-9B20B6B658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71273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B61BEF0D-F0BB-DE4B-95CE-6DB70DBA9567}" type="datetimeFigureOut">
              <a:rPr lang="en-US" smtClean="0"/>
              <a:pPr/>
              <a:t>11/27/2024</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404330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410114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425269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0615105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599666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01626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941811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319142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233639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6"/>
        <p:cNvGrpSpPr/>
        <p:nvPr/>
      </p:nvGrpSpPr>
      <p:grpSpPr>
        <a:xfrm>
          <a:off x="0" y="0"/>
          <a:ext cx="0" cy="0"/>
          <a:chOff x="0" y="0"/>
          <a:chExt cx="0" cy="0"/>
        </a:xfrm>
      </p:grpSpPr>
      <p:sp>
        <p:nvSpPr>
          <p:cNvPr id="22" name="Google Shape;22;p3"/>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23" name="Google Shape;23;p3"/>
          <p:cNvSpPr txBox="1">
            <a:spLocks noGrp="1"/>
          </p:cNvSpPr>
          <p:nvPr>
            <p:ph type="title" idx="2" hasCustomPrompt="1"/>
          </p:nvPr>
        </p:nvSpPr>
        <p:spPr>
          <a:xfrm>
            <a:off x="720000" y="533550"/>
            <a:ext cx="824400" cy="705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3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1216475" y="2730750"/>
            <a:ext cx="5067600" cy="43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36056763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45"/>
        <p:cNvGrpSpPr/>
        <p:nvPr/>
      </p:nvGrpSpPr>
      <p:grpSpPr>
        <a:xfrm>
          <a:off x="0" y="0"/>
          <a:ext cx="0" cy="0"/>
          <a:chOff x="0" y="0"/>
          <a:chExt cx="0" cy="0"/>
        </a:xfrm>
      </p:grpSpPr>
      <p:sp>
        <p:nvSpPr>
          <p:cNvPr id="151" name="Google Shape;151;p18"/>
          <p:cNvSpPr txBox="1">
            <a:spLocks noGrp="1"/>
          </p:cNvSpPr>
          <p:nvPr>
            <p:ph type="title"/>
          </p:nvPr>
        </p:nvSpPr>
        <p:spPr>
          <a:xfrm>
            <a:off x="722326" y="445025"/>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a:r>
              <a:rPr lang="en-US"/>
              <a:t>Click to edit Master title style</a:t>
            </a:r>
            <a:endParaRPr/>
          </a:p>
        </p:txBody>
      </p:sp>
      <p:sp>
        <p:nvSpPr>
          <p:cNvPr id="152" name="Google Shape;152;p18"/>
          <p:cNvSpPr txBox="1">
            <a:spLocks noGrp="1"/>
          </p:cNvSpPr>
          <p:nvPr>
            <p:ph type="subTitle" idx="1"/>
          </p:nvPr>
        </p:nvSpPr>
        <p:spPr>
          <a:xfrm>
            <a:off x="713175" y="1421525"/>
            <a:ext cx="5945400" cy="2600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r>
              <a:rPr lang="en-US"/>
              <a:t>Click to edit Master subtitle style</a:t>
            </a:r>
            <a:endParaRPr/>
          </a:p>
        </p:txBody>
      </p:sp>
    </p:spTree>
    <p:extLst>
      <p:ext uri="{BB962C8B-B14F-4D97-AF65-F5344CB8AC3E}">
        <p14:creationId xmlns:p14="http://schemas.microsoft.com/office/powerpoint/2010/main" val="2806598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3590842"/>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53"/>
        <p:cNvGrpSpPr/>
        <p:nvPr/>
      </p:nvGrpSpPr>
      <p:grpSpPr>
        <a:xfrm>
          <a:off x="0" y="0"/>
          <a:ext cx="0" cy="0"/>
          <a:chOff x="0" y="0"/>
          <a:chExt cx="0" cy="0"/>
        </a:xfrm>
      </p:grpSpPr>
      <p:sp>
        <p:nvSpPr>
          <p:cNvPr id="159" name="Google Shape;15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60" name="Google Shape;160;p19"/>
          <p:cNvSpPr txBox="1">
            <a:spLocks noGrp="1"/>
          </p:cNvSpPr>
          <p:nvPr>
            <p:ph type="subTitle" idx="1"/>
          </p:nvPr>
        </p:nvSpPr>
        <p:spPr>
          <a:xfrm>
            <a:off x="977801"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161" name="Google Shape;161;p19"/>
          <p:cNvSpPr txBox="1">
            <a:spLocks noGrp="1"/>
          </p:cNvSpPr>
          <p:nvPr>
            <p:ph type="subTitle" idx="2"/>
          </p:nvPr>
        </p:nvSpPr>
        <p:spPr>
          <a:xfrm>
            <a:off x="3450748"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162" name="Google Shape;162;p19"/>
          <p:cNvSpPr txBox="1">
            <a:spLocks noGrp="1"/>
          </p:cNvSpPr>
          <p:nvPr>
            <p:ph type="subTitle" idx="3"/>
          </p:nvPr>
        </p:nvSpPr>
        <p:spPr>
          <a:xfrm>
            <a:off x="5923698"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163" name="Google Shape;163;p19"/>
          <p:cNvSpPr txBox="1">
            <a:spLocks noGrp="1"/>
          </p:cNvSpPr>
          <p:nvPr>
            <p:ph type="subTitle" idx="4"/>
          </p:nvPr>
        </p:nvSpPr>
        <p:spPr>
          <a:xfrm>
            <a:off x="977803"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r>
              <a:rPr lang="en-US"/>
              <a:t>Click to edit Master subtitle style</a:t>
            </a:r>
            <a:endParaRPr/>
          </a:p>
        </p:txBody>
      </p:sp>
      <p:sp>
        <p:nvSpPr>
          <p:cNvPr id="164" name="Google Shape;164;p19"/>
          <p:cNvSpPr txBox="1">
            <a:spLocks noGrp="1"/>
          </p:cNvSpPr>
          <p:nvPr>
            <p:ph type="subTitle" idx="5"/>
          </p:nvPr>
        </p:nvSpPr>
        <p:spPr>
          <a:xfrm>
            <a:off x="3450747"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r>
              <a:rPr lang="en-US"/>
              <a:t>Click to edit Master subtitle style</a:t>
            </a:r>
            <a:endParaRPr/>
          </a:p>
        </p:txBody>
      </p:sp>
      <p:sp>
        <p:nvSpPr>
          <p:cNvPr id="165" name="Google Shape;165;p19"/>
          <p:cNvSpPr txBox="1">
            <a:spLocks noGrp="1"/>
          </p:cNvSpPr>
          <p:nvPr>
            <p:ph type="subTitle" idx="6"/>
          </p:nvPr>
        </p:nvSpPr>
        <p:spPr>
          <a:xfrm>
            <a:off x="5923697"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r>
              <a:rPr lang="en-US"/>
              <a:t>Click to edit Master subtitle style</a:t>
            </a:r>
            <a:endParaRPr/>
          </a:p>
        </p:txBody>
      </p:sp>
    </p:spTree>
    <p:extLst>
      <p:ext uri="{BB962C8B-B14F-4D97-AF65-F5344CB8AC3E}">
        <p14:creationId xmlns:p14="http://schemas.microsoft.com/office/powerpoint/2010/main" val="11379519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1"/>
        <p:cNvGrpSpPr/>
        <p:nvPr/>
      </p:nvGrpSpPr>
      <p:grpSpPr>
        <a:xfrm>
          <a:off x="0" y="0"/>
          <a:ext cx="0" cy="0"/>
          <a:chOff x="0" y="0"/>
          <a:chExt cx="0" cy="0"/>
        </a:xfrm>
      </p:grpSpPr>
      <p:sp>
        <p:nvSpPr>
          <p:cNvPr id="67" name="Google Shape;67;p8"/>
          <p:cNvSpPr txBox="1">
            <a:spLocks noGrp="1"/>
          </p:cNvSpPr>
          <p:nvPr>
            <p:ph type="title"/>
          </p:nvPr>
        </p:nvSpPr>
        <p:spPr>
          <a:xfrm>
            <a:off x="1644450" y="1733400"/>
            <a:ext cx="5855100" cy="7608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345641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047635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205514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796613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513175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4438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54085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605590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B61BEF0D-F0BB-DE4B-95CE-6DB70DBA9567}" type="datetimeFigureOut">
              <a:rPr lang="en-US" smtClean="0"/>
              <a:pPr/>
              <a:t>11/27/2024</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460462"/>
      </p:ext>
    </p:extLst>
  </p:cSld>
  <p:clrMap bg1="dk1" tx1="lt1" bg2="dk2" tx2="lt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 id="2147483844" r:id="rId18"/>
    <p:sldLayoutId id="2147483845" r:id="rId19"/>
    <p:sldLayoutId id="2147483846" r:id="rId20"/>
    <p:sldLayoutId id="2147483847" r:id="rId21"/>
  </p:sldLayoutIdLst>
  <p:hf hdr="0" ftr="0" dt="0"/>
  <p:txStyles>
    <p:titleStyle>
      <a:lvl1pPr algn="l" defTabSz="685800" rtl="0" eaLnBrk="1" latinLnBrk="0" hangingPunct="1">
        <a:lnSpc>
          <a:spcPct val="90000"/>
        </a:lnSpc>
        <a:spcBef>
          <a:spcPct val="0"/>
        </a:spcBef>
        <a:buNone/>
        <a:defRPr sz="27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effectLst>
            <a:outerShdw blurRad="152400" dist="38100" dir="2700000" algn="tl">
              <a:srgbClr val="000000">
                <a:alpha val="36000"/>
              </a:srgbClr>
            </a:outerShdw>
          </a:effectLst>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effectLst>
            <a:outerShdw blurRad="152400" dist="38100" dir="2700000" algn="tl">
              <a:srgbClr val="000000">
                <a:alpha val="36000"/>
              </a:srgbClr>
            </a:outerShdw>
          </a:effectLst>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effectLst>
            <a:outerShdw blurRad="152400" dist="38100" dir="2700000" algn="tl">
              <a:srgbClr val="000000">
                <a:alpha val="36000"/>
              </a:srgbClr>
            </a:outerShdw>
          </a:effectLst>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effectLst>
            <a:outerShdw blurRad="152400" dist="38100" dir="2700000" algn="tl">
              <a:srgbClr val="000000">
                <a:alpha val="36000"/>
              </a:srgbClr>
            </a:outerShdw>
          </a:effectLst>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19.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ctrTitle"/>
          </p:nvPr>
        </p:nvSpPr>
        <p:spPr>
          <a:xfrm>
            <a:off x="3107426" y="570834"/>
            <a:ext cx="3164680" cy="179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0000"/>
                </a:solidFill>
              </a:rPr>
              <a:t>      ENERGY </a:t>
            </a:r>
            <a:br>
              <a:rPr lang="en" dirty="0">
                <a:solidFill>
                  <a:srgbClr val="FF0000"/>
                </a:solidFill>
              </a:rPr>
            </a:br>
            <a:r>
              <a:rPr lang="en" dirty="0">
                <a:solidFill>
                  <a:srgbClr val="FF0000"/>
                </a:solidFill>
              </a:rPr>
              <a:t>CONSUMPTION </a:t>
            </a:r>
            <a:br>
              <a:rPr lang="en" dirty="0">
                <a:solidFill>
                  <a:srgbClr val="FF0000"/>
                </a:solidFill>
              </a:rPr>
            </a:br>
            <a:r>
              <a:rPr lang="en" dirty="0">
                <a:solidFill>
                  <a:srgbClr val="FF0000"/>
                </a:solidFill>
              </a:rPr>
              <a:t>        AND </a:t>
            </a:r>
            <a:br>
              <a:rPr lang="en" dirty="0">
                <a:solidFill>
                  <a:srgbClr val="FF0000"/>
                </a:solidFill>
              </a:rPr>
            </a:br>
            <a:r>
              <a:rPr lang="en" dirty="0">
                <a:solidFill>
                  <a:srgbClr val="FF0000"/>
                </a:solidFill>
              </a:rPr>
              <a:t>   PREDICTION </a:t>
            </a:r>
            <a:endParaRPr dirty="0">
              <a:solidFill>
                <a:srgbClr val="FF0000"/>
              </a:solidFill>
            </a:endParaRPr>
          </a:p>
        </p:txBody>
      </p:sp>
      <p:sp>
        <p:nvSpPr>
          <p:cNvPr id="290" name="Google Shape;290;p33"/>
          <p:cNvSpPr txBox="1">
            <a:spLocks noGrp="1"/>
          </p:cNvSpPr>
          <p:nvPr>
            <p:ph type="subTitle" idx="1"/>
          </p:nvPr>
        </p:nvSpPr>
        <p:spPr>
          <a:xfrm>
            <a:off x="1034789" y="2274815"/>
            <a:ext cx="4079080" cy="1241822"/>
          </a:xfrm>
          <a:prstGeom prst="rect">
            <a:avLst/>
          </a:prstGeom>
        </p:spPr>
        <p:txBody>
          <a:bodyPr spcFirstLastPara="1" wrap="square" lIns="91425" tIns="91425" rIns="91425" bIns="91425" anchor="t" anchorCtr="0">
            <a:noAutofit/>
          </a:bodyPr>
          <a:lstStyle/>
          <a:p>
            <a:r>
              <a:rPr lang="en-US" sz="1800" dirty="0">
                <a:solidFill>
                  <a:srgbClr val="002060"/>
                </a:solidFill>
                <a:latin typeface="Times New Roman" panose="02020603050405020304" pitchFamily="18" charset="0"/>
                <a:cs typeface="Times New Roman" panose="02020603050405020304" pitchFamily="18" charset="0"/>
              </a:rPr>
              <a:t> 	          Presented </a:t>
            </a:r>
          </a:p>
          <a:p>
            <a:r>
              <a:rPr lang="en-US" sz="1800" dirty="0">
                <a:solidFill>
                  <a:srgbClr val="002060"/>
                </a:solidFill>
                <a:latin typeface="Times New Roman" panose="02020603050405020304" pitchFamily="18" charset="0"/>
                <a:cs typeface="Times New Roman" panose="02020603050405020304" pitchFamily="18" charset="0"/>
              </a:rPr>
              <a:t>	                  by</a:t>
            </a:r>
          </a:p>
          <a:p>
            <a:r>
              <a:rPr lang="en-US" sz="1800" dirty="0">
                <a:solidFill>
                  <a:srgbClr val="002060"/>
                </a:solidFill>
                <a:latin typeface="Times New Roman" panose="02020603050405020304" pitchFamily="18" charset="0"/>
                <a:cs typeface="Times New Roman" panose="02020603050405020304" pitchFamily="18" charset="0"/>
              </a:rPr>
              <a:t>Rama Lingeswara Rao Sivakavi   </a:t>
            </a:r>
            <a:endParaRPr lang="en-IN" sz="1800"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2295647-7E07-7E2B-D150-2E8DD40CAE1D}"/>
              </a:ext>
            </a:extLst>
          </p:cNvPr>
          <p:cNvSpPr txBox="1"/>
          <p:nvPr/>
        </p:nvSpPr>
        <p:spPr>
          <a:xfrm>
            <a:off x="5313676" y="2562626"/>
            <a:ext cx="2971648" cy="923330"/>
          </a:xfrm>
          <a:prstGeom prst="rect">
            <a:avLst/>
          </a:prstGeom>
          <a:noFill/>
        </p:spPr>
        <p:txBody>
          <a:bodyPr wrap="square">
            <a:spAutoFit/>
          </a:bodyPr>
          <a:lstStyle/>
          <a:p>
            <a:r>
              <a:rPr lang="en-US" sz="1800" dirty="0">
                <a:solidFill>
                  <a:schemeClr val="bg1"/>
                </a:solidFill>
                <a:latin typeface="Times New Roman" panose="02020603050405020304" pitchFamily="18" charset="0"/>
                <a:cs typeface="Times New Roman" panose="02020603050405020304" pitchFamily="18" charset="0"/>
              </a:rPr>
              <a:t>	       MENTORED </a:t>
            </a:r>
          </a:p>
          <a:p>
            <a:r>
              <a:rPr lang="en-US" sz="1800"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BY</a:t>
            </a:r>
            <a:r>
              <a:rPr lang="en-US" sz="1800" dirty="0">
                <a:solidFill>
                  <a:schemeClr val="bg1"/>
                </a:solidFill>
                <a:latin typeface="Times New Roman" panose="02020603050405020304" pitchFamily="18" charset="0"/>
                <a:cs typeface="Times New Roman" panose="02020603050405020304" pitchFamily="18" charset="0"/>
              </a:rPr>
              <a:t> </a:t>
            </a:r>
          </a:p>
          <a:p>
            <a:r>
              <a:rPr lang="en-US" sz="1800" dirty="0">
                <a:solidFill>
                  <a:schemeClr val="bg1"/>
                </a:solidFill>
                <a:latin typeface="Times New Roman" panose="02020603050405020304" pitchFamily="18" charset="0"/>
                <a:cs typeface="Times New Roman" panose="02020603050405020304" pitchFamily="18" charset="0"/>
              </a:rPr>
              <a:t>     ASWIN VELL</a:t>
            </a:r>
            <a:r>
              <a:rPr lang="en-US" dirty="0">
                <a:solidFill>
                  <a:schemeClr val="bg1"/>
                </a:solidFill>
                <a:latin typeface="Times New Roman" panose="02020603050405020304" pitchFamily="18" charset="0"/>
                <a:cs typeface="Times New Roman" panose="02020603050405020304" pitchFamily="18" charset="0"/>
              </a:rPr>
              <a:t>AICHAMY</a:t>
            </a:r>
            <a:endParaRPr lang="en-IN" sz="1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F4F52EB3-69A2-8814-D294-532B18A10A14}"/>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9331E31-C34A-8665-D022-406907BA1474}"/>
              </a:ext>
            </a:extLst>
          </p:cNvPr>
          <p:cNvSpPr txBox="1">
            <a:spLocks noGrp="1"/>
          </p:cNvSpPr>
          <p:nvPr>
            <p:ph type="title"/>
          </p:nvPr>
        </p:nvSpPr>
        <p:spPr>
          <a:xfrm>
            <a:off x="962679" y="27021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u="sng" dirty="0">
                <a:solidFill>
                  <a:srgbClr val="FF0000"/>
                </a:solidFill>
              </a:rPr>
              <a:t>Missing Data Analysis and Handling</a:t>
            </a:r>
            <a:endParaRPr u="sng" dirty="0">
              <a:solidFill>
                <a:srgbClr val="FF0000"/>
              </a:solidFill>
            </a:endParaRPr>
          </a:p>
        </p:txBody>
      </p:sp>
      <p:sp>
        <p:nvSpPr>
          <p:cNvPr id="3" name="Subtitle 2">
            <a:extLst>
              <a:ext uri="{FF2B5EF4-FFF2-40B4-BE49-F238E27FC236}">
                <a16:creationId xmlns:a16="http://schemas.microsoft.com/office/drawing/2014/main" id="{032134FC-DF47-D261-C0E6-67E565340281}"/>
              </a:ext>
            </a:extLst>
          </p:cNvPr>
          <p:cNvSpPr>
            <a:spLocks noGrp="1" noChangeArrowheads="1"/>
          </p:cNvSpPr>
          <p:nvPr>
            <p:ph type="subTitle" idx="1"/>
          </p:nvPr>
        </p:nvSpPr>
        <p:spPr bwMode="auto">
          <a:xfrm>
            <a:off x="660718" y="1325254"/>
            <a:ext cx="7792103"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2000" dirty="0">
                <a:solidFill>
                  <a:schemeClr val="bg1"/>
                </a:solidFill>
              </a:rPr>
              <a:t>Missing data was identified and addressed using several methods. The dataset contained missing values in certain columns, which were handled by filling the gaps with default values such as zero, the mean, or the median of the respective column. Alternatively, rows containing missing data were removed to ensure that the dataset remained as clean and accurate as possible for analysis. These steps were essential in preparing the data for further exploration and model building.</a:t>
            </a:r>
            <a:endParaRPr lang="en-US" altLang="en-US" sz="16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dirty="0">
              <a:solidFill>
                <a:schemeClr val="bg1"/>
              </a:solidFill>
              <a:latin typeface="Arial" panose="020B0604020202020204" pitchFamily="34" charset="0"/>
            </a:endParaRPr>
          </a:p>
        </p:txBody>
      </p:sp>
    </p:spTree>
    <p:extLst>
      <p:ext uri="{BB962C8B-B14F-4D97-AF65-F5344CB8AC3E}">
        <p14:creationId xmlns:p14="http://schemas.microsoft.com/office/powerpoint/2010/main" val="2670892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4AF88A46-102C-3845-DBCA-0BC6F67CD9C4}"/>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6DC00874-76D3-C8C7-A1AB-111572048676}"/>
              </a:ext>
            </a:extLst>
          </p:cNvPr>
          <p:cNvSpPr txBox="1">
            <a:spLocks noGrp="1"/>
          </p:cNvSpPr>
          <p:nvPr>
            <p:ph type="title"/>
          </p:nvPr>
        </p:nvSpPr>
        <p:spPr>
          <a:xfrm>
            <a:off x="861078" y="27021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u="sng" dirty="0">
                <a:solidFill>
                  <a:srgbClr val="FF0000"/>
                </a:solidFill>
              </a:rPr>
              <a:t>Data Visualization &amp; Insights</a:t>
            </a:r>
            <a:endParaRPr u="sng" dirty="0">
              <a:solidFill>
                <a:srgbClr val="FF0000"/>
              </a:solidFill>
            </a:endParaRPr>
          </a:p>
        </p:txBody>
      </p:sp>
      <p:sp>
        <p:nvSpPr>
          <p:cNvPr id="6" name="Rectangle 3">
            <a:extLst>
              <a:ext uri="{FF2B5EF4-FFF2-40B4-BE49-F238E27FC236}">
                <a16:creationId xmlns:a16="http://schemas.microsoft.com/office/drawing/2014/main" id="{FB1CEFE7-CDA0-58FA-E04E-DF468E0FFFC6}"/>
              </a:ext>
            </a:extLst>
          </p:cNvPr>
          <p:cNvSpPr>
            <a:spLocks noChangeArrowheads="1"/>
          </p:cNvSpPr>
          <p:nvPr/>
        </p:nvSpPr>
        <p:spPr bwMode="auto">
          <a:xfrm>
            <a:off x="619859" y="1054168"/>
            <a:ext cx="8128747"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Visualizations: Histogram and boxplot for power consumption, correlation heatmap to identify relationships (</a:t>
            </a:r>
            <a:r>
              <a:rPr kumimoji="0" lang="en-US" altLang="en-US" sz="1600" b="0" i="0" u="none" strike="noStrike" cap="none" normalizeH="0" baseline="0" dirty="0">
                <a:ln>
                  <a:noFill/>
                </a:ln>
                <a:solidFill>
                  <a:schemeClr val="bg1"/>
                </a:solidFill>
                <a:effectLst/>
                <a:latin typeface="Arial Unicode MS"/>
              </a:rPr>
              <a:t>plot()</a:t>
            </a:r>
            <a:r>
              <a:rPr kumimoji="0" lang="en-US" altLang="en-US" sz="1600" b="0" i="0" u="none" strike="noStrike" cap="none" normalizeH="0" baseline="0" dirty="0">
                <a:ln>
                  <a:noFill/>
                </a:ln>
                <a:solidFill>
                  <a:schemeClr val="bg1"/>
                </a:solidFill>
                <a:effectLst/>
              </a:rPr>
              <a:t>, </a:t>
            </a:r>
            <a:r>
              <a:rPr kumimoji="0" lang="en-US" altLang="en-US" sz="1600" b="0" i="0" u="none" strike="noStrike" cap="none" normalizeH="0" baseline="0" dirty="0" err="1">
                <a:ln>
                  <a:noFill/>
                </a:ln>
                <a:solidFill>
                  <a:schemeClr val="bg1"/>
                </a:solidFill>
                <a:effectLst/>
                <a:latin typeface="Arial Unicode MS"/>
              </a:rPr>
              <a:t>sns.heatmap</a:t>
            </a:r>
            <a:r>
              <a:rPr kumimoji="0" lang="en-US" altLang="en-US" sz="1600" b="0" i="0" u="none" strike="noStrike" cap="none" normalizeH="0" baseline="0" dirty="0">
                <a:ln>
                  <a:noFill/>
                </a:ln>
                <a:solidFill>
                  <a:schemeClr val="bg1"/>
                </a:solidFill>
                <a:effectLst/>
                <a:latin typeface="Arial Unicode MS"/>
              </a:rPr>
              <a:t>()</a:t>
            </a:r>
            <a:r>
              <a:rPr kumimoji="0" lang="en-US" altLang="en-US" sz="1600" b="0" i="0" u="none" strike="noStrike" cap="none" normalizeH="0" baseline="0" dirty="0">
                <a:ln>
                  <a:noFill/>
                </a:ln>
                <a:solidFill>
                  <a:schemeClr val="bg1"/>
                </a:solidFill>
                <a:effectLst/>
              </a:rPr>
              <a:t>).</a:t>
            </a:r>
            <a:r>
              <a:rPr kumimoji="0" lang="en-US" altLang="en-US" sz="1600" b="0" i="0" u="none" strike="noStrike" cap="none" normalizeH="0" baseline="0" dirty="0">
                <a:ln>
                  <a:noFill/>
                </a:ln>
                <a:solidFill>
                  <a:schemeClr val="bg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Added time-based features by converting 'Date' and 'Time' to datetime and extracting hour, day, and month for deeper analysis (</a:t>
            </a:r>
            <a:r>
              <a:rPr kumimoji="0" lang="en-US" altLang="en-US" sz="1600" b="0" i="0" u="none" strike="noStrike" cap="none" normalizeH="0" baseline="0" dirty="0" err="1">
                <a:ln>
                  <a:noFill/>
                </a:ln>
                <a:solidFill>
                  <a:schemeClr val="bg1"/>
                </a:solidFill>
                <a:effectLst/>
                <a:latin typeface="Arial Unicode MS"/>
              </a:rPr>
              <a:t>pd.to_datetime</a:t>
            </a:r>
            <a:r>
              <a:rPr kumimoji="0" lang="en-US" altLang="en-US" sz="1600" b="0" i="0" u="none" strike="noStrike" cap="none" normalizeH="0" baseline="0" dirty="0">
                <a:ln>
                  <a:noFill/>
                </a:ln>
                <a:solidFill>
                  <a:schemeClr val="bg1"/>
                </a:solidFill>
                <a:effectLst/>
                <a:latin typeface="Arial Unicode MS"/>
              </a:rPr>
              <a:t>()</a:t>
            </a:r>
            <a:r>
              <a:rPr kumimoji="0" lang="en-US" altLang="en-US" sz="1600" b="0" i="0" u="none" strike="noStrike" cap="none" normalizeH="0" baseline="0" dirty="0">
                <a:ln>
                  <a:noFill/>
                </a:ln>
                <a:solidFill>
                  <a:schemeClr val="bg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Arial" panose="020B0604020202020204" pitchFamily="34" charset="0"/>
              </a:rPr>
              <a:t>In Milestone 1, the dataset was explored, revealing that 'Sub_metering_3' had the most missing values, which were handled using mean, median, or zero. Data types were reviewed, and 'object' columns like '</a:t>
            </a:r>
            <a:r>
              <a:rPr kumimoji="0" lang="en-US" altLang="en-US" sz="1600" b="0" i="0" u="none" strike="noStrike" cap="none" normalizeH="0" baseline="0" dirty="0" err="1">
                <a:ln>
                  <a:noFill/>
                </a:ln>
                <a:solidFill>
                  <a:schemeClr val="bg1"/>
                </a:solidFill>
                <a:effectLst/>
                <a:latin typeface="Arial" panose="020B0604020202020204" pitchFamily="34" charset="0"/>
              </a:rPr>
              <a:t>Global_active_power</a:t>
            </a:r>
            <a:r>
              <a:rPr kumimoji="0" lang="en-US" altLang="en-US" sz="1600" b="0" i="0" u="none" strike="noStrike" cap="none" normalizeH="0" baseline="0" dirty="0">
                <a:ln>
                  <a:noFill/>
                </a:ln>
                <a:solidFill>
                  <a:schemeClr val="bg1"/>
                </a:solidFill>
                <a:effectLst/>
                <a:latin typeface="Arial" panose="020B0604020202020204" pitchFamily="34" charset="0"/>
              </a:rPr>
              <a:t>' need conversion to numeric for analysis. Various strategies were applied to handle missing values, resulting in a cleaner dataset. Visual analysis showed patterns in power consumption linked to specific times or seasons. Recommendations include using time-series models with newly created datetime features for better forecasting and further cleaning outliers and noise for more accurate predictions.</a:t>
            </a:r>
          </a:p>
        </p:txBody>
      </p:sp>
    </p:spTree>
    <p:extLst>
      <p:ext uri="{BB962C8B-B14F-4D97-AF65-F5344CB8AC3E}">
        <p14:creationId xmlns:p14="http://schemas.microsoft.com/office/powerpoint/2010/main" val="2119216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D6EF266E-7518-E079-7713-62D9AA4A61AE}"/>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0517A440-888D-A172-DD96-7CD17FEA6EF3}"/>
              </a:ext>
            </a:extLst>
          </p:cNvPr>
          <p:cNvSpPr txBox="1">
            <a:spLocks noGrp="1"/>
          </p:cNvSpPr>
          <p:nvPr>
            <p:ph type="title"/>
          </p:nvPr>
        </p:nvSpPr>
        <p:spPr>
          <a:xfrm>
            <a:off x="858538" y="-11726"/>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b="1" u="sng" dirty="0">
                <a:solidFill>
                  <a:srgbClr val="FF0000"/>
                </a:solidFill>
              </a:rPr>
              <a:t>Analysis</a:t>
            </a:r>
            <a:endParaRPr sz="2400" u="sng" dirty="0">
              <a:solidFill>
                <a:srgbClr val="FF0000"/>
              </a:solidFill>
            </a:endParaRPr>
          </a:p>
        </p:txBody>
      </p:sp>
      <p:graphicFrame>
        <p:nvGraphicFramePr>
          <p:cNvPr id="3" name="Table 2">
            <a:extLst>
              <a:ext uri="{FF2B5EF4-FFF2-40B4-BE49-F238E27FC236}">
                <a16:creationId xmlns:a16="http://schemas.microsoft.com/office/drawing/2014/main" id="{CF7609C8-55BD-6307-7F75-C66BA752C7B5}"/>
              </a:ext>
            </a:extLst>
          </p:cNvPr>
          <p:cNvGraphicFramePr>
            <a:graphicFrameLocks noGrp="1"/>
          </p:cNvGraphicFramePr>
          <p:nvPr>
            <p:extLst>
              <p:ext uri="{D42A27DB-BD31-4B8C-83A1-F6EECF244321}">
                <p14:modId xmlns:p14="http://schemas.microsoft.com/office/powerpoint/2010/main" val="2000547056"/>
              </p:ext>
            </p:extLst>
          </p:nvPr>
        </p:nvGraphicFramePr>
        <p:xfrm>
          <a:off x="411840" y="470834"/>
          <a:ext cx="8306773" cy="4503420"/>
        </p:xfrm>
        <a:graphic>
          <a:graphicData uri="http://schemas.openxmlformats.org/drawingml/2006/table">
            <a:tbl>
              <a:tblPr firstRow="1" bandRow="1">
                <a:tableStyleId>{EB08E8BD-6E70-407B-A532-1D3BC430BFD4}</a:tableStyleId>
              </a:tblPr>
              <a:tblGrid>
                <a:gridCol w="1817012">
                  <a:extLst>
                    <a:ext uri="{9D8B030D-6E8A-4147-A177-3AD203B41FA5}">
                      <a16:colId xmlns:a16="http://schemas.microsoft.com/office/drawing/2014/main" val="1135377614"/>
                    </a:ext>
                  </a:extLst>
                </a:gridCol>
                <a:gridCol w="4313551">
                  <a:extLst>
                    <a:ext uri="{9D8B030D-6E8A-4147-A177-3AD203B41FA5}">
                      <a16:colId xmlns:a16="http://schemas.microsoft.com/office/drawing/2014/main" val="482036351"/>
                    </a:ext>
                  </a:extLst>
                </a:gridCol>
                <a:gridCol w="2176210">
                  <a:extLst>
                    <a:ext uri="{9D8B030D-6E8A-4147-A177-3AD203B41FA5}">
                      <a16:colId xmlns:a16="http://schemas.microsoft.com/office/drawing/2014/main" val="2226381416"/>
                    </a:ext>
                  </a:extLst>
                </a:gridCol>
              </a:tblGrid>
              <a:tr h="296509">
                <a:tc>
                  <a:txBody>
                    <a:bodyPr/>
                    <a:lstStyle/>
                    <a:p>
                      <a:pPr algn="ctr"/>
                      <a:r>
                        <a:rPr lang="en-IN" b="1" u="sng" dirty="0">
                          <a:solidFill>
                            <a:schemeClr val="bg1"/>
                          </a:solidFill>
                        </a:rPr>
                        <a:t>Functions</a:t>
                      </a:r>
                    </a:p>
                  </a:txBody>
                  <a:tcPr/>
                </a:tc>
                <a:tc>
                  <a:txBody>
                    <a:bodyPr/>
                    <a:lstStyle/>
                    <a:p>
                      <a:pPr algn="ctr"/>
                      <a:r>
                        <a:rPr lang="en-IN" b="1" u="sng" dirty="0">
                          <a:solidFill>
                            <a:schemeClr val="bg1"/>
                          </a:solidFill>
                        </a:rPr>
                        <a:t>Use case</a:t>
                      </a:r>
                    </a:p>
                  </a:txBody>
                  <a:tcPr/>
                </a:tc>
                <a:tc>
                  <a:txBody>
                    <a:bodyPr/>
                    <a:lstStyle/>
                    <a:p>
                      <a:pPr algn="ctr"/>
                      <a:r>
                        <a:rPr lang="en-IN" b="1" u="sng" dirty="0">
                          <a:solidFill>
                            <a:schemeClr val="bg1"/>
                          </a:solidFill>
                        </a:rPr>
                        <a:t>Observations</a:t>
                      </a:r>
                    </a:p>
                  </a:txBody>
                  <a:tcPr/>
                </a:tc>
                <a:extLst>
                  <a:ext uri="{0D108BD9-81ED-4DB2-BD59-A6C34878D82A}">
                    <a16:rowId xmlns:a16="http://schemas.microsoft.com/office/drawing/2014/main" val="823585788"/>
                  </a:ext>
                </a:extLst>
              </a:tr>
              <a:tr h="355811">
                <a:tc>
                  <a:txBody>
                    <a:bodyPr/>
                    <a:lstStyle/>
                    <a:p>
                      <a:r>
                        <a:rPr lang="en-IN" sz="900" b="1" dirty="0" err="1">
                          <a:solidFill>
                            <a:schemeClr val="bg1"/>
                          </a:solidFill>
                        </a:rPr>
                        <a:t>df.head</a:t>
                      </a:r>
                      <a:r>
                        <a:rPr lang="en-IN" sz="900" b="1" dirty="0">
                          <a:solidFill>
                            <a:schemeClr val="bg1"/>
                          </a:solidFill>
                        </a:rPr>
                        <a:t>()</a:t>
                      </a:r>
                    </a:p>
                  </a:txBody>
                  <a:tcPr/>
                </a:tc>
                <a:tc>
                  <a:txBody>
                    <a:bodyPr/>
                    <a:lstStyle/>
                    <a:p>
                      <a:r>
                        <a:rPr lang="en-US" sz="900" b="1" dirty="0">
                          <a:solidFill>
                            <a:schemeClr val="bg1"/>
                          </a:solidFill>
                        </a:rPr>
                        <a:t>Displays the first 5 rows of the dataset to preview its structure and values.</a:t>
                      </a:r>
                      <a:endParaRPr lang="en-IN" sz="900" b="1" dirty="0">
                        <a:solidFill>
                          <a:schemeClr val="bg1"/>
                        </a:solidFill>
                      </a:endParaRPr>
                    </a:p>
                  </a:txBody>
                  <a:tcPr/>
                </a:tc>
                <a:tc>
                  <a:txBody>
                    <a:bodyPr/>
                    <a:lstStyle/>
                    <a:p>
                      <a:r>
                        <a:rPr lang="en-IN" sz="900" b="1" dirty="0">
                          <a:solidFill>
                            <a:schemeClr val="bg1"/>
                          </a:solidFill>
                        </a:rPr>
                        <a:t>We can see the first 5 rows of our dataset</a:t>
                      </a:r>
                    </a:p>
                  </a:txBody>
                  <a:tcPr/>
                </a:tc>
                <a:extLst>
                  <a:ext uri="{0D108BD9-81ED-4DB2-BD59-A6C34878D82A}">
                    <a16:rowId xmlns:a16="http://schemas.microsoft.com/office/drawing/2014/main" val="4132397954"/>
                  </a:ext>
                </a:extLst>
              </a:tr>
              <a:tr h="355811">
                <a:tc>
                  <a:txBody>
                    <a:bodyPr/>
                    <a:lstStyle/>
                    <a:p>
                      <a:r>
                        <a:rPr lang="en-IN" sz="900" b="1" dirty="0" err="1">
                          <a:solidFill>
                            <a:schemeClr val="bg1"/>
                          </a:solidFill>
                        </a:rPr>
                        <a:t>df.tail</a:t>
                      </a:r>
                      <a:r>
                        <a:rPr lang="en-IN" sz="900" b="1" dirty="0">
                          <a:solidFill>
                            <a:schemeClr val="bg1"/>
                          </a:solidFill>
                        </a:rPr>
                        <a:t>()</a:t>
                      </a:r>
                    </a:p>
                  </a:txBody>
                  <a:tcPr/>
                </a:tc>
                <a:tc>
                  <a:txBody>
                    <a:bodyPr/>
                    <a:lstStyle/>
                    <a:p>
                      <a:r>
                        <a:rPr lang="en-US" sz="900" b="1" dirty="0">
                          <a:solidFill>
                            <a:schemeClr val="bg1"/>
                          </a:solidFill>
                        </a:rPr>
                        <a:t>Displays the last 5 rows of the dataset to inspect the end of the data.</a:t>
                      </a:r>
                      <a:endParaRPr lang="en-IN" sz="900" b="1" dirty="0">
                        <a:solidFill>
                          <a:schemeClr val="bg1"/>
                        </a:solidFill>
                      </a:endParaRPr>
                    </a:p>
                  </a:txBody>
                  <a:tcPr/>
                </a:tc>
                <a:tc>
                  <a:txBody>
                    <a:bodyPr/>
                    <a:lstStyle/>
                    <a:p>
                      <a:r>
                        <a:rPr lang="en-IN" sz="900" b="1" dirty="0">
                          <a:solidFill>
                            <a:schemeClr val="bg1"/>
                          </a:solidFill>
                        </a:rPr>
                        <a:t>We can see the last 5 rows of our dataset</a:t>
                      </a:r>
                    </a:p>
                  </a:txBody>
                  <a:tcPr/>
                </a:tc>
                <a:extLst>
                  <a:ext uri="{0D108BD9-81ED-4DB2-BD59-A6C34878D82A}">
                    <a16:rowId xmlns:a16="http://schemas.microsoft.com/office/drawing/2014/main" val="2614768075"/>
                  </a:ext>
                </a:extLst>
              </a:tr>
              <a:tr h="3558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b="1" dirty="0" err="1">
                          <a:solidFill>
                            <a:schemeClr val="bg1"/>
                          </a:solidFill>
                        </a:rPr>
                        <a:t>df.shape</a:t>
                      </a:r>
                      <a:endParaRPr lang="en-IN" sz="900" b="1" dirty="0">
                        <a:solidFill>
                          <a:schemeClr val="bg1"/>
                        </a:solidFill>
                      </a:endParaRPr>
                    </a:p>
                  </a:txBody>
                  <a:tcPr/>
                </a:tc>
                <a:tc>
                  <a:txBody>
                    <a:bodyPr/>
                    <a:lstStyle/>
                    <a:p>
                      <a:r>
                        <a:rPr lang="en-US" sz="900" b="1" dirty="0">
                          <a:solidFill>
                            <a:schemeClr val="bg1"/>
                          </a:solidFill>
                        </a:rPr>
                        <a:t>Returns the number of rows and columns in the dataset.</a:t>
                      </a:r>
                      <a:endParaRPr lang="en-IN" sz="900" b="1" dirty="0">
                        <a:solidFill>
                          <a:schemeClr val="bg1"/>
                        </a:solidFill>
                      </a:endParaRPr>
                    </a:p>
                  </a:txBody>
                  <a:tcPr/>
                </a:tc>
                <a:tc>
                  <a:txBody>
                    <a:bodyPr/>
                    <a:lstStyle/>
                    <a:p>
                      <a:r>
                        <a:rPr lang="en-IN" sz="900" b="1" dirty="0">
                          <a:solidFill>
                            <a:schemeClr val="bg1"/>
                          </a:solidFill>
                        </a:rPr>
                        <a:t>The number of rows and columns are displayed(2075259, 9)</a:t>
                      </a:r>
                    </a:p>
                  </a:txBody>
                  <a:tcPr/>
                </a:tc>
                <a:extLst>
                  <a:ext uri="{0D108BD9-81ED-4DB2-BD59-A6C34878D82A}">
                    <a16:rowId xmlns:a16="http://schemas.microsoft.com/office/drawing/2014/main" val="553841132"/>
                  </a:ext>
                </a:extLst>
              </a:tr>
              <a:tr h="38141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b="1" dirty="0">
                          <a:solidFill>
                            <a:schemeClr val="bg1"/>
                          </a:solidFill>
                        </a:rPr>
                        <a:t>df.info()</a:t>
                      </a:r>
                    </a:p>
                  </a:txBody>
                  <a:tcPr/>
                </a:tc>
                <a:tc>
                  <a:txBody>
                    <a:bodyPr/>
                    <a:lstStyle/>
                    <a:p>
                      <a:r>
                        <a:rPr lang="en-US" sz="900" b="1" dirty="0">
                          <a:solidFill>
                            <a:schemeClr val="bg1"/>
                          </a:solidFill>
                        </a:rPr>
                        <a:t>Provides a summary of the dataset, including data types and non-null counts.</a:t>
                      </a:r>
                      <a:endParaRPr lang="en-IN" sz="900" b="1" dirty="0">
                        <a:solidFill>
                          <a:schemeClr val="bg1"/>
                        </a:solidFill>
                      </a:endParaRPr>
                    </a:p>
                  </a:txBody>
                  <a:tcPr/>
                </a:tc>
                <a:tc>
                  <a:txBody>
                    <a:bodyPr/>
                    <a:lstStyle/>
                    <a:p>
                      <a:r>
                        <a:rPr lang="en-IN" sz="900" b="1" dirty="0">
                          <a:solidFill>
                            <a:schemeClr val="bg1"/>
                          </a:solidFill>
                        </a:rPr>
                        <a:t>We can see that only sub_metering3 is of float type all others are object type.</a:t>
                      </a:r>
                    </a:p>
                  </a:txBody>
                  <a:tcPr/>
                </a:tc>
                <a:extLst>
                  <a:ext uri="{0D108BD9-81ED-4DB2-BD59-A6C34878D82A}">
                    <a16:rowId xmlns:a16="http://schemas.microsoft.com/office/drawing/2014/main" val="3220604101"/>
                  </a:ext>
                </a:extLst>
              </a:tr>
              <a:tr h="2896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b="1" dirty="0" err="1">
                          <a:solidFill>
                            <a:schemeClr val="bg1"/>
                          </a:solidFill>
                        </a:rPr>
                        <a:t>df.describe</a:t>
                      </a:r>
                      <a:r>
                        <a:rPr lang="en-IN" sz="900" b="1" dirty="0">
                          <a:solidFill>
                            <a:schemeClr val="bg1"/>
                          </a:solidFill>
                        </a:rPr>
                        <a:t>()</a:t>
                      </a:r>
                    </a:p>
                  </a:txBody>
                  <a:tcPr/>
                </a:tc>
                <a:tc>
                  <a:txBody>
                    <a:bodyPr/>
                    <a:lstStyle/>
                    <a:p>
                      <a:r>
                        <a:rPr lang="en-US" sz="900" b="1" dirty="0">
                          <a:solidFill>
                            <a:schemeClr val="bg1"/>
                          </a:solidFill>
                        </a:rPr>
                        <a:t>Generates summary statistics (mean, std, min, max, etc.) for numeric columns.</a:t>
                      </a:r>
                      <a:endParaRPr lang="en-IN" sz="900" b="1" dirty="0">
                        <a:solidFill>
                          <a:schemeClr val="bg1"/>
                        </a:solidFill>
                      </a:endParaRPr>
                    </a:p>
                  </a:txBody>
                  <a:tcPr/>
                </a:tc>
                <a:tc>
                  <a:txBody>
                    <a:bodyPr/>
                    <a:lstStyle/>
                    <a:p>
                      <a:r>
                        <a:rPr lang="en-IN" sz="900" b="1" dirty="0">
                          <a:solidFill>
                            <a:schemeClr val="bg1"/>
                          </a:solidFill>
                        </a:rPr>
                        <a:t>The respective values are displayed</a:t>
                      </a:r>
                    </a:p>
                  </a:txBody>
                  <a:tcPr/>
                </a:tc>
                <a:extLst>
                  <a:ext uri="{0D108BD9-81ED-4DB2-BD59-A6C34878D82A}">
                    <a16:rowId xmlns:a16="http://schemas.microsoft.com/office/drawing/2014/main" val="1225841838"/>
                  </a:ext>
                </a:extLst>
              </a:tr>
              <a:tr h="27739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b="1" dirty="0" err="1">
                          <a:solidFill>
                            <a:schemeClr val="bg1"/>
                          </a:solidFill>
                        </a:rPr>
                        <a:t>df.isnull</a:t>
                      </a:r>
                      <a:r>
                        <a:rPr lang="en-IN" sz="900" b="1" dirty="0">
                          <a:solidFill>
                            <a:schemeClr val="bg1"/>
                          </a:solidFill>
                        </a:rPr>
                        <a:t>().sum()</a:t>
                      </a:r>
                    </a:p>
                  </a:txBody>
                  <a:tcPr/>
                </a:tc>
                <a:tc>
                  <a:txBody>
                    <a:bodyPr/>
                    <a:lstStyle/>
                    <a:p>
                      <a:r>
                        <a:rPr lang="en-US" sz="900" b="1" dirty="0">
                          <a:solidFill>
                            <a:schemeClr val="bg1"/>
                          </a:solidFill>
                        </a:rPr>
                        <a:t>Identifies the number of missing values in each column.</a:t>
                      </a:r>
                      <a:endParaRPr lang="en-IN" sz="900" b="1" dirty="0">
                        <a:solidFill>
                          <a:schemeClr val="bg1"/>
                        </a:solidFill>
                      </a:endParaRPr>
                    </a:p>
                  </a:txBody>
                  <a:tcPr/>
                </a:tc>
                <a:tc>
                  <a:txBody>
                    <a:bodyPr/>
                    <a:lstStyle/>
                    <a:p>
                      <a:r>
                        <a:rPr lang="en-IN" sz="900" b="1" dirty="0">
                          <a:solidFill>
                            <a:schemeClr val="bg1"/>
                          </a:solidFill>
                        </a:rPr>
                        <a:t>Sub_metering3 has 25979 null values</a:t>
                      </a:r>
                    </a:p>
                  </a:txBody>
                  <a:tcPr/>
                </a:tc>
                <a:extLst>
                  <a:ext uri="{0D108BD9-81ED-4DB2-BD59-A6C34878D82A}">
                    <a16:rowId xmlns:a16="http://schemas.microsoft.com/office/drawing/2014/main" val="1622606992"/>
                  </a:ext>
                </a:extLst>
              </a:tr>
              <a:tr h="3558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b="1" i="0" u="none" strike="noStrike" cap="none" dirty="0" err="1">
                          <a:solidFill>
                            <a:schemeClr val="bg1"/>
                          </a:solidFill>
                          <a:effectLst/>
                          <a:latin typeface="Arial"/>
                          <a:ea typeface="Arial"/>
                          <a:cs typeface="Arial"/>
                          <a:sym typeface="Arial"/>
                        </a:rPr>
                        <a:t>df.fillna</a:t>
                      </a:r>
                      <a:r>
                        <a:rPr lang="en-IN" sz="900" b="1" i="0" u="none" strike="noStrike" cap="none" dirty="0">
                          <a:solidFill>
                            <a:schemeClr val="bg1"/>
                          </a:solidFill>
                          <a:effectLst/>
                          <a:latin typeface="Arial"/>
                          <a:ea typeface="Arial"/>
                          <a:cs typeface="Arial"/>
                          <a:sym typeface="Arial"/>
                        </a:rPr>
                        <a:t>(0)</a:t>
                      </a:r>
                      <a:endParaRPr lang="en-IN" sz="900" b="1" dirty="0">
                        <a:solidFill>
                          <a:schemeClr val="bg1"/>
                        </a:solidFill>
                      </a:endParaRPr>
                    </a:p>
                  </a:txBody>
                  <a:tcPr/>
                </a:tc>
                <a:tc>
                  <a:txBody>
                    <a:bodyPr/>
                    <a:lstStyle/>
                    <a:p>
                      <a:r>
                        <a:rPr lang="en-IN" sz="900" b="1" dirty="0">
                          <a:solidFill>
                            <a:schemeClr val="bg1"/>
                          </a:solidFill>
                        </a:rPr>
                        <a:t>Fill the null value with 0’s.</a:t>
                      </a:r>
                    </a:p>
                  </a:txBody>
                  <a:tcPr/>
                </a:tc>
                <a:tc>
                  <a:txBody>
                    <a:bodyPr/>
                    <a:lstStyle/>
                    <a:p>
                      <a:r>
                        <a:rPr lang="en-IN" sz="900" b="1" dirty="0">
                          <a:solidFill>
                            <a:schemeClr val="bg1"/>
                          </a:solidFill>
                        </a:rPr>
                        <a:t>After filling it shows some rows of our data.</a:t>
                      </a:r>
                    </a:p>
                  </a:txBody>
                  <a:tcPr/>
                </a:tc>
                <a:extLst>
                  <a:ext uri="{0D108BD9-81ED-4DB2-BD59-A6C34878D82A}">
                    <a16:rowId xmlns:a16="http://schemas.microsoft.com/office/drawing/2014/main" val="1875591565"/>
                  </a:ext>
                </a:extLst>
              </a:tr>
              <a:tr h="4892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lang="en-US" sz="900" b="1" dirty="0">
                          <a:solidFill>
                            <a:schemeClr val="bg1"/>
                          </a:solidFill>
                        </a:rPr>
                      </a:br>
                      <a:r>
                        <a:rPr lang="en-US" sz="900" b="1" i="0" u="none" strike="noStrike" cap="none" dirty="0" err="1">
                          <a:solidFill>
                            <a:schemeClr val="bg1"/>
                          </a:solidFill>
                          <a:effectLst/>
                          <a:latin typeface="Arial"/>
                          <a:ea typeface="Arial"/>
                          <a:cs typeface="Arial"/>
                          <a:sym typeface="Arial"/>
                        </a:rPr>
                        <a:t>df.fillna</a:t>
                      </a:r>
                      <a:r>
                        <a:rPr lang="en-US" sz="900" b="1" i="0" u="none" strike="noStrike" cap="none" dirty="0">
                          <a:solidFill>
                            <a:schemeClr val="bg1"/>
                          </a:solidFill>
                          <a:effectLst/>
                          <a:latin typeface="Arial"/>
                          <a:ea typeface="Arial"/>
                          <a:cs typeface="Arial"/>
                          <a:sym typeface="Arial"/>
                        </a:rPr>
                        <a:t>(</a:t>
                      </a:r>
                      <a:r>
                        <a:rPr lang="en-US" sz="900" b="1" i="0" u="none" strike="noStrike" cap="none" dirty="0" err="1">
                          <a:solidFill>
                            <a:schemeClr val="bg1"/>
                          </a:solidFill>
                          <a:effectLst/>
                          <a:latin typeface="Arial"/>
                          <a:ea typeface="Arial"/>
                          <a:cs typeface="Arial"/>
                          <a:sym typeface="Arial"/>
                        </a:rPr>
                        <a:t>df</a:t>
                      </a:r>
                      <a:r>
                        <a:rPr lang="en-US" sz="900" b="1" i="0" u="none" strike="noStrike" cap="none" dirty="0">
                          <a:solidFill>
                            <a:schemeClr val="bg1"/>
                          </a:solidFill>
                          <a:effectLst/>
                          <a:latin typeface="Arial"/>
                          <a:ea typeface="Arial"/>
                          <a:cs typeface="Arial"/>
                          <a:sym typeface="Arial"/>
                        </a:rPr>
                        <a:t>['Sub_metering_3'].mean())</a:t>
                      </a:r>
                      <a:endParaRPr lang="en-IN" sz="900" b="1" dirty="0">
                        <a:solidFill>
                          <a:schemeClr val="bg1"/>
                        </a:solidFill>
                      </a:endParaRPr>
                    </a:p>
                  </a:txBody>
                  <a:tcPr/>
                </a:tc>
                <a:tc>
                  <a:txBody>
                    <a:bodyPr/>
                    <a:lstStyle/>
                    <a:p>
                      <a:r>
                        <a:rPr lang="en-US" sz="900" b="1" dirty="0">
                          <a:solidFill>
                            <a:schemeClr val="bg1"/>
                          </a:solidFill>
                        </a:rPr>
                        <a:t>Fills the null values with the mean of the column.</a:t>
                      </a:r>
                      <a:endParaRPr lang="en-IN" sz="900" b="1" dirty="0">
                        <a:solidFill>
                          <a:schemeClr val="bg1"/>
                        </a:solidFill>
                      </a:endParaRPr>
                    </a:p>
                  </a:txBody>
                  <a:tcPr/>
                </a:tc>
                <a:tc>
                  <a:txBody>
                    <a:bodyPr/>
                    <a:lstStyle/>
                    <a:p>
                      <a:r>
                        <a:rPr lang="en-IN" sz="900" b="1" dirty="0">
                          <a:solidFill>
                            <a:schemeClr val="bg1"/>
                          </a:solidFill>
                        </a:rPr>
                        <a:t>After filling with the mean it outputs some sample of data.</a:t>
                      </a:r>
                    </a:p>
                  </a:txBody>
                  <a:tcPr/>
                </a:tc>
                <a:extLst>
                  <a:ext uri="{0D108BD9-81ED-4DB2-BD59-A6C34878D82A}">
                    <a16:rowId xmlns:a16="http://schemas.microsoft.com/office/drawing/2014/main" val="515426690"/>
                  </a:ext>
                </a:extLst>
              </a:tr>
              <a:tr h="489240">
                <a:tc>
                  <a:txBody>
                    <a:bodyPr/>
                    <a:lstStyle/>
                    <a:p>
                      <a:br>
                        <a:rPr lang="sv-SE" sz="900" b="1" dirty="0">
                          <a:solidFill>
                            <a:schemeClr val="bg1"/>
                          </a:solidFill>
                        </a:rPr>
                      </a:br>
                      <a:r>
                        <a:rPr lang="sv-SE" sz="900" b="1" i="0" u="none" strike="noStrike" cap="none" dirty="0">
                          <a:solidFill>
                            <a:schemeClr val="bg1"/>
                          </a:solidFill>
                          <a:effectLst/>
                          <a:latin typeface="Arial"/>
                          <a:ea typeface="Arial"/>
                          <a:cs typeface="Arial"/>
                          <a:sym typeface="Arial"/>
                        </a:rPr>
                        <a:t>df.fillna(df['Sub_metering_3'].median())</a:t>
                      </a:r>
                      <a:endParaRPr lang="en-IN" sz="900" b="1" dirty="0">
                        <a:solidFill>
                          <a:schemeClr val="bg1"/>
                        </a:solidFill>
                      </a:endParaRPr>
                    </a:p>
                  </a:txBody>
                  <a:tcPr/>
                </a:tc>
                <a:tc>
                  <a:txBody>
                    <a:bodyPr/>
                    <a:lstStyle/>
                    <a:p>
                      <a:r>
                        <a:rPr lang="en-US" sz="900" b="1" dirty="0">
                          <a:solidFill>
                            <a:schemeClr val="bg1"/>
                          </a:solidFill>
                        </a:rPr>
                        <a:t>Fills the null values with the median of the column.</a:t>
                      </a:r>
                      <a:endParaRPr lang="en-IN" sz="900" b="1"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b="1" dirty="0">
                          <a:solidFill>
                            <a:schemeClr val="bg1"/>
                          </a:solidFill>
                        </a:rPr>
                        <a:t>After filling with the median it outputs some sample of data.</a:t>
                      </a:r>
                    </a:p>
                    <a:p>
                      <a:endParaRPr lang="en-IN" sz="900" b="1" dirty="0">
                        <a:solidFill>
                          <a:schemeClr val="bg1"/>
                        </a:solidFill>
                      </a:endParaRPr>
                    </a:p>
                  </a:txBody>
                  <a:tcPr/>
                </a:tc>
                <a:extLst>
                  <a:ext uri="{0D108BD9-81ED-4DB2-BD59-A6C34878D82A}">
                    <a16:rowId xmlns:a16="http://schemas.microsoft.com/office/drawing/2014/main" val="3613514835"/>
                  </a:ext>
                </a:extLst>
              </a:tr>
              <a:tr h="4892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b="1" dirty="0" err="1">
                          <a:solidFill>
                            <a:schemeClr val="bg1"/>
                          </a:solidFill>
                        </a:rPr>
                        <a:t>df.unique</a:t>
                      </a:r>
                      <a:r>
                        <a:rPr lang="en-IN" sz="900" b="1" dirty="0">
                          <a:solidFill>
                            <a:schemeClr val="bg1"/>
                          </a:solidFill>
                        </a:rPr>
                        <a:t>()</a:t>
                      </a:r>
                    </a:p>
                    <a:p>
                      <a:endParaRPr lang="en-IN" sz="900" b="1"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chemeClr val="bg1"/>
                          </a:solidFill>
                        </a:rPr>
                        <a:t>Lists the unique values in a column.</a:t>
                      </a:r>
                      <a:endParaRPr lang="en-IN" sz="900" b="1" dirty="0">
                        <a:solidFill>
                          <a:schemeClr val="bg1"/>
                        </a:solidFill>
                      </a:endParaRPr>
                    </a:p>
                    <a:p>
                      <a:endParaRPr lang="en-IN" sz="900" b="1"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b="1" dirty="0">
                          <a:solidFill>
                            <a:schemeClr val="bg1"/>
                          </a:solidFill>
                        </a:rPr>
                        <a:t>It displays number of unique values in each column</a:t>
                      </a:r>
                    </a:p>
                    <a:p>
                      <a:endParaRPr lang="en-IN" sz="900" b="1" dirty="0">
                        <a:solidFill>
                          <a:schemeClr val="bg1"/>
                        </a:solidFill>
                      </a:endParaRPr>
                    </a:p>
                  </a:txBody>
                  <a:tcPr/>
                </a:tc>
                <a:extLst>
                  <a:ext uri="{0D108BD9-81ED-4DB2-BD59-A6C34878D82A}">
                    <a16:rowId xmlns:a16="http://schemas.microsoft.com/office/drawing/2014/main" val="494353354"/>
                  </a:ext>
                </a:extLst>
              </a:tr>
            </a:tbl>
          </a:graphicData>
        </a:graphic>
      </p:graphicFrame>
    </p:spTree>
    <p:extLst>
      <p:ext uri="{BB962C8B-B14F-4D97-AF65-F5344CB8AC3E}">
        <p14:creationId xmlns:p14="http://schemas.microsoft.com/office/powerpoint/2010/main" val="3658497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1E0C8A5C-EB44-DDC5-C38F-78DD5165B920}"/>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EB06A9D7-075C-6727-FE3D-4F82E95E9EC9}"/>
              </a:ext>
            </a:extLst>
          </p:cNvPr>
          <p:cNvSpPr txBox="1">
            <a:spLocks noGrp="1"/>
          </p:cNvSpPr>
          <p:nvPr>
            <p:ph type="title"/>
          </p:nvPr>
        </p:nvSpPr>
        <p:spPr>
          <a:xfrm>
            <a:off x="2040566" y="221130"/>
            <a:ext cx="10582939" cy="3230076"/>
          </a:xfrm>
          <a:prstGeom prst="rect">
            <a:avLst/>
          </a:prstGeom>
        </p:spPr>
        <p:txBody>
          <a:bodyPr spcFirstLastPara="1" wrap="square" lIns="91425" tIns="91425" rIns="91425" bIns="91425" anchor="b" anchorCtr="0">
            <a:noAutofit/>
          </a:bodyPr>
          <a:lstStyle/>
          <a:p>
            <a:r>
              <a:rPr lang="en-IN" sz="5400" u="sng" dirty="0">
                <a:solidFill>
                  <a:schemeClr val="dk1"/>
                </a:solidFill>
                <a:latin typeface="Figtree Black"/>
                <a:ea typeface="Figtree Black"/>
                <a:cs typeface="Figtree Black"/>
                <a:sym typeface="Figtree Black"/>
              </a:rPr>
              <a:t>Mile stone-2</a:t>
            </a:r>
            <a:br>
              <a:rPr lang="en-IN" sz="5400" u="sng" dirty="0">
                <a:solidFill>
                  <a:schemeClr val="dk1"/>
                </a:solidFill>
                <a:latin typeface="Figtree Black"/>
                <a:ea typeface="Figtree Black"/>
                <a:cs typeface="Figtree Black"/>
                <a:sym typeface="Figtree Black"/>
              </a:rPr>
            </a:br>
            <a:endParaRPr u="sng" dirty="0"/>
          </a:p>
        </p:txBody>
      </p:sp>
      <p:sp>
        <p:nvSpPr>
          <p:cNvPr id="331" name="Google Shape;331;p36">
            <a:extLst>
              <a:ext uri="{FF2B5EF4-FFF2-40B4-BE49-F238E27FC236}">
                <a16:creationId xmlns:a16="http://schemas.microsoft.com/office/drawing/2014/main" id="{612E623F-096C-6323-56B1-89447E481E08}"/>
              </a:ext>
            </a:extLst>
          </p:cNvPr>
          <p:cNvSpPr txBox="1">
            <a:spLocks noGrp="1"/>
          </p:cNvSpPr>
          <p:nvPr>
            <p:ph type="title" idx="2"/>
          </p:nvPr>
        </p:nvSpPr>
        <p:spPr>
          <a:xfrm flipH="1">
            <a:off x="674281" y="-1239834"/>
            <a:ext cx="45719" cy="4571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 name="TextBox 1">
            <a:extLst>
              <a:ext uri="{FF2B5EF4-FFF2-40B4-BE49-F238E27FC236}">
                <a16:creationId xmlns:a16="http://schemas.microsoft.com/office/drawing/2014/main" id="{774DF024-8DE3-9697-C17F-344741FDB33E}"/>
              </a:ext>
            </a:extLst>
          </p:cNvPr>
          <p:cNvSpPr txBox="1"/>
          <p:nvPr/>
        </p:nvSpPr>
        <p:spPr>
          <a:xfrm>
            <a:off x="2491256" y="2724145"/>
            <a:ext cx="5013960" cy="338554"/>
          </a:xfrm>
          <a:prstGeom prst="rect">
            <a:avLst/>
          </a:prstGeom>
          <a:noFill/>
        </p:spPr>
        <p:txBody>
          <a:bodyPr wrap="square" rtlCol="0">
            <a:spAutoFit/>
          </a:bodyPr>
          <a:lstStyle/>
          <a:p>
            <a:r>
              <a:rPr lang="en-IN" sz="1600" dirty="0">
                <a:solidFill>
                  <a:srgbClr val="FF0000"/>
                </a:solidFill>
                <a:latin typeface="Figtree Black" panose="020B0604020202020204" charset="0"/>
              </a:rPr>
              <a:t>( DATA ENCODING AND VISUALISATION )</a:t>
            </a:r>
          </a:p>
        </p:txBody>
      </p:sp>
    </p:spTree>
    <p:extLst>
      <p:ext uri="{BB962C8B-B14F-4D97-AF65-F5344CB8AC3E}">
        <p14:creationId xmlns:p14="http://schemas.microsoft.com/office/powerpoint/2010/main" val="764516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784AA240-9507-B1BE-81A3-F9530280EDE9}"/>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F0D4990C-3FC4-7527-0644-66EE7ECC8B00}"/>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rgbClr val="FF0000"/>
                </a:solidFill>
              </a:rPr>
              <a:t>Process </a:t>
            </a:r>
            <a:endParaRPr u="sng" dirty="0">
              <a:solidFill>
                <a:srgbClr val="FF0000"/>
              </a:solidFill>
            </a:endParaRPr>
          </a:p>
        </p:txBody>
      </p:sp>
      <p:sp>
        <p:nvSpPr>
          <p:cNvPr id="4" name="Rectangle 2">
            <a:extLst>
              <a:ext uri="{FF2B5EF4-FFF2-40B4-BE49-F238E27FC236}">
                <a16:creationId xmlns:a16="http://schemas.microsoft.com/office/drawing/2014/main" id="{52EB3BD8-29B7-DA5B-156E-5F95BDB5D96B}"/>
              </a:ext>
            </a:extLst>
          </p:cNvPr>
          <p:cNvSpPr>
            <a:spLocks noGrp="1" noChangeArrowheads="1"/>
          </p:cNvSpPr>
          <p:nvPr>
            <p:ph type="subTitle" idx="1"/>
          </p:nvPr>
        </p:nvSpPr>
        <p:spPr bwMode="auto">
          <a:xfrm>
            <a:off x="790734" y="1145252"/>
            <a:ext cx="756253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Objective</a:t>
            </a:r>
            <a:r>
              <a:rPr kumimoji="0" lang="en-US" altLang="en-US" sz="1600" b="0" i="0" u="none" strike="noStrike" cap="none" normalizeH="0" baseline="0" dirty="0">
                <a:ln>
                  <a:noFill/>
                </a:ln>
                <a:solidFill>
                  <a:schemeClr val="bg1"/>
                </a:solidFill>
                <a:effectLst/>
                <a:latin typeface="Arial" panose="020B0604020202020204" pitchFamily="34" charset="0"/>
              </a:rPr>
              <a:t>: Analyze and preprocess the dataset for power consumption forecasting.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Key Steps</a:t>
            </a:r>
            <a:r>
              <a:rPr kumimoji="0" lang="en-US" altLang="en-US" sz="16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chemeClr val="bg1"/>
                </a:solidFill>
                <a:effectLst/>
                <a:latin typeface="Arial" panose="020B0604020202020204" pitchFamily="34" charset="0"/>
              </a:rPr>
              <a:t>Loaded </a:t>
            </a:r>
            <a:r>
              <a:rPr kumimoji="0" lang="en-US" altLang="en-US" sz="1600" b="0" i="1" u="none" strike="noStrike" cap="none" normalizeH="0" baseline="0" dirty="0">
                <a:ln>
                  <a:noFill/>
                </a:ln>
                <a:solidFill>
                  <a:schemeClr val="bg1"/>
                </a:solidFill>
                <a:effectLst/>
                <a:latin typeface="Arial" panose="020B0604020202020204" pitchFamily="34" charset="0"/>
              </a:rPr>
              <a:t>household_power_consumption.txt</a:t>
            </a:r>
            <a:r>
              <a:rPr kumimoji="0" lang="en-US" altLang="en-US" sz="1600" b="0" i="0" u="none" strike="noStrike" cap="none" normalizeH="0" baseline="0" dirty="0">
                <a:ln>
                  <a:noFill/>
                </a:ln>
                <a:solidFill>
                  <a:schemeClr val="bg1"/>
                </a:solidFill>
                <a:effectLst/>
                <a:latin typeface="Arial" panose="020B0604020202020204" pitchFamily="34" charset="0"/>
              </a:rPr>
              <a:t> (133MB).</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2,075,259 rows, 9 columns.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Missing values and non-numeric data identified.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chemeClr val="bg1"/>
                </a:solidFill>
                <a:effectLst/>
                <a:latin typeface="Arial" panose="020B0604020202020204" pitchFamily="34" charset="0"/>
              </a:rPr>
              <a:t>Handled missing values: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Converted non-numeric to </a:t>
            </a:r>
            <a:r>
              <a:rPr kumimoji="0" lang="en-US" altLang="en-US" sz="1600" b="0" i="0" u="none" strike="noStrike" cap="none" normalizeH="0" baseline="0" dirty="0" err="1">
                <a:ln>
                  <a:noFill/>
                </a:ln>
                <a:solidFill>
                  <a:schemeClr val="bg1"/>
                </a:solidFill>
                <a:effectLst/>
                <a:latin typeface="Arial Unicode MS"/>
              </a:rPr>
              <a:t>NaN</a:t>
            </a:r>
            <a:r>
              <a:rPr kumimoji="0" lang="en-US" altLang="en-US" sz="1600" b="0" i="0" u="none" strike="noStrike" cap="none" normalizeH="0" baseline="0" dirty="0">
                <a:ln>
                  <a:noFill/>
                </a:ln>
                <a:solidFill>
                  <a:schemeClr val="bg1"/>
                </a:solidFill>
                <a:effectLst/>
              </a:rPr>
              <a:t>.</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Filled missing values with </a:t>
            </a:r>
            <a:r>
              <a:rPr kumimoji="0" lang="en-US" altLang="en-US" sz="1600" b="0" i="0" u="none" strike="noStrike" cap="none" normalizeH="0" baseline="0" dirty="0">
                <a:ln>
                  <a:noFill/>
                </a:ln>
                <a:solidFill>
                  <a:schemeClr val="bg1"/>
                </a:solidFill>
                <a:effectLst/>
                <a:latin typeface="Arial Unicode MS"/>
              </a:rPr>
              <a:t>0</a:t>
            </a:r>
            <a:r>
              <a:rPr kumimoji="0" lang="en-US" altLang="en-US" sz="1600" b="0" i="0" u="none" strike="noStrike" cap="none" normalizeH="0" baseline="0" dirty="0">
                <a:ln>
                  <a:noFill/>
                </a:ln>
                <a:solidFill>
                  <a:schemeClr val="bg1"/>
                </a:solidFill>
                <a:effectLst/>
              </a:rPr>
              <a:t>.</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solidFill>
                  <a:schemeClr val="bg1"/>
                </a:solidFill>
                <a:effectLst/>
                <a:latin typeface="Arial" panose="020B0604020202020204" pitchFamily="34" charset="0"/>
              </a:rPr>
              <a:t>Outcome: Cleaned dataset, ready for analysis and feature engineering.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782557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A7CC9115-DFD8-5F0A-A84D-852A7756542A}"/>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E20E7E96-DFF2-D26D-CBBB-C77B3D3BD22C}"/>
              </a:ext>
            </a:extLst>
          </p:cNvPr>
          <p:cNvPicPr>
            <a:picLocks noChangeAspect="1"/>
          </p:cNvPicPr>
          <p:nvPr/>
        </p:nvPicPr>
        <p:blipFill>
          <a:blip r:embed="rId3"/>
          <a:stretch>
            <a:fillRect/>
          </a:stretch>
        </p:blipFill>
        <p:spPr>
          <a:xfrm>
            <a:off x="5166535" y="1642592"/>
            <a:ext cx="3567559" cy="2243608"/>
          </a:xfrm>
          <a:prstGeom prst="rect">
            <a:avLst/>
          </a:prstGeom>
        </p:spPr>
      </p:pic>
      <p:sp>
        <p:nvSpPr>
          <p:cNvPr id="1251" name="Google Shape;1251;p63">
            <a:extLst>
              <a:ext uri="{FF2B5EF4-FFF2-40B4-BE49-F238E27FC236}">
                <a16:creationId xmlns:a16="http://schemas.microsoft.com/office/drawing/2014/main" id="{66C35DFA-09DA-338F-6A6B-CC5F34C6B448}"/>
              </a:ext>
            </a:extLst>
          </p:cNvPr>
          <p:cNvSpPr txBox="1">
            <a:spLocks noGrp="1"/>
          </p:cNvSpPr>
          <p:nvPr>
            <p:ph type="title"/>
          </p:nvPr>
        </p:nvSpPr>
        <p:spPr>
          <a:xfrm>
            <a:off x="721479" y="6660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u="sng" dirty="0">
                <a:solidFill>
                  <a:srgbClr val="FF0000"/>
                </a:solidFill>
              </a:rPr>
              <a:t>Feature Engineering - Holiday</a:t>
            </a:r>
            <a:endParaRPr u="sng" dirty="0">
              <a:solidFill>
                <a:srgbClr val="FF0000"/>
              </a:solidFill>
            </a:endParaRPr>
          </a:p>
        </p:txBody>
      </p:sp>
      <p:sp>
        <p:nvSpPr>
          <p:cNvPr id="6" name="Rectangle 4">
            <a:extLst>
              <a:ext uri="{FF2B5EF4-FFF2-40B4-BE49-F238E27FC236}">
                <a16:creationId xmlns:a16="http://schemas.microsoft.com/office/drawing/2014/main" id="{91304340-3465-DE41-B87D-3261237F910C}"/>
              </a:ext>
            </a:extLst>
          </p:cNvPr>
          <p:cNvSpPr>
            <a:spLocks noGrp="1" noChangeArrowheads="1"/>
          </p:cNvSpPr>
          <p:nvPr>
            <p:ph type="subTitle" idx="1"/>
          </p:nvPr>
        </p:nvSpPr>
        <p:spPr bwMode="auto">
          <a:xfrm>
            <a:off x="409906" y="1369830"/>
            <a:ext cx="498443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Objective</a:t>
            </a:r>
            <a:r>
              <a:rPr kumimoji="0" lang="en-US" altLang="en-US" sz="1800" b="0" i="0" u="none" strike="noStrike" cap="none" normalizeH="0" baseline="0" dirty="0">
                <a:ln>
                  <a:noFill/>
                </a:ln>
                <a:solidFill>
                  <a:schemeClr val="bg1"/>
                </a:solidFill>
                <a:effectLst/>
                <a:latin typeface="Arial" panose="020B0604020202020204" pitchFamily="34" charset="0"/>
              </a:rPr>
              <a:t>: Identify if the day is a holiday or not.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Method</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Created a function </a:t>
            </a:r>
            <a:r>
              <a:rPr kumimoji="0" lang="en-US" altLang="en-US" sz="1800" b="0" i="0" u="none" strike="noStrike" cap="none" normalizeH="0" baseline="0" dirty="0" err="1">
                <a:ln>
                  <a:noFill/>
                </a:ln>
                <a:solidFill>
                  <a:schemeClr val="bg1"/>
                </a:solidFill>
                <a:effectLst/>
                <a:latin typeface="Arial Unicode MS"/>
              </a:rPr>
              <a:t>is_holiday</a:t>
            </a:r>
            <a:r>
              <a:rPr kumimoji="0" lang="en-US" altLang="en-US" sz="1800" b="0" i="0" u="none" strike="noStrike" cap="none" normalizeH="0" baseline="0" dirty="0">
                <a:ln>
                  <a:noFill/>
                </a:ln>
                <a:solidFill>
                  <a:schemeClr val="bg1"/>
                </a:solidFill>
                <a:effectLst/>
                <a:latin typeface="Arial Unicode MS"/>
              </a:rPr>
              <a:t>(</a:t>
            </a:r>
            <a:r>
              <a:rPr kumimoji="0" lang="en-US" altLang="en-US" sz="1800" b="0" i="0" u="none" strike="noStrike" cap="none" normalizeH="0" baseline="0" dirty="0" err="1">
                <a:ln>
                  <a:noFill/>
                </a:ln>
                <a:solidFill>
                  <a:schemeClr val="bg1"/>
                </a:solidFill>
                <a:effectLst/>
                <a:latin typeface="Arial Unicode MS"/>
              </a:rPr>
              <a:t>date_str</a:t>
            </a:r>
            <a:r>
              <a:rPr kumimoji="0" lang="en-US" altLang="en-US" sz="1800" b="0" i="0" u="none" strike="noStrike" cap="none" normalizeH="0" baseline="0" dirty="0">
                <a:ln>
                  <a:noFill/>
                </a:ln>
                <a:solidFill>
                  <a:schemeClr val="bg1"/>
                </a:solidFill>
                <a:effectLst/>
                <a:latin typeface="Arial Unicode MS"/>
              </a:rPr>
              <a:t>)</a:t>
            </a:r>
            <a:r>
              <a:rPr kumimoji="0" lang="en-US" altLang="en-US" sz="1800" b="0" i="0" u="none" strike="noStrike" cap="none" normalizeH="0" baseline="0" dirty="0">
                <a:ln>
                  <a:noFill/>
                </a:ln>
                <a:solidFill>
                  <a:schemeClr val="bg1"/>
                </a:solidFill>
                <a:effectLst/>
              </a:rPr>
              <a:t> to check if the day falls on a weekend.</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Added a 'Holiday' column (binary: 1 for holiday, 0 for non-holiday).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Observations</a:t>
            </a:r>
            <a:r>
              <a:rPr kumimoji="0" lang="en-US" altLang="en-US" sz="1800" b="0" i="0" u="none" strike="noStrike" cap="none" normalizeH="0" baseline="0" dirty="0">
                <a:ln>
                  <a:noFill/>
                </a:ln>
                <a:solidFill>
                  <a:schemeClr val="bg1"/>
                </a:solidFill>
                <a:effectLst/>
                <a:latin typeface="Arial" panose="020B0604020202020204" pitchFamily="34" charset="0"/>
              </a:rPr>
              <a:t>: All data points in the dataset are marked as holidays (value 1). Need additional non-holiday data for comparison. </a:t>
            </a:r>
          </a:p>
        </p:txBody>
      </p:sp>
    </p:spTree>
    <p:extLst>
      <p:ext uri="{BB962C8B-B14F-4D97-AF65-F5344CB8AC3E}">
        <p14:creationId xmlns:p14="http://schemas.microsoft.com/office/powerpoint/2010/main" val="749889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23EC5C54-1539-E231-66A8-9E9B7FC9FF83}"/>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23594AEF-FA45-0088-AA8E-F2CBFC92EE08}"/>
              </a:ext>
            </a:extLst>
          </p:cNvPr>
          <p:cNvSpPr txBox="1">
            <a:spLocks noGrp="1"/>
          </p:cNvSpPr>
          <p:nvPr>
            <p:ph type="title"/>
          </p:nvPr>
        </p:nvSpPr>
        <p:spPr>
          <a:xfrm>
            <a:off x="694384" y="6660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u="sng" dirty="0">
                <a:solidFill>
                  <a:srgbClr val="FF0000"/>
                </a:solidFill>
              </a:rPr>
              <a:t>Feature Engineering - </a:t>
            </a:r>
            <a:r>
              <a:rPr lang="en-IN" u="sng" dirty="0" err="1">
                <a:solidFill>
                  <a:srgbClr val="FF0000"/>
                </a:solidFill>
              </a:rPr>
              <a:t>DateTime</a:t>
            </a:r>
            <a:endParaRPr u="sng" dirty="0">
              <a:solidFill>
                <a:srgbClr val="FF0000"/>
              </a:solidFill>
            </a:endParaRPr>
          </a:p>
        </p:txBody>
      </p:sp>
      <p:sp>
        <p:nvSpPr>
          <p:cNvPr id="4" name="Subtitle 3">
            <a:extLst>
              <a:ext uri="{FF2B5EF4-FFF2-40B4-BE49-F238E27FC236}">
                <a16:creationId xmlns:a16="http://schemas.microsoft.com/office/drawing/2014/main" id="{9F01482D-98EF-A24E-9C04-F93D2FB9CDA7}"/>
              </a:ext>
            </a:extLst>
          </p:cNvPr>
          <p:cNvSpPr>
            <a:spLocks noGrp="1" noChangeArrowheads="1"/>
          </p:cNvSpPr>
          <p:nvPr>
            <p:ph type="subTitle" idx="1"/>
          </p:nvPr>
        </p:nvSpPr>
        <p:spPr bwMode="auto">
          <a:xfrm>
            <a:off x="555466" y="1526054"/>
            <a:ext cx="803306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Arial" panose="020B0604020202020204" pitchFamily="34" charset="0"/>
              </a:rPr>
              <a:t>Objective</a:t>
            </a:r>
            <a:r>
              <a:rPr kumimoji="0" lang="en-US" altLang="en-US" sz="2000" b="0" i="0" u="none" strike="noStrike" cap="none" normalizeH="0" baseline="0" dirty="0">
                <a:ln>
                  <a:noFill/>
                </a:ln>
                <a:solidFill>
                  <a:schemeClr val="bg1"/>
                </a:solidFill>
                <a:effectLst/>
                <a:latin typeface="Arial" panose="020B0604020202020204" pitchFamily="34" charset="0"/>
              </a:rPr>
              <a:t>: Convert Date and Time columns into a single </a:t>
            </a:r>
            <a:r>
              <a:rPr kumimoji="0" lang="en-US" altLang="en-US" sz="2000" b="0" i="0" u="none" strike="noStrike" cap="none" normalizeH="0" baseline="0" dirty="0" err="1">
                <a:ln>
                  <a:noFill/>
                </a:ln>
                <a:solidFill>
                  <a:schemeClr val="bg1"/>
                </a:solidFill>
                <a:effectLst/>
                <a:latin typeface="Arial" panose="020B0604020202020204" pitchFamily="34" charset="0"/>
              </a:rPr>
              <a:t>DateTime</a:t>
            </a:r>
            <a:r>
              <a:rPr kumimoji="0" lang="en-US" altLang="en-US" sz="2000" b="0" i="0" u="none" strike="noStrike" cap="none" normalizeH="0" baseline="0" dirty="0">
                <a:ln>
                  <a:noFill/>
                </a:ln>
                <a:solidFill>
                  <a:schemeClr val="bg1"/>
                </a:solidFill>
                <a:effectLst/>
                <a:latin typeface="Arial" panose="020B0604020202020204" pitchFamily="34" charset="0"/>
              </a:rPr>
              <a:t> column.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Arial" panose="020B0604020202020204" pitchFamily="34" charset="0"/>
              </a:rPr>
              <a:t>Method</a:t>
            </a:r>
            <a:r>
              <a:rPr kumimoji="0" lang="en-US" altLang="en-US" sz="20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Arial" panose="020B0604020202020204" pitchFamily="34" charset="0"/>
              </a:rPr>
              <a:t>Combined 'Date' and 'Time' into '</a:t>
            </a:r>
            <a:r>
              <a:rPr kumimoji="0" lang="en-US" altLang="en-US" sz="2000" b="0" i="0" u="none" strike="noStrike" cap="none" normalizeH="0" baseline="0" dirty="0" err="1">
                <a:ln>
                  <a:noFill/>
                </a:ln>
                <a:solidFill>
                  <a:schemeClr val="bg1"/>
                </a:solidFill>
                <a:effectLst/>
                <a:latin typeface="Arial" panose="020B0604020202020204" pitchFamily="34" charset="0"/>
              </a:rPr>
              <a:t>DateTime</a:t>
            </a:r>
            <a:r>
              <a:rPr kumimoji="0" lang="en-US" altLang="en-US" sz="2000" b="0" i="0" u="none" strike="noStrike" cap="none" normalizeH="0" baseline="0" dirty="0">
                <a:ln>
                  <a:noFill/>
                </a:ln>
                <a:solidFill>
                  <a:schemeClr val="bg1"/>
                </a:solidFill>
                <a:effectLst/>
                <a:latin typeface="Arial" panose="020B0604020202020204" pitchFamily="34" charset="0"/>
              </a:rPr>
              <a:t>' using </a:t>
            </a:r>
            <a:r>
              <a:rPr kumimoji="0" lang="en-US" altLang="en-US" sz="2000" b="0" i="0" u="none" strike="noStrike" cap="none" normalizeH="0" baseline="0" dirty="0" err="1">
                <a:ln>
                  <a:noFill/>
                </a:ln>
                <a:solidFill>
                  <a:schemeClr val="bg1"/>
                </a:solidFill>
                <a:effectLst/>
                <a:latin typeface="Arial Unicode MS"/>
              </a:rPr>
              <a:t>pd.to_datetime</a:t>
            </a:r>
            <a:r>
              <a:rPr kumimoji="0" lang="en-US" altLang="en-US" sz="2000" b="0" i="0" u="none" strike="noStrike" cap="none" normalizeH="0" baseline="0" dirty="0">
                <a:ln>
                  <a:noFill/>
                </a:ln>
                <a:solidFill>
                  <a:schemeClr val="bg1"/>
                </a:solidFill>
                <a:effectLst/>
                <a:latin typeface="Arial Unicode MS"/>
              </a:rPr>
              <a:t>()</a:t>
            </a:r>
            <a:r>
              <a:rPr kumimoji="0" lang="en-US" altLang="en-US" sz="2000" b="0" i="0" u="none" strike="noStrike" cap="none" normalizeH="0" baseline="0" dirty="0">
                <a:ln>
                  <a:noFill/>
                </a:ln>
                <a:solidFill>
                  <a:schemeClr val="bg1"/>
                </a:solidFill>
                <a:effectLst/>
              </a:rPr>
              <a:t>.</a:t>
            </a: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Arial" panose="020B0604020202020204" pitchFamily="34" charset="0"/>
              </a:rPr>
              <a:t>Outcome</a:t>
            </a:r>
            <a:r>
              <a:rPr kumimoji="0" lang="en-US" altLang="en-US" sz="2000" b="0" i="0" u="none" strike="noStrike" cap="none" normalizeH="0" baseline="0" dirty="0">
                <a:ln>
                  <a:noFill/>
                </a:ln>
                <a:solidFill>
                  <a:schemeClr val="bg1"/>
                </a:solidFill>
                <a:effectLst/>
                <a:latin typeface="Arial" panose="020B0604020202020204" pitchFamily="34" charset="0"/>
              </a:rPr>
              <a:t>: The '</a:t>
            </a:r>
            <a:r>
              <a:rPr kumimoji="0" lang="en-US" altLang="en-US" sz="2000" b="0" i="0" u="none" strike="noStrike" cap="none" normalizeH="0" baseline="0" dirty="0" err="1">
                <a:ln>
                  <a:noFill/>
                </a:ln>
                <a:solidFill>
                  <a:schemeClr val="bg1"/>
                </a:solidFill>
                <a:effectLst/>
                <a:latin typeface="Arial" panose="020B0604020202020204" pitchFamily="34" charset="0"/>
              </a:rPr>
              <a:t>DateTime</a:t>
            </a:r>
            <a:r>
              <a:rPr kumimoji="0" lang="en-US" altLang="en-US" sz="2000" b="0" i="0" u="none" strike="noStrike" cap="none" normalizeH="0" baseline="0" dirty="0">
                <a:ln>
                  <a:noFill/>
                </a:ln>
                <a:solidFill>
                  <a:schemeClr val="bg1"/>
                </a:solidFill>
                <a:effectLst/>
                <a:latin typeface="Arial" panose="020B0604020202020204" pitchFamily="34" charset="0"/>
              </a:rPr>
              <a:t>' column is now in the standard format (YYYY-MM-DD HH:MM:SS) for time-based analysis. </a:t>
            </a:r>
          </a:p>
        </p:txBody>
      </p:sp>
    </p:spTree>
    <p:extLst>
      <p:ext uri="{BB962C8B-B14F-4D97-AF65-F5344CB8AC3E}">
        <p14:creationId xmlns:p14="http://schemas.microsoft.com/office/powerpoint/2010/main" val="1400674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0D408316-F298-F80C-0934-8D8FACE36E53}"/>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264644F-65CD-6310-4CEF-6ADF42EC35C6}"/>
              </a:ext>
            </a:extLst>
          </p:cNvPr>
          <p:cNvSpPr txBox="1">
            <a:spLocks noGrp="1"/>
          </p:cNvSpPr>
          <p:nvPr>
            <p:ph type="title"/>
          </p:nvPr>
        </p:nvSpPr>
        <p:spPr>
          <a:xfrm>
            <a:off x="748571" y="6660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u="sng" dirty="0">
                <a:solidFill>
                  <a:srgbClr val="FF0000"/>
                </a:solidFill>
              </a:rPr>
              <a:t>Feature Engineering - Sunlight</a:t>
            </a:r>
            <a:endParaRPr u="sng" dirty="0">
              <a:solidFill>
                <a:srgbClr val="FF0000"/>
              </a:solidFill>
            </a:endParaRPr>
          </a:p>
        </p:txBody>
      </p:sp>
      <p:sp>
        <p:nvSpPr>
          <p:cNvPr id="2" name="Subtitle 1">
            <a:extLst>
              <a:ext uri="{FF2B5EF4-FFF2-40B4-BE49-F238E27FC236}">
                <a16:creationId xmlns:a16="http://schemas.microsoft.com/office/drawing/2014/main" id="{44305979-8DCE-3C18-D80A-924E5808BD2E}"/>
              </a:ext>
            </a:extLst>
          </p:cNvPr>
          <p:cNvSpPr>
            <a:spLocks noGrp="1" noChangeArrowheads="1"/>
          </p:cNvSpPr>
          <p:nvPr>
            <p:ph type="subTitle" idx="1"/>
          </p:nvPr>
        </p:nvSpPr>
        <p:spPr bwMode="auto">
          <a:xfrm>
            <a:off x="542490" y="1430507"/>
            <a:ext cx="409047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Objective</a:t>
            </a:r>
            <a:r>
              <a:rPr kumimoji="0" lang="en-US" altLang="en-US" sz="1600" b="0" i="0" u="none" strike="noStrike" cap="none" normalizeH="0" baseline="0" dirty="0">
                <a:ln>
                  <a:noFill/>
                </a:ln>
                <a:solidFill>
                  <a:schemeClr val="bg1"/>
                </a:solidFill>
                <a:effectLst/>
                <a:latin typeface="Arial" panose="020B0604020202020204" pitchFamily="34" charset="0"/>
              </a:rPr>
              <a:t>: Identify whether it is daylight or not (from 06:00 AM to 06:00 PM).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Method</a:t>
            </a:r>
            <a:r>
              <a:rPr kumimoji="0" lang="en-US" altLang="en-US" sz="16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Created a function </a:t>
            </a:r>
            <a:r>
              <a:rPr kumimoji="0" lang="en-US" altLang="en-US" sz="1600" b="0" i="0" u="none" strike="noStrike" cap="none" normalizeH="0" baseline="0" dirty="0" err="1">
                <a:ln>
                  <a:noFill/>
                </a:ln>
                <a:solidFill>
                  <a:schemeClr val="bg1"/>
                </a:solidFill>
                <a:effectLst/>
                <a:latin typeface="Arial Unicode MS"/>
              </a:rPr>
              <a:t>is_light</a:t>
            </a:r>
            <a:r>
              <a:rPr kumimoji="0" lang="en-US" altLang="en-US" sz="1600" b="0" i="0" u="none" strike="noStrike" cap="none" normalizeH="0" baseline="0" dirty="0">
                <a:ln>
                  <a:noFill/>
                </a:ln>
                <a:solidFill>
                  <a:schemeClr val="bg1"/>
                </a:solidFill>
                <a:effectLst/>
                <a:latin typeface="Arial Unicode MS"/>
              </a:rPr>
              <a:t>(hour)</a:t>
            </a:r>
            <a:r>
              <a:rPr kumimoji="0" lang="en-US" altLang="en-US" sz="1600" b="0" i="0" u="none" strike="noStrike" cap="none" normalizeH="0" baseline="0" dirty="0">
                <a:ln>
                  <a:noFill/>
                </a:ln>
                <a:solidFill>
                  <a:schemeClr val="bg1"/>
                </a:solidFill>
                <a:effectLst/>
              </a:rPr>
              <a:t> to check if the hour falls within daylight hours (6 AM to 6 PM).</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Added a 'light' column to represent daylight status (1 for daylight, 0 for non-daylight).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Outcome</a:t>
            </a:r>
            <a:r>
              <a:rPr kumimoji="0" lang="en-US" altLang="en-US" sz="1600" b="0" i="0" u="none" strike="noStrike" cap="none" normalizeH="0" baseline="0" dirty="0">
                <a:ln>
                  <a:noFill/>
                </a:ln>
                <a:solidFill>
                  <a:schemeClr val="bg1"/>
                </a:solidFill>
                <a:effectLst/>
                <a:latin typeface="Arial" panose="020B0604020202020204" pitchFamily="34" charset="0"/>
              </a:rPr>
              <a:t>: All records in the sample fall within daylight hours, so the 'light' column is marked as 1. </a:t>
            </a:r>
          </a:p>
        </p:txBody>
      </p:sp>
      <p:pic>
        <p:nvPicPr>
          <p:cNvPr id="7" name="Picture 6">
            <a:extLst>
              <a:ext uri="{FF2B5EF4-FFF2-40B4-BE49-F238E27FC236}">
                <a16:creationId xmlns:a16="http://schemas.microsoft.com/office/drawing/2014/main" id="{FFEBE546-D697-D755-7522-3D8EA1A22274}"/>
              </a:ext>
            </a:extLst>
          </p:cNvPr>
          <p:cNvPicPr>
            <a:picLocks noChangeAspect="1"/>
          </p:cNvPicPr>
          <p:nvPr/>
        </p:nvPicPr>
        <p:blipFill>
          <a:blip r:embed="rId3"/>
          <a:stretch>
            <a:fillRect/>
          </a:stretch>
        </p:blipFill>
        <p:spPr>
          <a:xfrm>
            <a:off x="4632960" y="1677485"/>
            <a:ext cx="4049109" cy="2553032"/>
          </a:xfrm>
          <a:prstGeom prst="rect">
            <a:avLst/>
          </a:prstGeom>
        </p:spPr>
      </p:pic>
    </p:spTree>
    <p:extLst>
      <p:ext uri="{BB962C8B-B14F-4D97-AF65-F5344CB8AC3E}">
        <p14:creationId xmlns:p14="http://schemas.microsoft.com/office/powerpoint/2010/main" val="1090500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4">
          <a:extLst>
            <a:ext uri="{FF2B5EF4-FFF2-40B4-BE49-F238E27FC236}">
              <a16:creationId xmlns:a16="http://schemas.microsoft.com/office/drawing/2014/main" id="{BA3F94D9-758B-0187-01F7-D37E9BEDBAD2}"/>
            </a:ext>
          </a:extLst>
        </p:cNvPr>
        <p:cNvGrpSpPr/>
        <p:nvPr/>
      </p:nvGrpSpPr>
      <p:grpSpPr>
        <a:xfrm>
          <a:off x="0" y="0"/>
          <a:ext cx="0" cy="0"/>
          <a:chOff x="0" y="0"/>
          <a:chExt cx="0" cy="0"/>
        </a:xfrm>
      </p:grpSpPr>
      <p:sp>
        <p:nvSpPr>
          <p:cNvPr id="505" name="Google Shape;505;p46">
            <a:extLst>
              <a:ext uri="{FF2B5EF4-FFF2-40B4-BE49-F238E27FC236}">
                <a16:creationId xmlns:a16="http://schemas.microsoft.com/office/drawing/2014/main" id="{A3B41CB0-45E3-5D93-9318-05D47CA6A073}"/>
              </a:ext>
            </a:extLst>
          </p:cNvPr>
          <p:cNvSpPr txBox="1">
            <a:spLocks noGrp="1"/>
          </p:cNvSpPr>
          <p:nvPr>
            <p:ph type="title"/>
          </p:nvPr>
        </p:nvSpPr>
        <p:spPr>
          <a:xfrm>
            <a:off x="883412" y="2715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rgbClr val="FF0000"/>
                </a:solidFill>
              </a:rPr>
              <a:t>Plots</a:t>
            </a:r>
            <a:endParaRPr u="sng" dirty="0">
              <a:solidFill>
                <a:srgbClr val="FF0000"/>
              </a:solidFill>
            </a:endParaRPr>
          </a:p>
        </p:txBody>
      </p:sp>
      <p:cxnSp>
        <p:nvCxnSpPr>
          <p:cNvPr id="536" name="Google Shape;536;p46">
            <a:extLst>
              <a:ext uri="{FF2B5EF4-FFF2-40B4-BE49-F238E27FC236}">
                <a16:creationId xmlns:a16="http://schemas.microsoft.com/office/drawing/2014/main" id="{D1041CCA-1CFB-F027-B2C6-681BFDE378C1}"/>
              </a:ext>
            </a:extLst>
          </p:cNvPr>
          <p:cNvCxnSpPr/>
          <p:nvPr/>
        </p:nvCxnSpPr>
        <p:spPr>
          <a:xfrm>
            <a:off x="5795270" y="1931685"/>
            <a:ext cx="0" cy="1694400"/>
          </a:xfrm>
          <a:prstGeom prst="straightConnector1">
            <a:avLst/>
          </a:prstGeom>
          <a:noFill/>
          <a:ln w="19050" cap="flat" cmpd="sng">
            <a:solidFill>
              <a:schemeClr val="dk1"/>
            </a:solidFill>
            <a:prstDash val="solid"/>
            <a:round/>
            <a:headEnd type="none" w="med" len="med"/>
            <a:tailEnd type="none" w="med" len="med"/>
          </a:ln>
        </p:spPr>
      </p:cxnSp>
      <p:cxnSp>
        <p:nvCxnSpPr>
          <p:cNvPr id="537" name="Google Shape;537;p46">
            <a:extLst>
              <a:ext uri="{FF2B5EF4-FFF2-40B4-BE49-F238E27FC236}">
                <a16:creationId xmlns:a16="http://schemas.microsoft.com/office/drawing/2014/main" id="{9F016A58-F70F-2AC4-4593-B08AA2926DAB}"/>
              </a:ext>
            </a:extLst>
          </p:cNvPr>
          <p:cNvCxnSpPr>
            <a:cxnSpLocks/>
          </p:cNvCxnSpPr>
          <p:nvPr/>
        </p:nvCxnSpPr>
        <p:spPr>
          <a:xfrm>
            <a:off x="3093718" y="1931685"/>
            <a:ext cx="0" cy="1694400"/>
          </a:xfrm>
          <a:prstGeom prst="straightConnector1">
            <a:avLst/>
          </a:prstGeom>
          <a:noFill/>
          <a:ln w="19050" cap="flat" cmpd="sng">
            <a:solidFill>
              <a:schemeClr val="dk1"/>
            </a:solidFill>
            <a:prstDash val="solid"/>
            <a:round/>
            <a:headEnd type="none" w="med" len="med"/>
            <a:tailEnd type="none" w="med" len="med"/>
          </a:ln>
        </p:spPr>
      </p:cxnSp>
      <p:pic>
        <p:nvPicPr>
          <p:cNvPr id="15" name="Picture 14">
            <a:extLst>
              <a:ext uri="{FF2B5EF4-FFF2-40B4-BE49-F238E27FC236}">
                <a16:creationId xmlns:a16="http://schemas.microsoft.com/office/drawing/2014/main" id="{47CD4A2B-3738-A3C0-98F1-71630F12F201}"/>
              </a:ext>
            </a:extLst>
          </p:cNvPr>
          <p:cNvPicPr>
            <a:picLocks noChangeAspect="1"/>
          </p:cNvPicPr>
          <p:nvPr/>
        </p:nvPicPr>
        <p:blipFill>
          <a:blip r:embed="rId3"/>
          <a:stretch>
            <a:fillRect/>
          </a:stretch>
        </p:blipFill>
        <p:spPr>
          <a:xfrm>
            <a:off x="575221" y="931690"/>
            <a:ext cx="2336086" cy="1405564"/>
          </a:xfrm>
          <a:prstGeom prst="rect">
            <a:avLst/>
          </a:prstGeom>
        </p:spPr>
      </p:pic>
      <p:pic>
        <p:nvPicPr>
          <p:cNvPr id="17" name="Picture 16">
            <a:extLst>
              <a:ext uri="{FF2B5EF4-FFF2-40B4-BE49-F238E27FC236}">
                <a16:creationId xmlns:a16="http://schemas.microsoft.com/office/drawing/2014/main" id="{748EFB4C-E54A-7135-0A7D-9076AADE1155}"/>
              </a:ext>
            </a:extLst>
          </p:cNvPr>
          <p:cNvPicPr>
            <a:picLocks noChangeAspect="1"/>
          </p:cNvPicPr>
          <p:nvPr/>
        </p:nvPicPr>
        <p:blipFill>
          <a:blip r:embed="rId4"/>
          <a:stretch>
            <a:fillRect/>
          </a:stretch>
        </p:blipFill>
        <p:spPr>
          <a:xfrm>
            <a:off x="3298923" y="931691"/>
            <a:ext cx="2262340" cy="1405563"/>
          </a:xfrm>
          <a:prstGeom prst="rect">
            <a:avLst/>
          </a:prstGeom>
        </p:spPr>
      </p:pic>
      <p:pic>
        <p:nvPicPr>
          <p:cNvPr id="19" name="Picture 18">
            <a:extLst>
              <a:ext uri="{FF2B5EF4-FFF2-40B4-BE49-F238E27FC236}">
                <a16:creationId xmlns:a16="http://schemas.microsoft.com/office/drawing/2014/main" id="{191C4A1B-FAC2-BA5D-798C-E3FA38797F4C}"/>
              </a:ext>
            </a:extLst>
          </p:cNvPr>
          <p:cNvPicPr>
            <a:picLocks noChangeAspect="1"/>
          </p:cNvPicPr>
          <p:nvPr/>
        </p:nvPicPr>
        <p:blipFill>
          <a:blip r:embed="rId5"/>
          <a:stretch>
            <a:fillRect/>
          </a:stretch>
        </p:blipFill>
        <p:spPr>
          <a:xfrm>
            <a:off x="5948879" y="931691"/>
            <a:ext cx="2408329" cy="1405563"/>
          </a:xfrm>
          <a:prstGeom prst="rect">
            <a:avLst/>
          </a:prstGeom>
        </p:spPr>
      </p:pic>
      <p:pic>
        <p:nvPicPr>
          <p:cNvPr id="21" name="Picture 20">
            <a:extLst>
              <a:ext uri="{FF2B5EF4-FFF2-40B4-BE49-F238E27FC236}">
                <a16:creationId xmlns:a16="http://schemas.microsoft.com/office/drawing/2014/main" id="{9AB70119-7252-8114-8153-92231E313BB1}"/>
              </a:ext>
            </a:extLst>
          </p:cNvPr>
          <p:cNvPicPr>
            <a:picLocks noChangeAspect="1"/>
          </p:cNvPicPr>
          <p:nvPr/>
        </p:nvPicPr>
        <p:blipFill>
          <a:blip r:embed="rId6"/>
          <a:stretch>
            <a:fillRect/>
          </a:stretch>
        </p:blipFill>
        <p:spPr>
          <a:xfrm>
            <a:off x="611773" y="2817447"/>
            <a:ext cx="2262340" cy="1394363"/>
          </a:xfrm>
          <a:prstGeom prst="rect">
            <a:avLst/>
          </a:prstGeom>
        </p:spPr>
      </p:pic>
      <p:pic>
        <p:nvPicPr>
          <p:cNvPr id="23" name="Picture 22">
            <a:extLst>
              <a:ext uri="{FF2B5EF4-FFF2-40B4-BE49-F238E27FC236}">
                <a16:creationId xmlns:a16="http://schemas.microsoft.com/office/drawing/2014/main" id="{7899E0FB-1072-3B92-40B2-9ADC619A1C68}"/>
              </a:ext>
            </a:extLst>
          </p:cNvPr>
          <p:cNvPicPr>
            <a:picLocks noChangeAspect="1"/>
          </p:cNvPicPr>
          <p:nvPr/>
        </p:nvPicPr>
        <p:blipFill>
          <a:blip r:embed="rId7"/>
          <a:stretch>
            <a:fillRect/>
          </a:stretch>
        </p:blipFill>
        <p:spPr>
          <a:xfrm>
            <a:off x="3488001" y="2820938"/>
            <a:ext cx="2073261" cy="1288016"/>
          </a:xfrm>
          <a:prstGeom prst="rect">
            <a:avLst/>
          </a:prstGeom>
        </p:spPr>
      </p:pic>
      <p:pic>
        <p:nvPicPr>
          <p:cNvPr id="25" name="Picture 24">
            <a:extLst>
              <a:ext uri="{FF2B5EF4-FFF2-40B4-BE49-F238E27FC236}">
                <a16:creationId xmlns:a16="http://schemas.microsoft.com/office/drawing/2014/main" id="{D0C440BF-3723-1076-6D6E-5DFCACB4B31C}"/>
              </a:ext>
            </a:extLst>
          </p:cNvPr>
          <p:cNvPicPr>
            <a:picLocks noChangeAspect="1"/>
          </p:cNvPicPr>
          <p:nvPr/>
        </p:nvPicPr>
        <p:blipFill>
          <a:blip r:embed="rId8"/>
          <a:stretch>
            <a:fillRect/>
          </a:stretch>
        </p:blipFill>
        <p:spPr>
          <a:xfrm>
            <a:off x="6029278" y="2813185"/>
            <a:ext cx="2368945" cy="1402886"/>
          </a:xfrm>
          <a:prstGeom prst="rect">
            <a:avLst/>
          </a:prstGeom>
        </p:spPr>
      </p:pic>
    </p:spTree>
    <p:extLst>
      <p:ext uri="{BB962C8B-B14F-4D97-AF65-F5344CB8AC3E}">
        <p14:creationId xmlns:p14="http://schemas.microsoft.com/office/powerpoint/2010/main" val="955339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C8BC15C8-942B-50C8-A9ED-4C49C6CE8E49}"/>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62B0F87D-6EF2-DB32-AB8F-1B223C7EC9C7}"/>
              </a:ext>
            </a:extLst>
          </p:cNvPr>
          <p:cNvSpPr txBox="1">
            <a:spLocks noGrp="1"/>
          </p:cNvSpPr>
          <p:nvPr>
            <p:ph type="title"/>
          </p:nvPr>
        </p:nvSpPr>
        <p:spPr>
          <a:xfrm>
            <a:off x="922985" y="31379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dirty="0">
                <a:solidFill>
                  <a:srgbClr val="FF0000"/>
                </a:solidFill>
              </a:rPr>
              <a:t>Graphical Insights into Power Consumption</a:t>
            </a:r>
            <a:endParaRPr u="sng" dirty="0">
              <a:solidFill>
                <a:srgbClr val="FF0000"/>
              </a:solidFill>
            </a:endParaRPr>
          </a:p>
        </p:txBody>
      </p:sp>
      <p:sp>
        <p:nvSpPr>
          <p:cNvPr id="3" name="Rectangle 1">
            <a:extLst>
              <a:ext uri="{FF2B5EF4-FFF2-40B4-BE49-F238E27FC236}">
                <a16:creationId xmlns:a16="http://schemas.microsoft.com/office/drawing/2014/main" id="{828F4708-0FC9-0F2B-8CD5-606923B9F4DD}"/>
              </a:ext>
            </a:extLst>
          </p:cNvPr>
          <p:cNvSpPr>
            <a:spLocks noGrp="1" noChangeArrowheads="1"/>
          </p:cNvSpPr>
          <p:nvPr>
            <p:ph type="subTitle" idx="1"/>
          </p:nvPr>
        </p:nvSpPr>
        <p:spPr bwMode="auto">
          <a:xfrm>
            <a:off x="598805" y="1261982"/>
            <a:ext cx="8110855"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Global Active Power Over Time</a:t>
            </a:r>
            <a:r>
              <a:rPr kumimoji="0" lang="en-US" altLang="en-US" sz="16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Graph</a:t>
            </a:r>
            <a:r>
              <a:rPr kumimoji="0" lang="en-US" altLang="en-US" sz="1600" b="0" i="0" u="none" strike="noStrike" cap="none" normalizeH="0" baseline="0" dirty="0">
                <a:ln>
                  <a:noFill/>
                </a:ln>
                <a:solidFill>
                  <a:schemeClr val="bg1"/>
                </a:solidFill>
                <a:effectLst/>
                <a:latin typeface="Arial" panose="020B0604020202020204" pitchFamily="34" charset="0"/>
              </a:rPr>
              <a:t>: Line plot of </a:t>
            </a:r>
            <a:r>
              <a:rPr kumimoji="0" lang="en-US" altLang="en-US" sz="1600" b="0" i="1" u="none" strike="noStrike" cap="none" normalizeH="0" baseline="0" dirty="0" err="1">
                <a:ln>
                  <a:noFill/>
                </a:ln>
                <a:solidFill>
                  <a:schemeClr val="bg1"/>
                </a:solidFill>
                <a:effectLst/>
                <a:latin typeface="Arial" panose="020B0604020202020204" pitchFamily="34" charset="0"/>
              </a:rPr>
              <a:t>Global_active_power</a:t>
            </a:r>
            <a:r>
              <a:rPr kumimoji="0" lang="en-US" altLang="en-US" sz="1600" b="0" i="0" u="none" strike="noStrike" cap="none" normalizeH="0" baseline="0" dirty="0">
                <a:ln>
                  <a:noFill/>
                </a:ln>
                <a:solidFill>
                  <a:schemeClr val="bg1"/>
                </a:solidFill>
                <a:effectLst/>
                <a:latin typeface="Arial" panose="020B0604020202020204" pitchFamily="34" charset="0"/>
              </a:rPr>
              <a:t> vs. </a:t>
            </a:r>
            <a:r>
              <a:rPr kumimoji="0" lang="en-US" altLang="en-US" sz="1600" b="0" i="1" u="none" strike="noStrike" cap="none" normalizeH="0" baseline="0" dirty="0" err="1">
                <a:ln>
                  <a:noFill/>
                </a:ln>
                <a:solidFill>
                  <a:schemeClr val="bg1"/>
                </a:solidFill>
                <a:effectLst/>
                <a:latin typeface="Arial" panose="020B0604020202020204" pitchFamily="34" charset="0"/>
              </a:rPr>
              <a:t>DateTime</a:t>
            </a:r>
            <a:r>
              <a:rPr kumimoji="0" lang="en-US" altLang="en-US" sz="16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Insight</a:t>
            </a:r>
            <a:r>
              <a:rPr kumimoji="0" lang="en-US" altLang="en-US" sz="1600" b="0" i="0" u="none" strike="noStrike" cap="none" normalizeH="0" baseline="0" dirty="0">
                <a:ln>
                  <a:noFill/>
                </a:ln>
                <a:solidFill>
                  <a:schemeClr val="bg1"/>
                </a:solidFill>
                <a:effectLst/>
                <a:latin typeface="Arial" panose="020B0604020202020204" pitchFamily="34" charset="0"/>
              </a:rPr>
              <a:t>: Power consumption varies significantly over time, reflecting changing usage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Global Intensity vs. Global Active Power</a:t>
            </a:r>
            <a:r>
              <a:rPr kumimoji="0" lang="en-US" altLang="en-US" sz="16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Graph</a:t>
            </a:r>
            <a:r>
              <a:rPr kumimoji="0" lang="en-US" altLang="en-US" sz="1600" b="0" i="0" u="none" strike="noStrike" cap="none" normalizeH="0" baseline="0" dirty="0">
                <a:ln>
                  <a:noFill/>
                </a:ln>
                <a:solidFill>
                  <a:schemeClr val="bg1"/>
                </a:solidFill>
                <a:effectLst/>
                <a:latin typeface="Arial" panose="020B0604020202020204" pitchFamily="34" charset="0"/>
              </a:rPr>
              <a:t>: Scatter plot of </a:t>
            </a:r>
            <a:r>
              <a:rPr kumimoji="0" lang="en-US" altLang="en-US" sz="1600" b="0" i="1" u="none" strike="noStrike" cap="none" normalizeH="0" baseline="0" dirty="0" err="1">
                <a:ln>
                  <a:noFill/>
                </a:ln>
                <a:solidFill>
                  <a:schemeClr val="bg1"/>
                </a:solidFill>
                <a:effectLst/>
                <a:latin typeface="Arial" panose="020B0604020202020204" pitchFamily="34" charset="0"/>
              </a:rPr>
              <a:t>Global_intensity</a:t>
            </a:r>
            <a:r>
              <a:rPr kumimoji="0" lang="en-US" altLang="en-US" sz="1600" b="0" i="0" u="none" strike="noStrike" cap="none" normalizeH="0" baseline="0" dirty="0">
                <a:ln>
                  <a:noFill/>
                </a:ln>
                <a:solidFill>
                  <a:schemeClr val="bg1"/>
                </a:solidFill>
                <a:effectLst/>
                <a:latin typeface="Arial" panose="020B0604020202020204" pitchFamily="34" charset="0"/>
              </a:rPr>
              <a:t> vs. </a:t>
            </a:r>
            <a:r>
              <a:rPr kumimoji="0" lang="en-US" altLang="en-US" sz="1600" b="0" i="1" u="none" strike="noStrike" cap="none" normalizeH="0" baseline="0" dirty="0" err="1">
                <a:ln>
                  <a:noFill/>
                </a:ln>
                <a:solidFill>
                  <a:schemeClr val="bg1"/>
                </a:solidFill>
                <a:effectLst/>
                <a:latin typeface="Arial" panose="020B0604020202020204" pitchFamily="34" charset="0"/>
              </a:rPr>
              <a:t>Global_active_power</a:t>
            </a:r>
            <a:r>
              <a:rPr kumimoji="0" lang="en-US" altLang="en-US" sz="16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Insight</a:t>
            </a:r>
            <a:r>
              <a:rPr kumimoji="0" lang="en-US" altLang="en-US" sz="1600" b="0" i="0" u="none" strike="noStrike" cap="none" normalizeH="0" baseline="0" dirty="0">
                <a:ln>
                  <a:noFill/>
                </a:ln>
                <a:solidFill>
                  <a:schemeClr val="bg1"/>
                </a:solidFill>
                <a:effectLst/>
                <a:latin typeface="Arial" panose="020B0604020202020204" pitchFamily="34" charset="0"/>
              </a:rPr>
              <a:t>: Positive correlation—higher intensity leads to increased power consumption.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Distribution of Voltage</a:t>
            </a:r>
            <a:r>
              <a:rPr kumimoji="0" lang="en-US" altLang="en-US" sz="16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Graph</a:t>
            </a:r>
            <a:r>
              <a:rPr kumimoji="0" lang="en-US" altLang="en-US" sz="1600" b="0" i="0" u="none" strike="noStrike" cap="none" normalizeH="0" baseline="0" dirty="0">
                <a:ln>
                  <a:noFill/>
                </a:ln>
                <a:solidFill>
                  <a:schemeClr val="bg1"/>
                </a:solidFill>
                <a:effectLst/>
                <a:latin typeface="Arial" panose="020B0604020202020204" pitchFamily="34" charset="0"/>
              </a:rPr>
              <a:t>: Histogram of </a:t>
            </a:r>
            <a:r>
              <a:rPr kumimoji="0" lang="en-US" altLang="en-US" sz="1600" b="0" i="1" u="none" strike="noStrike" cap="none" normalizeH="0" baseline="0" dirty="0">
                <a:ln>
                  <a:noFill/>
                </a:ln>
                <a:solidFill>
                  <a:schemeClr val="bg1"/>
                </a:solidFill>
                <a:effectLst/>
                <a:latin typeface="Arial" panose="020B0604020202020204" pitchFamily="34" charset="0"/>
              </a:rPr>
              <a:t>Voltage</a:t>
            </a:r>
            <a:r>
              <a:rPr kumimoji="0" lang="en-US" altLang="en-US" sz="16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Insight</a:t>
            </a:r>
            <a:r>
              <a:rPr kumimoji="0" lang="en-US" altLang="en-US" sz="1600" b="0" i="0" u="none" strike="noStrike" cap="none" normalizeH="0" baseline="0" dirty="0">
                <a:ln>
                  <a:noFill/>
                </a:ln>
                <a:solidFill>
                  <a:schemeClr val="bg1"/>
                </a:solidFill>
                <a:effectLst/>
                <a:latin typeface="Arial" panose="020B0604020202020204" pitchFamily="34" charset="0"/>
              </a:rPr>
              <a:t>: Voltage follows a roughly normal distribution, centered around 235–245 volts, with occasional anomalies.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920697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a:solidFill>
                  <a:srgbClr val="FF0000"/>
                </a:solidFill>
              </a:rPr>
              <a:t>Contents</a:t>
            </a:r>
            <a:endParaRPr b="1" u="sng" dirty="0">
              <a:solidFill>
                <a:srgbClr val="FF0000"/>
              </a:solidFill>
            </a:endParaRPr>
          </a:p>
        </p:txBody>
      </p:sp>
      <p:graphicFrame>
        <p:nvGraphicFramePr>
          <p:cNvPr id="299" name="Google Shape;299;p34"/>
          <p:cNvGraphicFramePr/>
          <p:nvPr>
            <p:extLst>
              <p:ext uri="{D42A27DB-BD31-4B8C-83A1-F6EECF244321}">
                <p14:modId xmlns:p14="http://schemas.microsoft.com/office/powerpoint/2010/main" val="1357784915"/>
              </p:ext>
            </p:extLst>
          </p:nvPr>
        </p:nvGraphicFramePr>
        <p:xfrm>
          <a:off x="720000" y="1316804"/>
          <a:ext cx="7704000" cy="2903175"/>
        </p:xfrm>
        <a:graphic>
          <a:graphicData uri="http://schemas.openxmlformats.org/drawingml/2006/table">
            <a:tbl>
              <a:tblPr>
                <a:noFill/>
                <a:tableStyleId>{EB08E8BD-6E70-407B-A532-1D3BC430BFD4}</a:tableStyleId>
              </a:tblPr>
              <a:tblGrid>
                <a:gridCol w="2343350">
                  <a:extLst>
                    <a:ext uri="{9D8B030D-6E8A-4147-A177-3AD203B41FA5}">
                      <a16:colId xmlns:a16="http://schemas.microsoft.com/office/drawing/2014/main" val="20000"/>
                    </a:ext>
                  </a:extLst>
                </a:gridCol>
                <a:gridCol w="5360650">
                  <a:extLst>
                    <a:ext uri="{9D8B030D-6E8A-4147-A177-3AD203B41FA5}">
                      <a16:colId xmlns:a16="http://schemas.microsoft.com/office/drawing/2014/main" val="20001"/>
                    </a:ext>
                  </a:extLst>
                </a:gridCol>
              </a:tblGrid>
              <a:tr h="384050">
                <a:tc>
                  <a:txBody>
                    <a:bodyPr/>
                    <a:lstStyle/>
                    <a:p>
                      <a:pPr marL="0" lvl="0" indent="0" algn="l" rtl="0">
                        <a:spcBef>
                          <a:spcPts val="0"/>
                        </a:spcBef>
                        <a:spcAft>
                          <a:spcPts val="0"/>
                        </a:spcAft>
                        <a:buNone/>
                      </a:pPr>
                      <a:r>
                        <a:rPr lang="en" sz="1000" u="none" dirty="0">
                          <a:solidFill>
                            <a:schemeClr val="dk1"/>
                          </a:solidFill>
                          <a:latin typeface="Figtree Black"/>
                          <a:ea typeface="Figtree Black"/>
                          <a:cs typeface="Figtree Black"/>
                          <a:sym typeface="Figtree Black"/>
                        </a:rPr>
                        <a:t>Project Objective and Overview</a:t>
                      </a:r>
                      <a:endParaRPr sz="1000" u="none" dirty="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r>
                        <a:rPr lang="en-US" sz="1000" dirty="0"/>
                        <a:t>The project aims to analyze household energy consumption patterns and forecast future demand using data exploration, visualization, and predictive modeling.</a:t>
                      </a: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5575">
                <a:tc>
                  <a:txBody>
                    <a:bodyPr/>
                    <a:lstStyle/>
                    <a:p>
                      <a:pPr marL="0" lvl="0" indent="0" algn="l" rtl="0">
                        <a:spcBef>
                          <a:spcPts val="0"/>
                        </a:spcBef>
                        <a:spcAft>
                          <a:spcPts val="0"/>
                        </a:spcAft>
                        <a:buNone/>
                      </a:pPr>
                      <a:r>
                        <a:rPr lang="en" sz="1000" u="none" dirty="0">
                          <a:solidFill>
                            <a:schemeClr val="dk1"/>
                          </a:solidFill>
                          <a:latin typeface="Figtree Black"/>
                          <a:ea typeface="Figtree Black"/>
                          <a:cs typeface="Figtree Black"/>
                          <a:sym typeface="Figtree Black"/>
                        </a:rPr>
                        <a:t>Milestone 1</a:t>
                      </a:r>
                      <a:endParaRPr sz="1000" u="none" dirty="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1600"/>
                        </a:spcAft>
                        <a:buNone/>
                      </a:pPr>
                      <a:r>
                        <a:rPr lang="en-IN" sz="1000" dirty="0"/>
                        <a:t>Basic Data Exploration</a:t>
                      </a:r>
                      <a:endParaRPr sz="1000" dirty="0">
                        <a:solidFill>
                          <a:schemeClr val="dk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5575">
                <a:tc>
                  <a:txBody>
                    <a:bodyPr/>
                    <a:lstStyle/>
                    <a:p>
                      <a:pPr marL="0" lvl="0" indent="0" algn="l" rtl="0">
                        <a:spcBef>
                          <a:spcPts val="0"/>
                        </a:spcBef>
                        <a:spcAft>
                          <a:spcPts val="0"/>
                        </a:spcAft>
                        <a:buNone/>
                      </a:pPr>
                      <a:r>
                        <a:rPr lang="en" sz="1000" u="none" dirty="0">
                          <a:solidFill>
                            <a:schemeClr val="dk1"/>
                          </a:solidFill>
                          <a:latin typeface="Figtree Black"/>
                          <a:ea typeface="Figtree Black"/>
                          <a:cs typeface="Figtree Black"/>
                          <a:sym typeface="Figtree Black"/>
                        </a:rPr>
                        <a:t>Milestone 2</a:t>
                      </a:r>
                      <a:endParaRPr sz="1000" u="none" dirty="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IN" sz="1000" dirty="0"/>
                        <a:t>Data Encoding and Visualization</a:t>
                      </a:r>
                      <a:endParaRPr sz="1000" dirty="0">
                        <a:solidFill>
                          <a:schemeClr val="dk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5575">
                <a:tc>
                  <a:txBody>
                    <a:bodyPr/>
                    <a:lstStyle/>
                    <a:p>
                      <a:pPr marL="0" lvl="0" indent="0" algn="l" rtl="0">
                        <a:spcBef>
                          <a:spcPts val="0"/>
                        </a:spcBef>
                        <a:spcAft>
                          <a:spcPts val="0"/>
                        </a:spcAft>
                        <a:buNone/>
                      </a:pPr>
                      <a:r>
                        <a:rPr lang="en" sz="1000" u="none" dirty="0">
                          <a:solidFill>
                            <a:schemeClr val="dk1"/>
                          </a:solidFill>
                          <a:latin typeface="Figtree Black"/>
                          <a:ea typeface="Figtree Black"/>
                          <a:cs typeface="Figtree Black"/>
                          <a:sym typeface="Figtree Black"/>
                        </a:rPr>
                        <a:t>Milestone 3</a:t>
                      </a:r>
                      <a:endParaRPr sz="1000" u="none" dirty="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US" sz="1000" dirty="0"/>
                        <a:t>Model Creation and Comparison</a:t>
                      </a:r>
                      <a:endParaRPr sz="1000" dirty="0">
                        <a:solidFill>
                          <a:schemeClr val="dk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5575">
                <a:tc>
                  <a:txBody>
                    <a:bodyPr/>
                    <a:lstStyle/>
                    <a:p>
                      <a:pPr marL="0" lvl="0" indent="0" algn="l" rtl="0">
                        <a:spcBef>
                          <a:spcPts val="0"/>
                        </a:spcBef>
                        <a:spcAft>
                          <a:spcPts val="0"/>
                        </a:spcAft>
                        <a:buNone/>
                      </a:pPr>
                      <a:r>
                        <a:rPr lang="en" sz="1000" u="none" dirty="0">
                          <a:solidFill>
                            <a:schemeClr val="dk1"/>
                          </a:solidFill>
                          <a:latin typeface="Figtree Black"/>
                          <a:ea typeface="Figtree Black"/>
                          <a:cs typeface="Figtree Black"/>
                          <a:sym typeface="Figtree Black"/>
                        </a:rPr>
                        <a:t>Milestone 4</a:t>
                      </a:r>
                      <a:endParaRPr sz="1000" u="none" dirty="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US" sz="1000" dirty="0"/>
                        <a:t>Time Series Forecasting With ARIMA And Prophet</a:t>
                      </a:r>
                      <a:endParaRPr sz="1000" dirty="0">
                        <a:solidFill>
                          <a:schemeClr val="dk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5575">
                <a:tc>
                  <a:txBody>
                    <a:bodyPr/>
                    <a:lstStyle/>
                    <a:p>
                      <a:pPr marL="0" lvl="0" indent="0" algn="l" rtl="0">
                        <a:spcBef>
                          <a:spcPts val="0"/>
                        </a:spcBef>
                        <a:spcAft>
                          <a:spcPts val="0"/>
                        </a:spcAft>
                        <a:buNone/>
                      </a:pPr>
                      <a:r>
                        <a:rPr lang="en" sz="1000" dirty="0">
                          <a:solidFill>
                            <a:schemeClr val="dk1"/>
                          </a:solidFill>
                          <a:latin typeface="Figtree Black"/>
                          <a:ea typeface="Figtree Black"/>
                          <a:cs typeface="Figtree Black"/>
                          <a:sym typeface="Figtree Black"/>
                        </a:rPr>
                        <a:t>Model Evaluation</a:t>
                      </a:r>
                      <a:endParaRPr sz="1000" dirty="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US" sz="1000" dirty="0"/>
                        <a:t>Model evaluation using metrics to assess accuracy and performance of predictive models</a:t>
                      </a:r>
                      <a:endParaRPr sz="1000" b="1" u="sng" dirty="0">
                        <a:solidFill>
                          <a:schemeClr val="dk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85575">
                <a:tc>
                  <a:txBody>
                    <a:bodyPr/>
                    <a:lstStyle/>
                    <a:p>
                      <a:pPr marL="0" lvl="0" indent="0" algn="l" rtl="0">
                        <a:spcBef>
                          <a:spcPts val="0"/>
                        </a:spcBef>
                        <a:spcAft>
                          <a:spcPts val="0"/>
                        </a:spcAft>
                        <a:buNone/>
                      </a:pPr>
                      <a:r>
                        <a:rPr lang="en-IN" sz="1000" dirty="0">
                          <a:solidFill>
                            <a:schemeClr val="dk1"/>
                          </a:solidFill>
                          <a:latin typeface="Figtree Black"/>
                          <a:ea typeface="Figtree Black"/>
                          <a:cs typeface="Figtree Black"/>
                          <a:sym typeface="Figtree Black"/>
                        </a:rPr>
                        <a:t>Conclusion</a:t>
                      </a:r>
                      <a:endParaRPr sz="1000" dirty="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l" rtl="0">
                        <a:spcBef>
                          <a:spcPts val="0"/>
                        </a:spcBef>
                        <a:spcAft>
                          <a:spcPts val="1600"/>
                        </a:spcAft>
                        <a:buNone/>
                      </a:pPr>
                      <a:r>
                        <a:rPr lang="en-US" sz="1000" dirty="0"/>
                        <a:t>Summarizing Insights and Recommendations For Optimizing Household Energy Consumption.</a:t>
                      </a:r>
                      <a:endParaRPr sz="1000" b="1" u="sng" dirty="0">
                        <a:solidFill>
                          <a:schemeClr val="dk1"/>
                        </a:solidFill>
                        <a:latin typeface="Hanken Grotesk"/>
                        <a:ea typeface="Hanken Grotesk"/>
                        <a:cs typeface="Hanken Grotesk"/>
                        <a:sym typeface="Hanken Grotesk"/>
                      </a:endParaRP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3614717819"/>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0748651E-D000-1C35-BEAC-CF5C01B602B1}"/>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C7DB5714-4CF0-89E4-BD99-48CFE6398F3D}"/>
              </a:ext>
            </a:extLst>
          </p:cNvPr>
          <p:cNvSpPr txBox="1">
            <a:spLocks noGrp="1"/>
          </p:cNvSpPr>
          <p:nvPr>
            <p:ph type="title"/>
          </p:nvPr>
        </p:nvSpPr>
        <p:spPr>
          <a:xfrm>
            <a:off x="868798" y="23928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u="sng" dirty="0">
                <a:solidFill>
                  <a:srgbClr val="FF0000"/>
                </a:solidFill>
              </a:rPr>
              <a:t>Analysis and Recommendations</a:t>
            </a:r>
            <a:endParaRPr u="sng" dirty="0">
              <a:solidFill>
                <a:srgbClr val="FF0000"/>
              </a:solidFill>
            </a:endParaRPr>
          </a:p>
        </p:txBody>
      </p:sp>
      <p:sp>
        <p:nvSpPr>
          <p:cNvPr id="4" name="Rectangle 2">
            <a:extLst>
              <a:ext uri="{FF2B5EF4-FFF2-40B4-BE49-F238E27FC236}">
                <a16:creationId xmlns:a16="http://schemas.microsoft.com/office/drawing/2014/main" id="{D2DD09A5-332C-DCFE-6823-CE7098CE58E7}"/>
              </a:ext>
            </a:extLst>
          </p:cNvPr>
          <p:cNvSpPr>
            <a:spLocks noGrp="1" noChangeArrowheads="1"/>
          </p:cNvSpPr>
          <p:nvPr>
            <p:ph type="subTitle" idx="1"/>
          </p:nvPr>
        </p:nvSpPr>
        <p:spPr bwMode="auto">
          <a:xfrm>
            <a:off x="542976" y="872342"/>
            <a:ext cx="8369617"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Average Power Consumption Insights</a:t>
            </a:r>
            <a:r>
              <a:rPr kumimoji="0" lang="en-US" altLang="en-US" sz="16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Holiday vs. Non-Holiday</a:t>
            </a:r>
            <a:r>
              <a:rPr kumimoji="0" lang="en-US" altLang="en-US" sz="1600" b="0" i="0" u="none" strike="noStrike" cap="none" normalizeH="0" baseline="0" dirty="0">
                <a:ln>
                  <a:noFill/>
                </a:ln>
                <a:solidFill>
                  <a:schemeClr val="bg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Graph</a:t>
            </a:r>
            <a:r>
              <a:rPr kumimoji="0" lang="en-US" altLang="en-US" sz="1600" b="0" i="0" u="none" strike="noStrike" cap="none" normalizeH="0" baseline="0" dirty="0">
                <a:ln>
                  <a:noFill/>
                </a:ln>
                <a:solidFill>
                  <a:schemeClr val="bg1"/>
                </a:solidFill>
                <a:effectLst/>
                <a:latin typeface="Arial" panose="020B0604020202020204" pitchFamily="34" charset="0"/>
              </a:rPr>
              <a:t>: Bar plot of average </a:t>
            </a:r>
            <a:r>
              <a:rPr kumimoji="0" lang="en-US" altLang="en-US" sz="1600" b="0" i="1" u="none" strike="noStrike" cap="none" normalizeH="0" baseline="0" dirty="0" err="1">
                <a:ln>
                  <a:noFill/>
                </a:ln>
                <a:solidFill>
                  <a:schemeClr val="bg1"/>
                </a:solidFill>
                <a:effectLst/>
                <a:latin typeface="Arial" panose="020B0604020202020204" pitchFamily="34" charset="0"/>
              </a:rPr>
              <a:t>Global_active_power</a:t>
            </a:r>
            <a:r>
              <a:rPr kumimoji="0" lang="en-US" altLang="en-US" sz="1600" b="0" i="0" u="none" strike="noStrike" cap="none" normalizeH="0" baseline="0" dirty="0">
                <a:ln>
                  <a:noFill/>
                </a:ln>
                <a:solidFill>
                  <a:schemeClr val="bg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Insight</a:t>
            </a:r>
            <a:r>
              <a:rPr kumimoji="0" lang="en-US" altLang="en-US" sz="1600" b="0" i="0" u="none" strike="noStrike" cap="none" normalizeH="0" baseline="0" dirty="0">
                <a:ln>
                  <a:noFill/>
                </a:ln>
                <a:solidFill>
                  <a:schemeClr val="bg1"/>
                </a:solidFill>
                <a:effectLst/>
                <a:latin typeface="Arial" panose="020B0604020202020204" pitchFamily="34" charset="0"/>
              </a:rPr>
              <a:t>: Higher power consumption observed on holidays.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Daylight vs. Non-Daylight</a:t>
            </a:r>
            <a:r>
              <a:rPr kumimoji="0" lang="en-US" altLang="en-US" sz="1600" b="0" i="0" u="none" strike="noStrike" cap="none" normalizeH="0" baseline="0" dirty="0">
                <a:ln>
                  <a:noFill/>
                </a:ln>
                <a:solidFill>
                  <a:schemeClr val="bg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Graph</a:t>
            </a:r>
            <a:r>
              <a:rPr kumimoji="0" lang="en-US" altLang="en-US" sz="1600" b="0" i="0" u="none" strike="noStrike" cap="none" normalizeH="0" baseline="0" dirty="0">
                <a:ln>
                  <a:noFill/>
                </a:ln>
                <a:solidFill>
                  <a:schemeClr val="bg1"/>
                </a:solidFill>
                <a:effectLst/>
                <a:latin typeface="Arial" panose="020B0604020202020204" pitchFamily="34" charset="0"/>
              </a:rPr>
              <a:t>: Bar plot of average </a:t>
            </a:r>
            <a:r>
              <a:rPr kumimoji="0" lang="en-US" altLang="en-US" sz="1600" b="0" i="1" u="none" strike="noStrike" cap="none" normalizeH="0" baseline="0" dirty="0" err="1">
                <a:ln>
                  <a:noFill/>
                </a:ln>
                <a:solidFill>
                  <a:schemeClr val="bg1"/>
                </a:solidFill>
                <a:effectLst/>
                <a:latin typeface="Arial" panose="020B0604020202020204" pitchFamily="34" charset="0"/>
              </a:rPr>
              <a:t>Global_active_power</a:t>
            </a:r>
            <a:r>
              <a:rPr kumimoji="0" lang="en-US" altLang="en-US" sz="1600" b="0" i="0" u="none" strike="noStrike" cap="none" normalizeH="0" baseline="0" dirty="0">
                <a:ln>
                  <a:noFill/>
                </a:ln>
                <a:solidFill>
                  <a:schemeClr val="bg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Insight</a:t>
            </a:r>
            <a:r>
              <a:rPr kumimoji="0" lang="en-US" altLang="en-US" sz="1600" b="0" i="0" u="none" strike="noStrike" cap="none" normalizeH="0" baseline="0" dirty="0">
                <a:ln>
                  <a:noFill/>
                </a:ln>
                <a:solidFill>
                  <a:schemeClr val="bg1"/>
                </a:solidFill>
                <a:effectLst/>
                <a:latin typeface="Arial" panose="020B0604020202020204" pitchFamily="34" charset="0"/>
              </a:rPr>
              <a:t>: Power consumption peaks during daylight hours (06:00 AM to 06:00 PM).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Conclusions and Recommendations</a:t>
            </a:r>
            <a:r>
              <a:rPr kumimoji="0" lang="en-US" altLang="en-US" sz="16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Summary</a:t>
            </a:r>
            <a:r>
              <a:rPr kumimoji="0" lang="en-US" altLang="en-US" sz="1600" b="0" i="0" u="none" strike="noStrike" cap="none" normalizeH="0" baseline="0" dirty="0">
                <a:ln>
                  <a:noFill/>
                </a:ln>
                <a:solidFill>
                  <a:schemeClr val="bg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Addressed missing data and converted data types.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Engineered features like 'Holiday', '</a:t>
            </a:r>
            <a:r>
              <a:rPr kumimoji="0" lang="en-US" altLang="en-US" sz="1600" b="0" i="0" u="none" strike="noStrike" cap="none" normalizeH="0" baseline="0" dirty="0" err="1">
                <a:ln>
                  <a:noFill/>
                </a:ln>
                <a:solidFill>
                  <a:schemeClr val="bg1"/>
                </a:solidFill>
                <a:effectLst/>
                <a:latin typeface="Arial" panose="020B0604020202020204" pitchFamily="34" charset="0"/>
              </a:rPr>
              <a:t>DateTime</a:t>
            </a:r>
            <a:r>
              <a:rPr kumimoji="0" lang="en-US" altLang="en-US" sz="1600" b="0" i="0" u="none" strike="noStrike" cap="none" normalizeH="0" baseline="0" dirty="0">
                <a:ln>
                  <a:noFill/>
                </a:ln>
                <a:solidFill>
                  <a:schemeClr val="bg1"/>
                </a:solidFill>
                <a:effectLst/>
                <a:latin typeface="Arial" panose="020B0604020202020204" pitchFamily="34" charset="0"/>
              </a:rPr>
              <a:t>', and 'Light' for enhanced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Recommendations</a:t>
            </a:r>
            <a:r>
              <a:rPr kumimoji="0" lang="en-US" altLang="en-US" sz="1600" b="0" i="0" u="none" strike="noStrike" cap="none" normalizeH="0" baseline="0" dirty="0">
                <a:ln>
                  <a:noFill/>
                </a:ln>
                <a:solidFill>
                  <a:schemeClr val="bg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Perform in-depth analysis of time-based trends using engineered features.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Leverage time-series models for forecasting power usage.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Handle outliers to improve prediction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280065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45A3B0E7-04DD-03B1-9A64-6265066FB71C}"/>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F080C0DC-97C6-73BD-0239-5973FDF72CAE}"/>
              </a:ext>
            </a:extLst>
          </p:cNvPr>
          <p:cNvSpPr txBox="1">
            <a:spLocks noGrp="1"/>
          </p:cNvSpPr>
          <p:nvPr>
            <p:ph type="title"/>
          </p:nvPr>
        </p:nvSpPr>
        <p:spPr>
          <a:xfrm>
            <a:off x="2078666" y="251610"/>
            <a:ext cx="10582939" cy="3230076"/>
          </a:xfrm>
          <a:prstGeom prst="rect">
            <a:avLst/>
          </a:prstGeom>
        </p:spPr>
        <p:txBody>
          <a:bodyPr spcFirstLastPara="1" wrap="square" lIns="91425" tIns="91425" rIns="91425" bIns="91425" anchor="b" anchorCtr="0">
            <a:noAutofit/>
          </a:bodyPr>
          <a:lstStyle/>
          <a:p>
            <a:r>
              <a:rPr lang="en-IN" sz="5400" u="sng" dirty="0">
                <a:solidFill>
                  <a:schemeClr val="dk1"/>
                </a:solidFill>
                <a:latin typeface="Figtree Black"/>
                <a:ea typeface="Figtree Black"/>
                <a:cs typeface="Figtree Black"/>
                <a:sym typeface="Figtree Black"/>
              </a:rPr>
              <a:t>Mile stone-3</a:t>
            </a:r>
            <a:br>
              <a:rPr lang="en-IN" sz="5400" u="sng" dirty="0">
                <a:solidFill>
                  <a:schemeClr val="dk1"/>
                </a:solidFill>
                <a:latin typeface="Figtree Black"/>
                <a:ea typeface="Figtree Black"/>
                <a:cs typeface="Figtree Black"/>
                <a:sym typeface="Figtree Black"/>
              </a:rPr>
            </a:br>
            <a:endParaRPr u="sng" dirty="0"/>
          </a:p>
        </p:txBody>
      </p:sp>
      <p:sp>
        <p:nvSpPr>
          <p:cNvPr id="331" name="Google Shape;331;p36">
            <a:extLst>
              <a:ext uri="{FF2B5EF4-FFF2-40B4-BE49-F238E27FC236}">
                <a16:creationId xmlns:a16="http://schemas.microsoft.com/office/drawing/2014/main" id="{5F75E989-255C-BA2B-B25F-45E89355A80A}"/>
              </a:ext>
            </a:extLst>
          </p:cNvPr>
          <p:cNvSpPr txBox="1">
            <a:spLocks noGrp="1"/>
          </p:cNvSpPr>
          <p:nvPr>
            <p:ph type="title" idx="2"/>
          </p:nvPr>
        </p:nvSpPr>
        <p:spPr>
          <a:xfrm>
            <a:off x="720000" y="-1309107"/>
            <a:ext cx="45719" cy="4571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 name="TextBox 2">
            <a:extLst>
              <a:ext uri="{FF2B5EF4-FFF2-40B4-BE49-F238E27FC236}">
                <a16:creationId xmlns:a16="http://schemas.microsoft.com/office/drawing/2014/main" id="{58F8612F-2A71-5C44-B227-D838DA259239}"/>
              </a:ext>
            </a:extLst>
          </p:cNvPr>
          <p:cNvSpPr txBox="1"/>
          <p:nvPr/>
        </p:nvSpPr>
        <p:spPr>
          <a:xfrm>
            <a:off x="2522012" y="2790306"/>
            <a:ext cx="6370320" cy="338554"/>
          </a:xfrm>
          <a:prstGeom prst="rect">
            <a:avLst/>
          </a:prstGeom>
          <a:noFill/>
        </p:spPr>
        <p:txBody>
          <a:bodyPr wrap="square">
            <a:spAutoFit/>
          </a:bodyPr>
          <a:lstStyle/>
          <a:p>
            <a:r>
              <a:rPr lang="en-US" sz="1600" b="1" dirty="0">
                <a:solidFill>
                  <a:srgbClr val="FF0000"/>
                </a:solidFill>
                <a:latin typeface="Figtree Black" panose="020B0604020202020204" charset="0"/>
              </a:rPr>
              <a:t> (MODEL CREATION AND COMPARISON)</a:t>
            </a:r>
            <a:endParaRPr lang="en-IN" sz="1600" b="1" dirty="0">
              <a:solidFill>
                <a:srgbClr val="FF0000"/>
              </a:solidFill>
              <a:latin typeface="Figtree Black" panose="020B0604020202020204" charset="0"/>
            </a:endParaRPr>
          </a:p>
        </p:txBody>
      </p:sp>
    </p:spTree>
    <p:extLst>
      <p:ext uri="{BB962C8B-B14F-4D97-AF65-F5344CB8AC3E}">
        <p14:creationId xmlns:p14="http://schemas.microsoft.com/office/powerpoint/2010/main" val="2303832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23716E45-CB15-ECA9-3AD1-906A656E6C87}"/>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18393D2-D348-0934-09EA-4F78AA730B5F}"/>
              </a:ext>
            </a:extLst>
          </p:cNvPr>
          <p:cNvSpPr txBox="1">
            <a:spLocks noGrp="1"/>
          </p:cNvSpPr>
          <p:nvPr>
            <p:ph type="title"/>
          </p:nvPr>
        </p:nvSpPr>
        <p:spPr>
          <a:xfrm>
            <a:off x="918751" y="1153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u="sng" dirty="0">
                <a:solidFill>
                  <a:srgbClr val="FF0000"/>
                </a:solidFill>
              </a:rPr>
              <a:t>Regression Models</a:t>
            </a:r>
            <a:endParaRPr u="sng" dirty="0">
              <a:solidFill>
                <a:srgbClr val="FF0000"/>
              </a:solidFill>
            </a:endParaRPr>
          </a:p>
        </p:txBody>
      </p:sp>
      <p:sp>
        <p:nvSpPr>
          <p:cNvPr id="1252" name="Google Shape;1252;p63">
            <a:extLst>
              <a:ext uri="{FF2B5EF4-FFF2-40B4-BE49-F238E27FC236}">
                <a16:creationId xmlns:a16="http://schemas.microsoft.com/office/drawing/2014/main" id="{8284A0B0-E4AD-CB5D-2419-CC564E0C5FB7}"/>
              </a:ext>
            </a:extLst>
          </p:cNvPr>
          <p:cNvSpPr txBox="1">
            <a:spLocks noGrp="1"/>
          </p:cNvSpPr>
          <p:nvPr>
            <p:ph type="subTitle" idx="1"/>
          </p:nvPr>
        </p:nvSpPr>
        <p:spPr>
          <a:xfrm>
            <a:off x="515054" y="300598"/>
            <a:ext cx="8592419" cy="3325735"/>
          </a:xfrm>
          <a:prstGeom prst="rect">
            <a:avLst/>
          </a:prstGeom>
        </p:spPr>
        <p:txBody>
          <a:bodyPr spcFirstLastPara="1" wrap="square" lIns="91425" tIns="91425" rIns="91425" bIns="91425" anchor="t" anchorCtr="0">
            <a:noAutofit/>
          </a:bodyPr>
          <a:lstStyle/>
          <a:p>
            <a:r>
              <a:rPr lang="en-US" b="1" dirty="0">
                <a:solidFill>
                  <a:schemeClr val="bg1"/>
                </a:solidFill>
              </a:rPr>
              <a:t>Linear Regression</a:t>
            </a:r>
          </a:p>
          <a:p>
            <a:pPr marL="139700" indent="0">
              <a:buNone/>
            </a:pPr>
            <a:r>
              <a:rPr lang="en-US" dirty="0">
                <a:solidFill>
                  <a:schemeClr val="bg1"/>
                </a:solidFill>
              </a:rPr>
              <a:t>Linear Regression fits a straight line to the data by minimizing the error between predicted and actual values. It works well for data with strong linear relationships but struggles with overfitting. Use it for simple, interpretable models without regularization.</a:t>
            </a:r>
          </a:p>
          <a:p>
            <a:r>
              <a:rPr lang="en-US" b="1" dirty="0">
                <a:solidFill>
                  <a:schemeClr val="bg1"/>
                </a:solidFill>
              </a:rPr>
              <a:t>Lasso Regression</a:t>
            </a:r>
          </a:p>
          <a:p>
            <a:pPr marL="139700" indent="0">
              <a:buNone/>
            </a:pPr>
            <a:r>
              <a:rPr lang="en-US" dirty="0">
                <a:solidFill>
                  <a:schemeClr val="bg1"/>
                </a:solidFill>
              </a:rPr>
              <a:t>Lasso Regression adds a penalty to shrink coefficients, with some becoming zero, effectively performing feature selection. It reduces model complexity and is useful for identifying the most important predictors. However, it may sacrifice some accuracy compared to Ridge or Linear Regression.</a:t>
            </a:r>
          </a:p>
          <a:p>
            <a:r>
              <a:rPr lang="en-US" b="1" dirty="0">
                <a:solidFill>
                  <a:schemeClr val="bg1"/>
                </a:solidFill>
              </a:rPr>
              <a:t>Ridge Regression</a:t>
            </a:r>
          </a:p>
          <a:p>
            <a:pPr marL="139700" indent="0">
              <a:buNone/>
            </a:pPr>
            <a:r>
              <a:rPr lang="en-US" dirty="0">
                <a:solidFill>
                  <a:schemeClr val="bg1"/>
                </a:solidFill>
              </a:rPr>
              <a:t>Ridge Regression penalizes the square of coefficients, shrinking them toward zero but retaining all features. It prevents overfitting and is effective for datasets with multicollinearity. Use it for a balance between accuracy and complexity when all features are relevant.</a:t>
            </a:r>
          </a:p>
          <a:p>
            <a:pPr marL="0" lvl="0" indent="0" algn="l" rtl="0">
              <a:spcBef>
                <a:spcPts val="0"/>
              </a:spcBef>
              <a:spcAft>
                <a:spcPts val="0"/>
              </a:spcAft>
              <a:buNone/>
            </a:pPr>
            <a:endParaRPr u="sng" dirty="0">
              <a:solidFill>
                <a:schemeClr val="bg1"/>
              </a:solidFill>
            </a:endParaRPr>
          </a:p>
        </p:txBody>
      </p:sp>
    </p:spTree>
    <p:extLst>
      <p:ext uri="{BB962C8B-B14F-4D97-AF65-F5344CB8AC3E}">
        <p14:creationId xmlns:p14="http://schemas.microsoft.com/office/powerpoint/2010/main" val="2505303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C101B7D1-4D79-B911-DE50-844324FBF004}"/>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3A9AD25C-4146-7B2C-D48B-C0119D6E4C0A}"/>
              </a:ext>
            </a:extLst>
          </p:cNvPr>
          <p:cNvSpPr txBox="1">
            <a:spLocks noGrp="1"/>
          </p:cNvSpPr>
          <p:nvPr>
            <p:ph type="title"/>
          </p:nvPr>
        </p:nvSpPr>
        <p:spPr>
          <a:xfrm>
            <a:off x="881499" y="41454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u="sng" dirty="0">
                <a:solidFill>
                  <a:srgbClr val="FF0000"/>
                </a:solidFill>
              </a:rPr>
              <a:t>Training and Testing</a:t>
            </a:r>
            <a:endParaRPr u="sng" dirty="0">
              <a:solidFill>
                <a:srgbClr val="FF0000"/>
              </a:solidFill>
            </a:endParaRPr>
          </a:p>
        </p:txBody>
      </p:sp>
      <p:sp>
        <p:nvSpPr>
          <p:cNvPr id="1252" name="Google Shape;1252;p63">
            <a:extLst>
              <a:ext uri="{FF2B5EF4-FFF2-40B4-BE49-F238E27FC236}">
                <a16:creationId xmlns:a16="http://schemas.microsoft.com/office/drawing/2014/main" id="{8F41E42D-4A13-FBB4-5432-66DEDEEE76D6}"/>
              </a:ext>
            </a:extLst>
          </p:cNvPr>
          <p:cNvSpPr txBox="1">
            <a:spLocks noGrp="1"/>
          </p:cNvSpPr>
          <p:nvPr>
            <p:ph type="subTitle" idx="1"/>
          </p:nvPr>
        </p:nvSpPr>
        <p:spPr>
          <a:xfrm>
            <a:off x="524361" y="987245"/>
            <a:ext cx="8186985" cy="1085395"/>
          </a:xfrm>
          <a:prstGeom prst="rect">
            <a:avLst/>
          </a:prstGeom>
        </p:spPr>
        <p:txBody>
          <a:bodyPr spcFirstLastPara="1" wrap="square" lIns="91425" tIns="91425" rIns="91425" bIns="91425" anchor="t" anchorCtr="0">
            <a:noAutofit/>
          </a:bodyPr>
          <a:lstStyle/>
          <a:p>
            <a:pPr marL="139700" indent="0">
              <a:buNone/>
            </a:pPr>
            <a:r>
              <a:rPr lang="en-US" sz="1600" dirty="0">
                <a:solidFill>
                  <a:schemeClr val="bg1"/>
                </a:solidFill>
              </a:rPr>
              <a:t>The data is split into training (80%) and testing (20%) sets to evaluate model performance. The models (Linear, Lasso, and Ridge Regression) are trained on the training set and then tested on the unseen testing set to check generalization ability. Metrics like Mean Squared Error (MSE) are used for evaluation.</a:t>
            </a:r>
            <a:endParaRPr sz="1600" u="sng" dirty="0">
              <a:solidFill>
                <a:schemeClr val="bg1"/>
              </a:solidFill>
            </a:endParaRPr>
          </a:p>
        </p:txBody>
      </p:sp>
      <p:sp>
        <p:nvSpPr>
          <p:cNvPr id="2" name="Google Shape;1251;p63">
            <a:extLst>
              <a:ext uri="{FF2B5EF4-FFF2-40B4-BE49-F238E27FC236}">
                <a16:creationId xmlns:a16="http://schemas.microsoft.com/office/drawing/2014/main" id="{1FB2DAAE-E8E2-52FA-7E71-2FADB637913F}"/>
              </a:ext>
            </a:extLst>
          </p:cNvPr>
          <p:cNvSpPr txBox="1">
            <a:spLocks/>
          </p:cNvSpPr>
          <p:nvPr/>
        </p:nvSpPr>
        <p:spPr>
          <a:xfrm>
            <a:off x="664750" y="2319544"/>
            <a:ext cx="8132114" cy="22905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gtree Black"/>
              <a:buNone/>
              <a:defRPr sz="2800" b="0" i="0" u="none" strike="noStrike" cap="none">
                <a:solidFill>
                  <a:schemeClr val="dk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9pPr>
          </a:lstStyle>
          <a:p>
            <a:r>
              <a:rPr lang="en-IN" sz="2000" u="sng" dirty="0">
                <a:solidFill>
                  <a:srgbClr val="FF0000"/>
                </a:solidFill>
              </a:rPr>
              <a:t>Who performs better</a:t>
            </a:r>
          </a:p>
          <a:p>
            <a:endParaRPr lang="en-IN" sz="2000" dirty="0"/>
          </a:p>
          <a:p>
            <a:r>
              <a:rPr lang="en-US" sz="1600" dirty="0">
                <a:latin typeface="Hanken Grotesk" panose="020B0604020202020204" charset="0"/>
              </a:rPr>
              <a:t>Ridge Regression usually performs better in complex datasets with many correlated features because it regularizes without eliminating any variables.</a:t>
            </a:r>
          </a:p>
          <a:p>
            <a:r>
              <a:rPr lang="en-US" sz="1600" dirty="0">
                <a:latin typeface="Hanken Grotesk" panose="020B0604020202020204" charset="0"/>
              </a:rPr>
              <a:t>Lasso Regression works well if feature selection is needed, but can sometimes lose accuracy by removing too many features.</a:t>
            </a:r>
          </a:p>
          <a:p>
            <a:r>
              <a:rPr lang="en-US" sz="1600" dirty="0">
                <a:latin typeface="Hanken Grotesk" panose="020B0604020202020204" charset="0"/>
              </a:rPr>
              <a:t>Linear Regression is simpler but may overfit with noisy or complex data, often outperformed by Ridge and Lasso.</a:t>
            </a:r>
            <a:endParaRPr lang="en-IN" sz="1600" dirty="0">
              <a:latin typeface="Hanken Grotesk" panose="020B0604020202020204" charset="0"/>
            </a:endParaRPr>
          </a:p>
          <a:p>
            <a:endParaRPr lang="en-IN" sz="2000" dirty="0"/>
          </a:p>
        </p:txBody>
      </p:sp>
    </p:spTree>
    <p:extLst>
      <p:ext uri="{BB962C8B-B14F-4D97-AF65-F5344CB8AC3E}">
        <p14:creationId xmlns:p14="http://schemas.microsoft.com/office/powerpoint/2010/main" val="2388622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26958CFB-9EC1-2875-37E1-32469FE515C8}"/>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DA978167-80A4-8ABE-F8B9-0ABD87EEC2A0}"/>
              </a:ext>
            </a:extLst>
          </p:cNvPr>
          <p:cNvSpPr txBox="1">
            <a:spLocks noGrp="1"/>
          </p:cNvSpPr>
          <p:nvPr>
            <p:ph type="title"/>
          </p:nvPr>
        </p:nvSpPr>
        <p:spPr>
          <a:xfrm>
            <a:off x="871339" y="3231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u="sng" dirty="0">
                <a:solidFill>
                  <a:srgbClr val="FF0000"/>
                </a:solidFill>
              </a:rPr>
              <a:t>Performance Metrics</a:t>
            </a:r>
            <a:endParaRPr u="sng" dirty="0">
              <a:solidFill>
                <a:srgbClr val="FF0000"/>
              </a:solidFill>
            </a:endParaRPr>
          </a:p>
        </p:txBody>
      </p:sp>
      <p:sp>
        <p:nvSpPr>
          <p:cNvPr id="1252" name="Google Shape;1252;p63">
            <a:extLst>
              <a:ext uri="{FF2B5EF4-FFF2-40B4-BE49-F238E27FC236}">
                <a16:creationId xmlns:a16="http://schemas.microsoft.com/office/drawing/2014/main" id="{61095CD5-077D-209A-F3E6-9D7AA98CF219}"/>
              </a:ext>
            </a:extLst>
          </p:cNvPr>
          <p:cNvSpPr txBox="1">
            <a:spLocks noGrp="1"/>
          </p:cNvSpPr>
          <p:nvPr>
            <p:ph type="subTitle" idx="1"/>
          </p:nvPr>
        </p:nvSpPr>
        <p:spPr>
          <a:xfrm>
            <a:off x="501506" y="908883"/>
            <a:ext cx="5611425" cy="2179758"/>
          </a:xfrm>
          <a:prstGeom prst="rect">
            <a:avLst/>
          </a:prstGeom>
        </p:spPr>
        <p:txBody>
          <a:bodyPr spcFirstLastPara="1" wrap="square" lIns="91425" tIns="91425" rIns="91425" bIns="91425" anchor="t" anchorCtr="0">
            <a:noAutofit/>
          </a:bodyPr>
          <a:lstStyle/>
          <a:p>
            <a:r>
              <a:rPr lang="en-US" b="1" dirty="0">
                <a:solidFill>
                  <a:schemeClr val="bg1"/>
                </a:solidFill>
              </a:rPr>
              <a:t>Root Mean Squared Error (RMSE)</a:t>
            </a:r>
            <a:endParaRPr lang="en-US" dirty="0">
              <a:solidFill>
                <a:schemeClr val="bg1"/>
              </a:solidFill>
            </a:endParaRPr>
          </a:p>
          <a:p>
            <a:pPr>
              <a:buFont typeface="Arial" panose="020B0604020202020204" pitchFamily="34" charset="0"/>
              <a:buChar char="•"/>
            </a:pPr>
            <a:r>
              <a:rPr lang="en-US" b="1" dirty="0">
                <a:solidFill>
                  <a:schemeClr val="bg1"/>
                </a:solidFill>
              </a:rPr>
              <a:t>Definition</a:t>
            </a:r>
            <a:r>
              <a:rPr lang="en-US" dirty="0">
                <a:solidFill>
                  <a:schemeClr val="bg1"/>
                </a:solidFill>
              </a:rPr>
              <a:t>: Measures the average magnitude of the prediction error. It gives an idea of how much error is in the model’s predictions. The lower the RMSE, the better the model.</a:t>
            </a:r>
          </a:p>
          <a:p>
            <a:pPr>
              <a:buFont typeface="Arial" panose="020B0604020202020204" pitchFamily="34" charset="0"/>
              <a:buChar char="•"/>
            </a:pPr>
            <a:r>
              <a:rPr lang="en-US" b="1" dirty="0">
                <a:solidFill>
                  <a:schemeClr val="bg1"/>
                </a:solidFill>
              </a:rPr>
              <a:t>Use Case</a:t>
            </a:r>
            <a:r>
              <a:rPr lang="en-US" dirty="0">
                <a:solidFill>
                  <a:schemeClr val="bg1"/>
                </a:solidFill>
              </a:rPr>
              <a:t>: Used to evaluate the accuracy of regression models by measuring the difference between predicted and actual values.</a:t>
            </a:r>
          </a:p>
          <a:p>
            <a:pPr>
              <a:buFont typeface="Arial" panose="020B0604020202020204" pitchFamily="34" charset="0"/>
              <a:buChar char="•"/>
            </a:pPr>
            <a:endParaRPr lang="en-US" dirty="0">
              <a:solidFill>
                <a:schemeClr val="bg1"/>
              </a:solidFill>
            </a:endParaRPr>
          </a:p>
          <a:p>
            <a:pPr marL="139700" indent="0">
              <a:buNone/>
            </a:pPr>
            <a:endParaRPr lang="en-US" dirty="0">
              <a:solidFill>
                <a:schemeClr val="bg1"/>
              </a:solidFill>
            </a:endParaRPr>
          </a:p>
          <a:p>
            <a:pPr marL="0" lvl="0" indent="0" algn="l" rtl="0">
              <a:spcBef>
                <a:spcPts val="0"/>
              </a:spcBef>
              <a:spcAft>
                <a:spcPts val="0"/>
              </a:spcAft>
              <a:buNone/>
            </a:pPr>
            <a:endParaRPr u="sng" dirty="0">
              <a:solidFill>
                <a:schemeClr val="bg1"/>
              </a:solidFill>
            </a:endParaRPr>
          </a:p>
        </p:txBody>
      </p:sp>
      <p:pic>
        <p:nvPicPr>
          <p:cNvPr id="3" name="Picture 2">
            <a:extLst>
              <a:ext uri="{FF2B5EF4-FFF2-40B4-BE49-F238E27FC236}">
                <a16:creationId xmlns:a16="http://schemas.microsoft.com/office/drawing/2014/main" id="{30140191-D4BC-85DD-9F1E-ABC969E40E53}"/>
              </a:ext>
            </a:extLst>
          </p:cNvPr>
          <p:cNvPicPr>
            <a:picLocks noChangeAspect="1"/>
          </p:cNvPicPr>
          <p:nvPr/>
        </p:nvPicPr>
        <p:blipFill>
          <a:blip r:embed="rId3"/>
          <a:stretch>
            <a:fillRect/>
          </a:stretch>
        </p:blipFill>
        <p:spPr>
          <a:xfrm>
            <a:off x="6035040" y="972395"/>
            <a:ext cx="2481652" cy="1612745"/>
          </a:xfrm>
          <a:prstGeom prst="rect">
            <a:avLst/>
          </a:prstGeom>
        </p:spPr>
      </p:pic>
      <p:pic>
        <p:nvPicPr>
          <p:cNvPr id="5" name="Picture 4">
            <a:extLst>
              <a:ext uri="{FF2B5EF4-FFF2-40B4-BE49-F238E27FC236}">
                <a16:creationId xmlns:a16="http://schemas.microsoft.com/office/drawing/2014/main" id="{DBD0691D-D8B4-865F-0601-200C455CAC35}"/>
              </a:ext>
            </a:extLst>
          </p:cNvPr>
          <p:cNvPicPr>
            <a:picLocks noChangeAspect="1"/>
          </p:cNvPicPr>
          <p:nvPr/>
        </p:nvPicPr>
        <p:blipFill>
          <a:blip r:embed="rId4"/>
          <a:stretch>
            <a:fillRect/>
          </a:stretch>
        </p:blipFill>
        <p:spPr>
          <a:xfrm>
            <a:off x="6035040" y="3286070"/>
            <a:ext cx="2638793" cy="781159"/>
          </a:xfrm>
          <a:prstGeom prst="rect">
            <a:avLst/>
          </a:prstGeom>
        </p:spPr>
      </p:pic>
    </p:spTree>
    <p:extLst>
      <p:ext uri="{BB962C8B-B14F-4D97-AF65-F5344CB8AC3E}">
        <p14:creationId xmlns:p14="http://schemas.microsoft.com/office/powerpoint/2010/main" val="929365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6EB42-D6C7-76EA-59B1-E24A081981E9}"/>
              </a:ext>
            </a:extLst>
          </p:cNvPr>
          <p:cNvSpPr>
            <a:spLocks noGrp="1"/>
          </p:cNvSpPr>
          <p:nvPr>
            <p:ph type="ctrTitle"/>
          </p:nvPr>
        </p:nvSpPr>
        <p:spPr>
          <a:xfrm>
            <a:off x="1685026" y="211853"/>
            <a:ext cx="6593681" cy="4055348"/>
          </a:xfrm>
        </p:spPr>
        <p:txBody>
          <a:bodyPr>
            <a:noAutofit/>
          </a:bodyPr>
          <a:lstStyle/>
          <a:p>
            <a:r>
              <a:rPr lang="en-US" sz="2800" b="1" cap="none" dirty="0">
                <a:solidFill>
                  <a:schemeClr val="bg1"/>
                </a:solidFill>
                <a:effectLst/>
              </a:rPr>
              <a:t>R² Score</a:t>
            </a:r>
            <a:br>
              <a:rPr lang="en-US" sz="2800" cap="none" dirty="0">
                <a:solidFill>
                  <a:schemeClr val="bg1"/>
                </a:solidFill>
                <a:effectLst/>
              </a:rPr>
            </a:br>
            <a:r>
              <a:rPr lang="en-US" sz="2800" b="1" cap="none" dirty="0">
                <a:solidFill>
                  <a:schemeClr val="bg1"/>
                </a:solidFill>
                <a:effectLst/>
              </a:rPr>
              <a:t>Definition</a:t>
            </a:r>
            <a:r>
              <a:rPr lang="en-US" sz="2800" cap="none" dirty="0">
                <a:solidFill>
                  <a:schemeClr val="bg1"/>
                </a:solidFill>
                <a:effectLst/>
              </a:rPr>
              <a:t>: Measures How Well The Model Explains The Variance In The Data. A Score Of 1 Indicates Perfect Fit, While 0 Indicates No Explanatory Power.</a:t>
            </a:r>
            <a:br>
              <a:rPr lang="en-US" sz="2800" cap="none" dirty="0">
                <a:solidFill>
                  <a:schemeClr val="bg1"/>
                </a:solidFill>
                <a:effectLst/>
              </a:rPr>
            </a:br>
            <a:r>
              <a:rPr lang="en-US" sz="2800" b="1" cap="none" dirty="0">
                <a:solidFill>
                  <a:schemeClr val="bg1"/>
                </a:solidFill>
                <a:effectLst/>
              </a:rPr>
              <a:t>Use Case</a:t>
            </a:r>
            <a:r>
              <a:rPr lang="en-US" sz="2800" cap="none" dirty="0">
                <a:solidFill>
                  <a:schemeClr val="bg1"/>
                </a:solidFill>
                <a:effectLst/>
              </a:rPr>
              <a:t>: Used To Determine The Goodness Of Fit For Regression Models.</a:t>
            </a:r>
            <a:br>
              <a:rPr lang="en-US" sz="2800" cap="none" dirty="0">
                <a:solidFill>
                  <a:schemeClr val="bg1"/>
                </a:solidFill>
                <a:effectLst/>
              </a:rPr>
            </a:br>
            <a:br>
              <a:rPr lang="en-US" sz="2800" cap="none" dirty="0">
                <a:solidFill>
                  <a:schemeClr val="bg1"/>
                </a:solidFill>
                <a:effectLst/>
              </a:rPr>
            </a:br>
            <a:endParaRPr lang="en-IN" sz="2800" cap="none" dirty="0">
              <a:effectLst/>
            </a:endParaRPr>
          </a:p>
        </p:txBody>
      </p:sp>
      <p:sp>
        <p:nvSpPr>
          <p:cNvPr id="4" name="Slide Number Placeholder 3">
            <a:extLst>
              <a:ext uri="{FF2B5EF4-FFF2-40B4-BE49-F238E27FC236}">
                <a16:creationId xmlns:a16="http://schemas.microsoft.com/office/drawing/2014/main" id="{F54A3DD8-DF88-464B-DD18-3A191653A44C}"/>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065019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769FF6BF-83C3-92DA-0D4E-66638791AE66}"/>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BC9C28B5-CD41-B452-9370-A58C47F1431B}"/>
              </a:ext>
            </a:extLst>
          </p:cNvPr>
          <p:cNvSpPr txBox="1">
            <a:spLocks noGrp="1"/>
          </p:cNvSpPr>
          <p:nvPr>
            <p:ph type="title"/>
          </p:nvPr>
        </p:nvSpPr>
        <p:spPr>
          <a:xfrm>
            <a:off x="2048186" y="144930"/>
            <a:ext cx="10582939" cy="3230076"/>
          </a:xfrm>
          <a:prstGeom prst="rect">
            <a:avLst/>
          </a:prstGeom>
        </p:spPr>
        <p:txBody>
          <a:bodyPr spcFirstLastPara="1" wrap="square" lIns="91425" tIns="91425" rIns="91425" bIns="91425" anchor="b" anchorCtr="0">
            <a:noAutofit/>
          </a:bodyPr>
          <a:lstStyle/>
          <a:p>
            <a:r>
              <a:rPr lang="en-IN" sz="5400" u="sng" dirty="0">
                <a:solidFill>
                  <a:schemeClr val="dk1"/>
                </a:solidFill>
                <a:latin typeface="Figtree Black"/>
                <a:ea typeface="Figtree Black"/>
                <a:cs typeface="Figtree Black"/>
                <a:sym typeface="Figtree Black"/>
              </a:rPr>
              <a:t>Mile stone-4</a:t>
            </a:r>
            <a:br>
              <a:rPr lang="en-IN" sz="5400" u="sng" dirty="0">
                <a:solidFill>
                  <a:schemeClr val="dk1"/>
                </a:solidFill>
                <a:latin typeface="Figtree Black"/>
                <a:ea typeface="Figtree Black"/>
                <a:cs typeface="Figtree Black"/>
                <a:sym typeface="Figtree Black"/>
              </a:rPr>
            </a:br>
            <a:endParaRPr u="sng" dirty="0"/>
          </a:p>
        </p:txBody>
      </p:sp>
      <p:sp>
        <p:nvSpPr>
          <p:cNvPr id="331" name="Google Shape;331;p36">
            <a:extLst>
              <a:ext uri="{FF2B5EF4-FFF2-40B4-BE49-F238E27FC236}">
                <a16:creationId xmlns:a16="http://schemas.microsoft.com/office/drawing/2014/main" id="{4EB355D4-D311-483E-5842-D4B097909074}"/>
              </a:ext>
            </a:extLst>
          </p:cNvPr>
          <p:cNvSpPr txBox="1">
            <a:spLocks noGrp="1"/>
          </p:cNvSpPr>
          <p:nvPr>
            <p:ph type="title" idx="2"/>
          </p:nvPr>
        </p:nvSpPr>
        <p:spPr>
          <a:xfrm>
            <a:off x="720000" y="-824196"/>
            <a:ext cx="45719" cy="4571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 name="TextBox 2">
            <a:extLst>
              <a:ext uri="{FF2B5EF4-FFF2-40B4-BE49-F238E27FC236}">
                <a16:creationId xmlns:a16="http://schemas.microsoft.com/office/drawing/2014/main" id="{0D787B40-0E05-5001-F0BD-354E2055CD15}"/>
              </a:ext>
            </a:extLst>
          </p:cNvPr>
          <p:cNvSpPr txBox="1"/>
          <p:nvPr/>
        </p:nvSpPr>
        <p:spPr>
          <a:xfrm>
            <a:off x="1309254" y="2619990"/>
            <a:ext cx="9195399" cy="338554"/>
          </a:xfrm>
          <a:prstGeom prst="rect">
            <a:avLst/>
          </a:prstGeom>
          <a:noFill/>
        </p:spPr>
        <p:txBody>
          <a:bodyPr wrap="square">
            <a:spAutoFit/>
          </a:bodyPr>
          <a:lstStyle/>
          <a:p>
            <a:r>
              <a:rPr lang="en-US" sz="1600" dirty="0">
                <a:solidFill>
                  <a:srgbClr val="FF0000"/>
                </a:solidFill>
                <a:latin typeface="Figtree Black" panose="020B0604020202020204" charset="0"/>
              </a:rPr>
              <a:t>( TIME SERIES FORECASTING WITH ARIMA &amp; PROPHET MODELS )</a:t>
            </a:r>
            <a:endParaRPr lang="en-IN" sz="1600" dirty="0">
              <a:solidFill>
                <a:srgbClr val="FF0000"/>
              </a:solidFill>
              <a:latin typeface="Figtree Black" panose="020B0604020202020204" charset="0"/>
            </a:endParaRPr>
          </a:p>
        </p:txBody>
      </p:sp>
    </p:spTree>
    <p:extLst>
      <p:ext uri="{BB962C8B-B14F-4D97-AF65-F5344CB8AC3E}">
        <p14:creationId xmlns:p14="http://schemas.microsoft.com/office/powerpoint/2010/main" val="256275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933EC1E6-F4BE-70F1-B7AC-B399BF2C23DE}"/>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446340E9-2153-4495-34C3-90337094B56F}"/>
              </a:ext>
            </a:extLst>
          </p:cNvPr>
          <p:cNvSpPr txBox="1">
            <a:spLocks noGrp="1"/>
          </p:cNvSpPr>
          <p:nvPr>
            <p:ph type="title"/>
          </p:nvPr>
        </p:nvSpPr>
        <p:spPr>
          <a:xfrm>
            <a:off x="927916"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dirty="0">
                <a:solidFill>
                  <a:srgbClr val="FF0000"/>
                </a:solidFill>
              </a:rPr>
              <a:t>Time Series Forecasting</a:t>
            </a:r>
            <a:endParaRPr u="sng" dirty="0">
              <a:solidFill>
                <a:srgbClr val="FF0000"/>
              </a:solidFill>
            </a:endParaRPr>
          </a:p>
        </p:txBody>
      </p:sp>
      <p:sp>
        <p:nvSpPr>
          <p:cNvPr id="3" name="Subtitle 2">
            <a:extLst>
              <a:ext uri="{FF2B5EF4-FFF2-40B4-BE49-F238E27FC236}">
                <a16:creationId xmlns:a16="http://schemas.microsoft.com/office/drawing/2014/main" id="{0C6605A5-C054-57B3-1FBC-0E2F25B93E4F}"/>
              </a:ext>
            </a:extLst>
          </p:cNvPr>
          <p:cNvSpPr>
            <a:spLocks noGrp="1" noChangeArrowheads="1"/>
          </p:cNvSpPr>
          <p:nvPr>
            <p:ph type="subTitle" idx="1"/>
          </p:nvPr>
        </p:nvSpPr>
        <p:spPr bwMode="auto">
          <a:xfrm>
            <a:off x="487503" y="1033608"/>
            <a:ext cx="816899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Arial" panose="020B0604020202020204" pitchFamily="34" charset="0"/>
              </a:rPr>
              <a:t>Time series forecasting is used to predict future values based on past observations.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Arial" panose="020B0604020202020204" pitchFamily="34" charset="0"/>
              </a:rPr>
              <a:t>Common applications: sales predictions, stock prices, energy consumption.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Arial" panose="020B0604020202020204" pitchFamily="34" charset="0"/>
              </a:rPr>
              <a:t>In this presentation, we will forecast energy consumption using two popular models: ARIMA and Prophet. </a:t>
            </a:r>
          </a:p>
        </p:txBody>
      </p:sp>
    </p:spTree>
    <p:extLst>
      <p:ext uri="{BB962C8B-B14F-4D97-AF65-F5344CB8AC3E}">
        <p14:creationId xmlns:p14="http://schemas.microsoft.com/office/powerpoint/2010/main" val="835012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D0D910FE-C7B7-EAFE-4BF8-D36B778E7F4F}"/>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64E81733-9D30-7F4D-8A01-C4082F10C84A}"/>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u="sng" dirty="0">
                <a:solidFill>
                  <a:srgbClr val="FF0000"/>
                </a:solidFill>
              </a:rPr>
              <a:t>ARIMA Model:</a:t>
            </a:r>
            <a:endParaRPr u="sng" dirty="0">
              <a:solidFill>
                <a:srgbClr val="FF0000"/>
              </a:solidFill>
            </a:endParaRPr>
          </a:p>
        </p:txBody>
      </p:sp>
      <p:sp>
        <p:nvSpPr>
          <p:cNvPr id="3" name="Subtitle 2">
            <a:extLst>
              <a:ext uri="{FF2B5EF4-FFF2-40B4-BE49-F238E27FC236}">
                <a16:creationId xmlns:a16="http://schemas.microsoft.com/office/drawing/2014/main" id="{BB70C3AD-FD72-9B05-6149-F211F469CE5E}"/>
              </a:ext>
            </a:extLst>
          </p:cNvPr>
          <p:cNvSpPr>
            <a:spLocks noGrp="1" noChangeArrowheads="1"/>
          </p:cNvSpPr>
          <p:nvPr>
            <p:ph type="subTitle" idx="1"/>
          </p:nvPr>
        </p:nvSpPr>
        <p:spPr bwMode="auto">
          <a:xfrm>
            <a:off x="2603528" y="424658"/>
            <a:ext cx="74395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1" u="sng" dirty="0">
                <a:solidFill>
                  <a:srgbClr val="FF0000"/>
                </a:solidFill>
              </a:rPr>
              <a:t> (</a:t>
            </a:r>
            <a:r>
              <a:rPr lang="en-IN" sz="2000" b="1" u="sng" dirty="0" err="1">
                <a:solidFill>
                  <a:srgbClr val="FF0000"/>
                </a:solidFill>
              </a:rPr>
              <a:t>AutoRegressive</a:t>
            </a:r>
            <a:r>
              <a:rPr lang="en-IN" sz="2000" b="1" u="sng" dirty="0">
                <a:solidFill>
                  <a:srgbClr val="FF0000"/>
                </a:solidFill>
              </a:rPr>
              <a:t> Integrated Moving Average)</a:t>
            </a:r>
            <a:endParaRPr kumimoji="0" lang="en-US" altLang="en-US" sz="2000" b="1" i="0" u="sng" strike="noStrike" cap="none" normalizeH="0" baseline="0" dirty="0">
              <a:ln>
                <a:noFill/>
              </a:ln>
              <a:solidFill>
                <a:srgbClr val="FF0000"/>
              </a:solidFill>
              <a:effectLst/>
              <a:latin typeface="Arial" panose="020B0604020202020204" pitchFamily="34" charset="0"/>
            </a:endParaRPr>
          </a:p>
        </p:txBody>
      </p:sp>
      <p:sp>
        <p:nvSpPr>
          <p:cNvPr id="5" name="Rectangle 2">
            <a:extLst>
              <a:ext uri="{FF2B5EF4-FFF2-40B4-BE49-F238E27FC236}">
                <a16:creationId xmlns:a16="http://schemas.microsoft.com/office/drawing/2014/main" id="{2594F6D9-3D4F-97B2-94E8-651EA0530A19}"/>
              </a:ext>
            </a:extLst>
          </p:cNvPr>
          <p:cNvSpPr>
            <a:spLocks noChangeArrowheads="1"/>
          </p:cNvSpPr>
          <p:nvPr/>
        </p:nvSpPr>
        <p:spPr bwMode="auto">
          <a:xfrm>
            <a:off x="399597" y="789566"/>
            <a:ext cx="804336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ARIMA is a widely used statistical model for time series forecasting.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It combines: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AR (Auto-Regressive)</a:t>
            </a:r>
            <a:r>
              <a:rPr kumimoji="0" lang="en-US" altLang="en-US" sz="1600" b="0" i="0" u="none" strike="noStrike" cap="none" normalizeH="0" baseline="0" dirty="0">
                <a:ln>
                  <a:noFill/>
                </a:ln>
                <a:solidFill>
                  <a:schemeClr val="bg1"/>
                </a:solidFill>
                <a:effectLst/>
                <a:latin typeface="Arial" panose="020B0604020202020204" pitchFamily="34" charset="0"/>
              </a:rPr>
              <a:t>: The relationship between an observation and a number of lagged observations.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I (Integrated)</a:t>
            </a:r>
            <a:r>
              <a:rPr kumimoji="0" lang="en-US" altLang="en-US" sz="1600" b="0" i="0" u="none" strike="noStrike" cap="none" normalizeH="0" baseline="0" dirty="0">
                <a:ln>
                  <a:noFill/>
                </a:ln>
                <a:solidFill>
                  <a:schemeClr val="bg1"/>
                </a:solidFill>
                <a:effectLst/>
                <a:latin typeface="Arial" panose="020B0604020202020204" pitchFamily="34" charset="0"/>
              </a:rPr>
              <a:t>: Differencing the series to make it stationary.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MA (Moving Average)</a:t>
            </a:r>
            <a:r>
              <a:rPr kumimoji="0" lang="en-US" altLang="en-US" sz="1600" b="0" i="0" u="none" strike="noStrike" cap="none" normalizeH="0" baseline="0" dirty="0">
                <a:ln>
                  <a:noFill/>
                </a:ln>
                <a:solidFill>
                  <a:schemeClr val="bg1"/>
                </a:solidFill>
                <a:effectLst/>
                <a:latin typeface="Arial" panose="020B0604020202020204" pitchFamily="34" charset="0"/>
              </a:rPr>
              <a:t>: The relationship between an observation and a residual error from a moving average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ARIMA is used when data shows trends but not seasonal patterns.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ARIMA is used in finance, retail, healthcare, weather forecasting, transportation, energy, agriculture, telecommunications, and manufacturing for predicting trends, sales, stock prices, demand, traffic, and resource management based on historical data.</a:t>
            </a:r>
          </a:p>
        </p:txBody>
      </p:sp>
    </p:spTree>
    <p:extLst>
      <p:ext uri="{BB962C8B-B14F-4D97-AF65-F5344CB8AC3E}">
        <p14:creationId xmlns:p14="http://schemas.microsoft.com/office/powerpoint/2010/main" val="754615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002A9593-A330-6618-74E0-9C3A5F6EFEC4}"/>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E4CAF288-50C0-B637-2DAE-BB9A10C49FC9}"/>
              </a:ext>
            </a:extLst>
          </p:cNvPr>
          <p:cNvSpPr txBox="1">
            <a:spLocks noGrp="1"/>
          </p:cNvSpPr>
          <p:nvPr>
            <p:ph type="title"/>
          </p:nvPr>
        </p:nvSpPr>
        <p:spPr>
          <a:xfrm>
            <a:off x="880503"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u="sng" dirty="0">
                <a:solidFill>
                  <a:srgbClr val="FF0000"/>
                </a:solidFill>
              </a:rPr>
              <a:t>Steps to Implement ARIMA</a:t>
            </a:r>
            <a:endParaRPr sz="2400" u="sng" dirty="0">
              <a:solidFill>
                <a:srgbClr val="FF0000"/>
              </a:solidFill>
            </a:endParaRPr>
          </a:p>
        </p:txBody>
      </p:sp>
      <p:sp>
        <p:nvSpPr>
          <p:cNvPr id="7" name="Rectangle 3">
            <a:extLst>
              <a:ext uri="{FF2B5EF4-FFF2-40B4-BE49-F238E27FC236}">
                <a16:creationId xmlns:a16="http://schemas.microsoft.com/office/drawing/2014/main" id="{BDC61E60-531C-9F7B-9A69-55CA6DA0BD4E}"/>
              </a:ext>
            </a:extLst>
          </p:cNvPr>
          <p:cNvSpPr>
            <a:spLocks noChangeArrowheads="1"/>
          </p:cNvSpPr>
          <p:nvPr/>
        </p:nvSpPr>
        <p:spPr bwMode="auto">
          <a:xfrm>
            <a:off x="632459" y="1252449"/>
            <a:ext cx="787908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1.Data Preprocessing</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	Load dataset, clean data, and handle missing values.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2.Splitting Data</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	Split data into training and testing sets.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3.Model Creation</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	Fit ARIMA model with selected order (p, d, q).</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4.Model Evaluation</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	Calculate performance metrics like RMSE to assess prediction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14877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A63E7420-3BED-5F49-DA85-3F40A3B7CABC}"/>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C635DC76-1982-B1FC-56E3-CD41B32CD19A}"/>
              </a:ext>
            </a:extLst>
          </p:cNvPr>
          <p:cNvSpPr txBox="1">
            <a:spLocks noGrp="1"/>
          </p:cNvSpPr>
          <p:nvPr>
            <p:ph type="title"/>
          </p:nvPr>
        </p:nvSpPr>
        <p:spPr>
          <a:xfrm>
            <a:off x="723630" y="113735"/>
            <a:ext cx="3557117" cy="1846935"/>
          </a:xfrm>
          <a:prstGeom prst="rect">
            <a:avLst/>
          </a:prstGeom>
        </p:spPr>
        <p:txBody>
          <a:bodyPr spcFirstLastPara="1" wrap="square" lIns="91425" tIns="91425" rIns="91425" bIns="91425" anchor="b" anchorCtr="0">
            <a:noAutofit/>
          </a:bodyPr>
          <a:lstStyle/>
          <a:p>
            <a:r>
              <a:rPr lang="en-IN" sz="4400" u="sng" dirty="0">
                <a:solidFill>
                  <a:srgbClr val="FF0000"/>
                </a:solidFill>
                <a:latin typeface="Figtree Black"/>
                <a:ea typeface="Figtree Black"/>
                <a:cs typeface="Figtree Black"/>
                <a:sym typeface="Figtree Black"/>
              </a:rPr>
              <a:t>Dataset</a:t>
            </a:r>
            <a:br>
              <a:rPr lang="en-IN" sz="3600" u="sng" dirty="0">
                <a:solidFill>
                  <a:srgbClr val="FF0000"/>
                </a:solidFill>
                <a:latin typeface="Figtree Black"/>
                <a:ea typeface="Figtree Black"/>
                <a:cs typeface="Figtree Black"/>
                <a:sym typeface="Figtree Black"/>
              </a:rPr>
            </a:br>
            <a:endParaRPr sz="3600" u="sng" dirty="0">
              <a:solidFill>
                <a:srgbClr val="FF0000"/>
              </a:solidFill>
            </a:endParaRPr>
          </a:p>
        </p:txBody>
      </p:sp>
      <p:sp>
        <p:nvSpPr>
          <p:cNvPr id="2" name="TextBox 1">
            <a:extLst>
              <a:ext uri="{FF2B5EF4-FFF2-40B4-BE49-F238E27FC236}">
                <a16:creationId xmlns:a16="http://schemas.microsoft.com/office/drawing/2014/main" id="{4DBBBD26-A6CA-2D68-3693-0BA7A9C36856}"/>
              </a:ext>
            </a:extLst>
          </p:cNvPr>
          <p:cNvSpPr txBox="1"/>
          <p:nvPr/>
        </p:nvSpPr>
        <p:spPr>
          <a:xfrm>
            <a:off x="1400387" y="1824333"/>
            <a:ext cx="6861048" cy="1446550"/>
          </a:xfrm>
          <a:prstGeom prst="rect">
            <a:avLst/>
          </a:prstGeom>
          <a:noFill/>
        </p:spPr>
        <p:txBody>
          <a:bodyPr wrap="square" rtlCol="0">
            <a:spAutoFit/>
          </a:bodyPr>
          <a:lstStyle/>
          <a:p>
            <a:r>
              <a:rPr lang="en-IN" sz="2400" b="1" dirty="0">
                <a:solidFill>
                  <a:schemeClr val="bg1"/>
                </a:solidFill>
              </a:rPr>
              <a:t>Household Power Consumption File </a:t>
            </a:r>
          </a:p>
          <a:p>
            <a:r>
              <a:rPr lang="en-IN" sz="2400" b="1" dirty="0">
                <a:solidFill>
                  <a:schemeClr val="bg1"/>
                </a:solidFill>
              </a:rPr>
              <a:t>(Drive Link): </a:t>
            </a:r>
            <a:r>
              <a:rPr lang="en-IN" sz="2000" dirty="0">
                <a:solidFill>
                  <a:schemeClr val="bg1"/>
                </a:solidFill>
              </a:rPr>
              <a:t>https://drive.google.com/file/d/1Ed2J_M6piMDaPew780mORke29Do5-YQ3/view?usp=sharing</a:t>
            </a:r>
          </a:p>
        </p:txBody>
      </p:sp>
    </p:spTree>
    <p:extLst>
      <p:ext uri="{BB962C8B-B14F-4D97-AF65-F5344CB8AC3E}">
        <p14:creationId xmlns:p14="http://schemas.microsoft.com/office/powerpoint/2010/main" val="813427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84F8AB3A-D75D-BC64-14A9-B96A084E2C6A}"/>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9598D609-131C-2D47-908A-86EABD31642E}"/>
              </a:ext>
            </a:extLst>
          </p:cNvPr>
          <p:cNvSpPr txBox="1">
            <a:spLocks noGrp="1"/>
          </p:cNvSpPr>
          <p:nvPr>
            <p:ph type="title"/>
          </p:nvPr>
        </p:nvSpPr>
        <p:spPr>
          <a:xfrm>
            <a:off x="846636"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u="sng" dirty="0">
                <a:solidFill>
                  <a:srgbClr val="FF0000"/>
                </a:solidFill>
              </a:rPr>
              <a:t>Prophet Model</a:t>
            </a:r>
            <a:endParaRPr u="sng" dirty="0">
              <a:solidFill>
                <a:srgbClr val="FF0000"/>
              </a:solidFill>
            </a:endParaRPr>
          </a:p>
        </p:txBody>
      </p:sp>
      <p:sp>
        <p:nvSpPr>
          <p:cNvPr id="4" name="Rectangle 3">
            <a:extLst>
              <a:ext uri="{FF2B5EF4-FFF2-40B4-BE49-F238E27FC236}">
                <a16:creationId xmlns:a16="http://schemas.microsoft.com/office/drawing/2014/main" id="{A4B73292-6487-36EA-EF7C-5A623C035800}"/>
              </a:ext>
            </a:extLst>
          </p:cNvPr>
          <p:cNvSpPr>
            <a:spLocks noChangeArrowheads="1"/>
          </p:cNvSpPr>
          <p:nvPr/>
        </p:nvSpPr>
        <p:spPr bwMode="auto">
          <a:xfrm>
            <a:off x="738263" y="679376"/>
            <a:ext cx="810809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Prophet is a forecasting tool designed to handle time series with daily observations that display patterns on different time scales.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Advantages</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Handles missing data well.</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Can model holidays and seasonality.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Does not require stationarity of the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panose="020B0604020202020204" pitchFamily="34" charset="0"/>
              </a:rPr>
              <a:t>The Prophet model is used in forecasting demand, sales, website traffic, energy consumption, financial trends, and inventory management, as well as predicting seasonal patterns in various industries like retail and logistics.</a:t>
            </a:r>
          </a:p>
        </p:txBody>
      </p:sp>
    </p:spTree>
    <p:extLst>
      <p:ext uri="{BB962C8B-B14F-4D97-AF65-F5344CB8AC3E}">
        <p14:creationId xmlns:p14="http://schemas.microsoft.com/office/powerpoint/2010/main" val="59817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EE69CD41-BC7A-26B2-F9D2-08F151F2B32A}"/>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55FC020-D15E-A432-C0BA-663E5EFBC743}"/>
              </a:ext>
            </a:extLst>
          </p:cNvPr>
          <p:cNvSpPr txBox="1">
            <a:spLocks noGrp="1"/>
          </p:cNvSpPr>
          <p:nvPr>
            <p:ph type="title"/>
          </p:nvPr>
        </p:nvSpPr>
        <p:spPr>
          <a:xfrm>
            <a:off x="880503"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u="sng" dirty="0">
                <a:solidFill>
                  <a:srgbClr val="FF0000"/>
                </a:solidFill>
              </a:rPr>
              <a:t>Steps to Implement Prophet</a:t>
            </a:r>
            <a:endParaRPr sz="2000" u="sng" dirty="0">
              <a:solidFill>
                <a:srgbClr val="FF0000"/>
              </a:solidFill>
            </a:endParaRPr>
          </a:p>
        </p:txBody>
      </p:sp>
      <p:sp>
        <p:nvSpPr>
          <p:cNvPr id="3" name="Rectangle 2">
            <a:extLst>
              <a:ext uri="{FF2B5EF4-FFF2-40B4-BE49-F238E27FC236}">
                <a16:creationId xmlns:a16="http://schemas.microsoft.com/office/drawing/2014/main" id="{86888D92-67D8-0704-19FC-1B4EA2D9F73A}"/>
              </a:ext>
            </a:extLst>
          </p:cNvPr>
          <p:cNvSpPr>
            <a:spLocks noChangeArrowheads="1"/>
          </p:cNvSpPr>
          <p:nvPr/>
        </p:nvSpPr>
        <p:spPr bwMode="auto">
          <a:xfrm>
            <a:off x="708659" y="1103828"/>
            <a:ext cx="739943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Data Preprocessing</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	Convert the dataset into the format that Prophet requires.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Model Creation</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	Fit Prophet model on training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Forecasting</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	Predict future data points.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Model Evaluation</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	Evaluate the forecast accuracy using RMSE or other metrics.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746859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4EA6FCEC-0440-D582-F011-E99510B18E5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DC6B308-17E2-D8CD-7B5E-7489A3BF4A22}"/>
              </a:ext>
            </a:extLst>
          </p:cNvPr>
          <p:cNvSpPr>
            <a:spLocks noGrp="1"/>
          </p:cNvSpPr>
          <p:nvPr>
            <p:ph type="title"/>
          </p:nvPr>
        </p:nvSpPr>
        <p:spPr>
          <a:xfrm>
            <a:off x="925524" y="338345"/>
            <a:ext cx="7708500" cy="572700"/>
          </a:xfrm>
        </p:spPr>
        <p:txBody>
          <a:bodyPr/>
          <a:lstStyle/>
          <a:p>
            <a:r>
              <a:rPr lang="en-IN" u="sng" dirty="0">
                <a:solidFill>
                  <a:srgbClr val="FF0000"/>
                </a:solidFill>
              </a:rPr>
              <a:t>Plots from Prophet Model</a:t>
            </a:r>
          </a:p>
        </p:txBody>
      </p:sp>
      <p:pic>
        <p:nvPicPr>
          <p:cNvPr id="12" name="Picture 11">
            <a:extLst>
              <a:ext uri="{FF2B5EF4-FFF2-40B4-BE49-F238E27FC236}">
                <a16:creationId xmlns:a16="http://schemas.microsoft.com/office/drawing/2014/main" id="{E9362B5B-2045-15AF-AC42-F2AE3A440A6E}"/>
              </a:ext>
            </a:extLst>
          </p:cNvPr>
          <p:cNvPicPr>
            <a:picLocks noChangeAspect="1"/>
          </p:cNvPicPr>
          <p:nvPr/>
        </p:nvPicPr>
        <p:blipFill>
          <a:blip r:embed="rId3"/>
          <a:stretch>
            <a:fillRect/>
          </a:stretch>
        </p:blipFill>
        <p:spPr>
          <a:xfrm>
            <a:off x="1055792" y="1027098"/>
            <a:ext cx="6246676" cy="1733095"/>
          </a:xfrm>
          <a:prstGeom prst="rect">
            <a:avLst/>
          </a:prstGeom>
        </p:spPr>
      </p:pic>
      <p:pic>
        <p:nvPicPr>
          <p:cNvPr id="14" name="Picture 13">
            <a:extLst>
              <a:ext uri="{FF2B5EF4-FFF2-40B4-BE49-F238E27FC236}">
                <a16:creationId xmlns:a16="http://schemas.microsoft.com/office/drawing/2014/main" id="{33C8AB0F-D8C6-0605-82AE-1D345A93E705}"/>
              </a:ext>
            </a:extLst>
          </p:cNvPr>
          <p:cNvPicPr>
            <a:picLocks noChangeAspect="1"/>
          </p:cNvPicPr>
          <p:nvPr/>
        </p:nvPicPr>
        <p:blipFill>
          <a:blip r:embed="rId4"/>
          <a:stretch>
            <a:fillRect/>
          </a:stretch>
        </p:blipFill>
        <p:spPr>
          <a:xfrm>
            <a:off x="2257621" y="2964299"/>
            <a:ext cx="4411980" cy="1928909"/>
          </a:xfrm>
          <a:prstGeom prst="rect">
            <a:avLst/>
          </a:prstGeom>
        </p:spPr>
      </p:pic>
    </p:spTree>
    <p:extLst>
      <p:ext uri="{BB962C8B-B14F-4D97-AF65-F5344CB8AC3E}">
        <p14:creationId xmlns:p14="http://schemas.microsoft.com/office/powerpoint/2010/main" val="845862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14706E19-1480-71C5-8C1B-67C97663BC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EB5FBEB-63BB-9459-97CB-8950F851DF00}"/>
              </a:ext>
            </a:extLst>
          </p:cNvPr>
          <p:cNvSpPr>
            <a:spLocks noGrp="1"/>
          </p:cNvSpPr>
          <p:nvPr>
            <p:ph type="title"/>
          </p:nvPr>
        </p:nvSpPr>
        <p:spPr>
          <a:xfrm>
            <a:off x="986485" y="338345"/>
            <a:ext cx="7708500" cy="572700"/>
          </a:xfrm>
        </p:spPr>
        <p:txBody>
          <a:bodyPr/>
          <a:lstStyle/>
          <a:p>
            <a:r>
              <a:rPr lang="en-IN" sz="2400" u="sng" dirty="0">
                <a:solidFill>
                  <a:srgbClr val="FF0000"/>
                </a:solidFill>
              </a:rPr>
              <a:t>Component Analysis from Prophet Model</a:t>
            </a:r>
          </a:p>
        </p:txBody>
      </p:sp>
      <p:grpSp>
        <p:nvGrpSpPr>
          <p:cNvPr id="11" name="Group 10">
            <a:extLst>
              <a:ext uri="{FF2B5EF4-FFF2-40B4-BE49-F238E27FC236}">
                <a16:creationId xmlns:a16="http://schemas.microsoft.com/office/drawing/2014/main" id="{BB157CF2-899F-AA42-BF24-9A73AD3AE7CE}"/>
              </a:ext>
            </a:extLst>
          </p:cNvPr>
          <p:cNvGrpSpPr/>
          <p:nvPr/>
        </p:nvGrpSpPr>
        <p:grpSpPr>
          <a:xfrm>
            <a:off x="648766" y="1124044"/>
            <a:ext cx="7981934" cy="2989174"/>
            <a:chOff x="283853" y="1112190"/>
            <a:chExt cx="7981934" cy="2989174"/>
          </a:xfrm>
        </p:grpSpPr>
        <p:pic>
          <p:nvPicPr>
            <p:cNvPr id="3" name="Picture 2">
              <a:extLst>
                <a:ext uri="{FF2B5EF4-FFF2-40B4-BE49-F238E27FC236}">
                  <a16:creationId xmlns:a16="http://schemas.microsoft.com/office/drawing/2014/main" id="{9E5A1412-6FD4-3092-D758-276DAE248310}"/>
                </a:ext>
              </a:extLst>
            </p:cNvPr>
            <p:cNvPicPr>
              <a:picLocks noChangeAspect="1"/>
            </p:cNvPicPr>
            <p:nvPr/>
          </p:nvPicPr>
          <p:blipFill>
            <a:blip r:embed="rId3"/>
            <a:stretch>
              <a:fillRect/>
            </a:stretch>
          </p:blipFill>
          <p:spPr>
            <a:xfrm>
              <a:off x="356566" y="1162729"/>
              <a:ext cx="3621074" cy="1173333"/>
            </a:xfrm>
            <a:prstGeom prst="rect">
              <a:avLst/>
            </a:prstGeom>
          </p:spPr>
        </p:pic>
        <p:pic>
          <p:nvPicPr>
            <p:cNvPr id="6" name="Picture 5">
              <a:extLst>
                <a:ext uri="{FF2B5EF4-FFF2-40B4-BE49-F238E27FC236}">
                  <a16:creationId xmlns:a16="http://schemas.microsoft.com/office/drawing/2014/main" id="{0C49A4D6-B44A-5F98-251B-12CA058F5B70}"/>
                </a:ext>
              </a:extLst>
            </p:cNvPr>
            <p:cNvPicPr>
              <a:picLocks noChangeAspect="1"/>
            </p:cNvPicPr>
            <p:nvPr/>
          </p:nvPicPr>
          <p:blipFill>
            <a:blip r:embed="rId4"/>
            <a:stretch>
              <a:fillRect/>
            </a:stretch>
          </p:blipFill>
          <p:spPr>
            <a:xfrm>
              <a:off x="4572000" y="1112190"/>
              <a:ext cx="3693787" cy="1223872"/>
            </a:xfrm>
            <a:prstGeom prst="rect">
              <a:avLst/>
            </a:prstGeom>
          </p:spPr>
        </p:pic>
        <p:pic>
          <p:nvPicPr>
            <p:cNvPr id="8" name="Picture 7">
              <a:extLst>
                <a:ext uri="{FF2B5EF4-FFF2-40B4-BE49-F238E27FC236}">
                  <a16:creationId xmlns:a16="http://schemas.microsoft.com/office/drawing/2014/main" id="{F1908DF3-CB7D-B1C5-9686-CBAE4452E806}"/>
                </a:ext>
              </a:extLst>
            </p:cNvPr>
            <p:cNvPicPr>
              <a:picLocks noChangeAspect="1"/>
            </p:cNvPicPr>
            <p:nvPr/>
          </p:nvPicPr>
          <p:blipFill>
            <a:blip r:embed="rId5"/>
            <a:stretch>
              <a:fillRect/>
            </a:stretch>
          </p:blipFill>
          <p:spPr>
            <a:xfrm>
              <a:off x="283853" y="2807439"/>
              <a:ext cx="3693787" cy="1225322"/>
            </a:xfrm>
            <a:prstGeom prst="rect">
              <a:avLst/>
            </a:prstGeom>
          </p:spPr>
        </p:pic>
        <p:pic>
          <p:nvPicPr>
            <p:cNvPr id="10" name="Picture 9">
              <a:extLst>
                <a:ext uri="{FF2B5EF4-FFF2-40B4-BE49-F238E27FC236}">
                  <a16:creationId xmlns:a16="http://schemas.microsoft.com/office/drawing/2014/main" id="{863DF410-1A33-C499-2CC6-EDC29BED6B65}"/>
                </a:ext>
              </a:extLst>
            </p:cNvPr>
            <p:cNvPicPr>
              <a:picLocks noChangeAspect="1"/>
            </p:cNvPicPr>
            <p:nvPr/>
          </p:nvPicPr>
          <p:blipFill>
            <a:blip r:embed="rId6"/>
            <a:stretch>
              <a:fillRect/>
            </a:stretch>
          </p:blipFill>
          <p:spPr>
            <a:xfrm>
              <a:off x="4678283" y="2875090"/>
              <a:ext cx="3587504" cy="1226274"/>
            </a:xfrm>
            <a:prstGeom prst="rect">
              <a:avLst/>
            </a:prstGeom>
          </p:spPr>
        </p:pic>
      </p:grpSp>
    </p:spTree>
    <p:extLst>
      <p:ext uri="{BB962C8B-B14F-4D97-AF65-F5344CB8AC3E}">
        <p14:creationId xmlns:p14="http://schemas.microsoft.com/office/powerpoint/2010/main" val="436769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755E599F-F117-775F-CDC3-2F846FA9BDB0}"/>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920A71CC-DFE8-9C8A-D6AC-879D1B33CEAE}"/>
              </a:ext>
            </a:extLst>
          </p:cNvPr>
          <p:cNvSpPr txBox="1">
            <a:spLocks noGrp="1"/>
          </p:cNvSpPr>
          <p:nvPr>
            <p:ph type="title"/>
          </p:nvPr>
        </p:nvSpPr>
        <p:spPr>
          <a:xfrm>
            <a:off x="934689"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u="sng" dirty="0">
                <a:solidFill>
                  <a:srgbClr val="FF0000"/>
                </a:solidFill>
              </a:rPr>
              <a:t>Mathematical Skeleton of the Models</a:t>
            </a:r>
            <a:endParaRPr sz="2000" u="sng" dirty="0">
              <a:solidFill>
                <a:srgbClr val="FF0000"/>
              </a:solidFill>
            </a:endParaRPr>
          </a:p>
        </p:txBody>
      </p:sp>
      <p:pic>
        <p:nvPicPr>
          <p:cNvPr id="17410" name="Picture 2">
            <a:extLst>
              <a:ext uri="{FF2B5EF4-FFF2-40B4-BE49-F238E27FC236}">
                <a16:creationId xmlns:a16="http://schemas.microsoft.com/office/drawing/2014/main" id="{D68BE89D-E62A-9E83-EABC-DDC458DE0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882" y="1126895"/>
            <a:ext cx="3608705" cy="230185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3BCD0F0-EEA5-796B-4F74-CC65E9CAF8AC}"/>
              </a:ext>
            </a:extLst>
          </p:cNvPr>
          <p:cNvSpPr txBox="1"/>
          <p:nvPr/>
        </p:nvSpPr>
        <p:spPr>
          <a:xfrm>
            <a:off x="4458044" y="779630"/>
            <a:ext cx="4203065" cy="646331"/>
          </a:xfrm>
          <a:prstGeom prst="rect">
            <a:avLst/>
          </a:prstGeom>
          <a:noFill/>
        </p:spPr>
        <p:txBody>
          <a:bodyPr wrap="square" rtlCol="0">
            <a:spAutoFit/>
          </a:bodyPr>
          <a:lstStyle/>
          <a:p>
            <a:r>
              <a:rPr lang="en-IN" u="sng" dirty="0">
                <a:solidFill>
                  <a:srgbClr val="FF0000"/>
                </a:solidFill>
              </a:rPr>
              <a:t>Prophet Model</a:t>
            </a:r>
          </a:p>
          <a:p>
            <a:endParaRPr lang="en-IN" u="sng" dirty="0">
              <a:solidFill>
                <a:srgbClr val="FF0000"/>
              </a:solidFill>
            </a:endParaRPr>
          </a:p>
        </p:txBody>
      </p:sp>
      <p:pic>
        <p:nvPicPr>
          <p:cNvPr id="5" name="Picture 4">
            <a:extLst>
              <a:ext uri="{FF2B5EF4-FFF2-40B4-BE49-F238E27FC236}">
                <a16:creationId xmlns:a16="http://schemas.microsoft.com/office/drawing/2014/main" id="{DCAE2897-D839-131B-5CB8-74D3EF409653}"/>
              </a:ext>
            </a:extLst>
          </p:cNvPr>
          <p:cNvPicPr>
            <a:picLocks noChangeAspect="1"/>
          </p:cNvPicPr>
          <p:nvPr/>
        </p:nvPicPr>
        <p:blipFill>
          <a:blip r:embed="rId4"/>
          <a:stretch>
            <a:fillRect/>
          </a:stretch>
        </p:blipFill>
        <p:spPr>
          <a:xfrm>
            <a:off x="4373881" y="1328115"/>
            <a:ext cx="4216708" cy="2039678"/>
          </a:xfrm>
          <a:prstGeom prst="rect">
            <a:avLst/>
          </a:prstGeom>
        </p:spPr>
      </p:pic>
    </p:spTree>
    <p:extLst>
      <p:ext uri="{BB962C8B-B14F-4D97-AF65-F5344CB8AC3E}">
        <p14:creationId xmlns:p14="http://schemas.microsoft.com/office/powerpoint/2010/main" val="1116224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C7A65C74-89D5-8568-B892-658FC5F1AA9D}"/>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CD096B0F-26D5-2BD4-FAE3-9AB7E2EB2623}"/>
              </a:ext>
            </a:extLst>
          </p:cNvPr>
          <p:cNvSpPr txBox="1">
            <a:spLocks noGrp="1"/>
          </p:cNvSpPr>
          <p:nvPr>
            <p:ph type="title"/>
          </p:nvPr>
        </p:nvSpPr>
        <p:spPr>
          <a:xfrm>
            <a:off x="981903" y="2036617"/>
            <a:ext cx="7611299" cy="933111"/>
          </a:xfrm>
          <a:prstGeom prst="rect">
            <a:avLst/>
          </a:prstGeom>
        </p:spPr>
        <p:txBody>
          <a:bodyPr spcFirstLastPara="1" wrap="square" lIns="91425" tIns="91425" rIns="91425" bIns="91425" anchor="b" anchorCtr="0">
            <a:noAutofit/>
          </a:bodyPr>
          <a:lstStyle/>
          <a:p>
            <a:r>
              <a:rPr lang="en-IN" sz="5400" u="sng" dirty="0">
                <a:solidFill>
                  <a:schemeClr val="dk1"/>
                </a:solidFill>
                <a:latin typeface="Figtree Black"/>
                <a:ea typeface="Figtree Black"/>
                <a:cs typeface="Figtree Black"/>
                <a:sym typeface="Figtree Black"/>
              </a:rPr>
              <a:t>Model Evaluation</a:t>
            </a:r>
            <a:endParaRPr lang="en-IN" u="sng" dirty="0"/>
          </a:p>
        </p:txBody>
      </p:sp>
      <p:sp>
        <p:nvSpPr>
          <p:cNvPr id="331" name="Google Shape;331;p36">
            <a:extLst>
              <a:ext uri="{FF2B5EF4-FFF2-40B4-BE49-F238E27FC236}">
                <a16:creationId xmlns:a16="http://schemas.microsoft.com/office/drawing/2014/main" id="{314E980E-944C-0023-B7C3-08FFF3C3E57D}"/>
              </a:ext>
            </a:extLst>
          </p:cNvPr>
          <p:cNvSpPr txBox="1">
            <a:spLocks noGrp="1"/>
          </p:cNvSpPr>
          <p:nvPr>
            <p:ph type="title" idx="2"/>
          </p:nvPr>
        </p:nvSpPr>
        <p:spPr>
          <a:xfrm>
            <a:off x="720000" y="-1794018"/>
            <a:ext cx="45719" cy="4571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Tree>
    <p:extLst>
      <p:ext uri="{BB962C8B-B14F-4D97-AF65-F5344CB8AC3E}">
        <p14:creationId xmlns:p14="http://schemas.microsoft.com/office/powerpoint/2010/main" val="2610271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DFB559ED-F529-77D0-ACC5-DA6CFEEBD835}"/>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66D5C53-D381-5470-0A04-2F8E3AE3BFC5}"/>
              </a:ext>
            </a:extLst>
          </p:cNvPr>
          <p:cNvSpPr txBox="1">
            <a:spLocks noGrp="1"/>
          </p:cNvSpPr>
          <p:nvPr>
            <p:ph type="title"/>
          </p:nvPr>
        </p:nvSpPr>
        <p:spPr>
          <a:xfrm>
            <a:off x="845090" y="33834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rgbClr val="FF0000"/>
                </a:solidFill>
              </a:rPr>
              <a:t>Regression Models</a:t>
            </a:r>
            <a:endParaRPr u="sng" dirty="0">
              <a:solidFill>
                <a:srgbClr val="FF0000"/>
              </a:solidFill>
            </a:endParaRPr>
          </a:p>
        </p:txBody>
      </p:sp>
      <p:pic>
        <p:nvPicPr>
          <p:cNvPr id="5" name="Picture 4">
            <a:extLst>
              <a:ext uri="{FF2B5EF4-FFF2-40B4-BE49-F238E27FC236}">
                <a16:creationId xmlns:a16="http://schemas.microsoft.com/office/drawing/2014/main" id="{3EBF335F-7DF1-59B6-91D4-37BA9CF688F5}"/>
              </a:ext>
            </a:extLst>
          </p:cNvPr>
          <p:cNvPicPr>
            <a:picLocks noChangeAspect="1"/>
          </p:cNvPicPr>
          <p:nvPr/>
        </p:nvPicPr>
        <p:blipFill>
          <a:blip r:embed="rId3"/>
          <a:stretch>
            <a:fillRect/>
          </a:stretch>
        </p:blipFill>
        <p:spPr>
          <a:xfrm>
            <a:off x="1384707" y="1294831"/>
            <a:ext cx="4696480" cy="504895"/>
          </a:xfrm>
          <a:prstGeom prst="rect">
            <a:avLst/>
          </a:prstGeom>
        </p:spPr>
      </p:pic>
      <p:sp>
        <p:nvSpPr>
          <p:cNvPr id="6" name="TextBox 5">
            <a:extLst>
              <a:ext uri="{FF2B5EF4-FFF2-40B4-BE49-F238E27FC236}">
                <a16:creationId xmlns:a16="http://schemas.microsoft.com/office/drawing/2014/main" id="{7DF7CE5E-B422-ED65-EE4A-5CE5A82BC734}"/>
              </a:ext>
            </a:extLst>
          </p:cNvPr>
          <p:cNvSpPr txBox="1"/>
          <p:nvPr/>
        </p:nvSpPr>
        <p:spPr>
          <a:xfrm>
            <a:off x="865411" y="894050"/>
            <a:ext cx="3078480" cy="369332"/>
          </a:xfrm>
          <a:prstGeom prst="rect">
            <a:avLst/>
          </a:prstGeom>
          <a:noFill/>
        </p:spPr>
        <p:txBody>
          <a:bodyPr wrap="square" rtlCol="0">
            <a:spAutoFit/>
          </a:bodyPr>
          <a:lstStyle/>
          <a:p>
            <a:r>
              <a:rPr lang="en-IN" u="sng" dirty="0">
                <a:solidFill>
                  <a:srgbClr val="FF0000"/>
                </a:solidFill>
              </a:rPr>
              <a:t>Outputs</a:t>
            </a:r>
          </a:p>
        </p:txBody>
      </p:sp>
      <p:grpSp>
        <p:nvGrpSpPr>
          <p:cNvPr id="7" name="Group 6">
            <a:extLst>
              <a:ext uri="{FF2B5EF4-FFF2-40B4-BE49-F238E27FC236}">
                <a16:creationId xmlns:a16="http://schemas.microsoft.com/office/drawing/2014/main" id="{2619570C-4A68-5349-7DF1-8B2891851C84}"/>
              </a:ext>
            </a:extLst>
          </p:cNvPr>
          <p:cNvGrpSpPr/>
          <p:nvPr/>
        </p:nvGrpSpPr>
        <p:grpSpPr>
          <a:xfrm>
            <a:off x="884037" y="2657052"/>
            <a:ext cx="7423454" cy="1846367"/>
            <a:chOff x="425146" y="1757532"/>
            <a:chExt cx="6603426" cy="1549542"/>
          </a:xfrm>
        </p:grpSpPr>
        <p:pic>
          <p:nvPicPr>
            <p:cNvPr id="8" name="Picture 7">
              <a:extLst>
                <a:ext uri="{FF2B5EF4-FFF2-40B4-BE49-F238E27FC236}">
                  <a16:creationId xmlns:a16="http://schemas.microsoft.com/office/drawing/2014/main" id="{0433EF50-9F9E-0F8F-4DD3-DE501BEE75FC}"/>
                </a:ext>
              </a:extLst>
            </p:cNvPr>
            <p:cNvPicPr>
              <a:picLocks noChangeAspect="1"/>
            </p:cNvPicPr>
            <p:nvPr/>
          </p:nvPicPr>
          <p:blipFill>
            <a:blip r:embed="rId4"/>
            <a:stretch>
              <a:fillRect/>
            </a:stretch>
          </p:blipFill>
          <p:spPr>
            <a:xfrm>
              <a:off x="425146" y="1869887"/>
              <a:ext cx="1982774" cy="1408898"/>
            </a:xfrm>
            <a:prstGeom prst="rect">
              <a:avLst/>
            </a:prstGeom>
          </p:spPr>
        </p:pic>
        <p:pic>
          <p:nvPicPr>
            <p:cNvPr id="10" name="Picture 9">
              <a:extLst>
                <a:ext uri="{FF2B5EF4-FFF2-40B4-BE49-F238E27FC236}">
                  <a16:creationId xmlns:a16="http://schemas.microsoft.com/office/drawing/2014/main" id="{05F2E978-3ADB-8180-C287-E8F3142F562A}"/>
                </a:ext>
              </a:extLst>
            </p:cNvPr>
            <p:cNvPicPr>
              <a:picLocks noChangeAspect="1"/>
            </p:cNvPicPr>
            <p:nvPr/>
          </p:nvPicPr>
          <p:blipFill>
            <a:blip r:embed="rId5"/>
            <a:stretch>
              <a:fillRect/>
            </a:stretch>
          </p:blipFill>
          <p:spPr>
            <a:xfrm>
              <a:off x="2493430" y="1757532"/>
              <a:ext cx="2078570" cy="1549542"/>
            </a:xfrm>
            <a:prstGeom prst="rect">
              <a:avLst/>
            </a:prstGeom>
          </p:spPr>
        </p:pic>
        <p:pic>
          <p:nvPicPr>
            <p:cNvPr id="3" name="Picture 2">
              <a:extLst>
                <a:ext uri="{FF2B5EF4-FFF2-40B4-BE49-F238E27FC236}">
                  <a16:creationId xmlns:a16="http://schemas.microsoft.com/office/drawing/2014/main" id="{636105A1-CD7B-6D9E-40C2-07FE69EBA423}"/>
                </a:ext>
              </a:extLst>
            </p:cNvPr>
            <p:cNvPicPr>
              <a:picLocks noChangeAspect="1"/>
            </p:cNvPicPr>
            <p:nvPr/>
          </p:nvPicPr>
          <p:blipFill>
            <a:blip r:embed="rId6"/>
            <a:stretch>
              <a:fillRect/>
            </a:stretch>
          </p:blipFill>
          <p:spPr>
            <a:xfrm>
              <a:off x="4892040" y="1757532"/>
              <a:ext cx="2136532" cy="1549542"/>
            </a:xfrm>
            <a:prstGeom prst="rect">
              <a:avLst/>
            </a:prstGeom>
          </p:spPr>
        </p:pic>
      </p:grpSp>
      <p:pic>
        <p:nvPicPr>
          <p:cNvPr id="11" name="Picture 10">
            <a:extLst>
              <a:ext uri="{FF2B5EF4-FFF2-40B4-BE49-F238E27FC236}">
                <a16:creationId xmlns:a16="http://schemas.microsoft.com/office/drawing/2014/main" id="{4AD3E905-D080-ECAF-0941-1EEC0FFB955B}"/>
              </a:ext>
            </a:extLst>
          </p:cNvPr>
          <p:cNvPicPr>
            <a:picLocks noChangeAspect="1"/>
          </p:cNvPicPr>
          <p:nvPr/>
        </p:nvPicPr>
        <p:blipFill>
          <a:blip r:embed="rId7"/>
          <a:stretch>
            <a:fillRect/>
          </a:stretch>
        </p:blipFill>
        <p:spPr>
          <a:xfrm>
            <a:off x="1391486" y="1869996"/>
            <a:ext cx="4391638" cy="628738"/>
          </a:xfrm>
          <a:prstGeom prst="rect">
            <a:avLst/>
          </a:prstGeom>
        </p:spPr>
      </p:pic>
    </p:spTree>
    <p:extLst>
      <p:ext uri="{BB962C8B-B14F-4D97-AF65-F5344CB8AC3E}">
        <p14:creationId xmlns:p14="http://schemas.microsoft.com/office/powerpoint/2010/main" val="989088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F28F762D-E1DF-EAC3-FB85-85949DEB74DA}"/>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96DF706D-F7F1-528A-D5E9-61B16FFABC2F}"/>
              </a:ext>
            </a:extLst>
          </p:cNvPr>
          <p:cNvSpPr txBox="1">
            <a:spLocks noGrp="1"/>
          </p:cNvSpPr>
          <p:nvPr>
            <p:ph type="title"/>
          </p:nvPr>
        </p:nvSpPr>
        <p:spPr>
          <a:xfrm>
            <a:off x="891658" y="3231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u="sng" dirty="0">
                <a:solidFill>
                  <a:srgbClr val="FF0000"/>
                </a:solidFill>
              </a:rPr>
              <a:t>Regression Models</a:t>
            </a:r>
            <a:endParaRPr u="sng" dirty="0">
              <a:solidFill>
                <a:srgbClr val="FF0000"/>
              </a:solidFill>
            </a:endParaRPr>
          </a:p>
        </p:txBody>
      </p:sp>
      <p:sp>
        <p:nvSpPr>
          <p:cNvPr id="3" name="Subtitle 2">
            <a:extLst>
              <a:ext uri="{FF2B5EF4-FFF2-40B4-BE49-F238E27FC236}">
                <a16:creationId xmlns:a16="http://schemas.microsoft.com/office/drawing/2014/main" id="{658915C1-7412-0640-4572-607FFE07DBFF}"/>
              </a:ext>
            </a:extLst>
          </p:cNvPr>
          <p:cNvSpPr>
            <a:spLocks noGrp="1" noChangeArrowheads="1"/>
          </p:cNvSpPr>
          <p:nvPr>
            <p:ph type="subTitle" idx="1"/>
          </p:nvPr>
        </p:nvSpPr>
        <p:spPr bwMode="auto">
          <a:xfrm>
            <a:off x="570297" y="895805"/>
            <a:ext cx="8413731"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Linear and Ridge Regression</a:t>
            </a:r>
            <a:r>
              <a:rPr kumimoji="0" lang="en-US" altLang="en-US" sz="1600" b="0" i="0" u="none" strike="noStrike" cap="none" normalizeH="0" baseline="0" dirty="0">
                <a:ln>
                  <a:noFill/>
                </a:ln>
                <a:solidFill>
                  <a:schemeClr val="bg1"/>
                </a:solidFill>
                <a:effectLst/>
                <a:latin typeface="Arial" panose="020B0604020202020204" pitchFamily="34" charset="0"/>
              </a:rPr>
              <a:t> perform equally well with high R² and low RMSE.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Lasso Regression</a:t>
            </a:r>
            <a:r>
              <a:rPr kumimoji="0" lang="en-US" altLang="en-US" sz="1600" b="0" i="0" u="none" strike="noStrike" cap="none" normalizeH="0" baseline="0" dirty="0">
                <a:ln>
                  <a:noFill/>
                </a:ln>
                <a:solidFill>
                  <a:schemeClr val="bg1"/>
                </a:solidFill>
                <a:effectLst/>
                <a:latin typeface="Arial" panose="020B0604020202020204" pitchFamily="34" charset="0"/>
              </a:rPr>
              <a:t> sacrifices some accuracy for simplicity by shrinking some coefficients to zero. </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RMSE Comparison: </a:t>
            </a:r>
            <a:r>
              <a:rPr kumimoji="0" lang="en-US" altLang="en-US" sz="1600" b="0" i="0" u="none" strike="noStrike" cap="none" normalizeH="0" baseline="0" dirty="0">
                <a:ln>
                  <a:noFill/>
                </a:ln>
                <a:solidFill>
                  <a:schemeClr val="bg1"/>
                </a:solidFill>
                <a:effectLst/>
                <a:latin typeface="Arial" panose="020B0604020202020204" pitchFamily="34" charset="0"/>
              </a:rPr>
              <a:t>This shows that Lasso has the highest RMSE, indicating a slightly higher prediction error.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R² Score Comparison: </a:t>
            </a:r>
            <a:r>
              <a:rPr kumimoji="0" lang="en-US" altLang="en-US" sz="1600" b="0" i="0" u="none" strike="noStrike" cap="none" normalizeH="0" baseline="0" dirty="0">
                <a:ln>
                  <a:noFill/>
                </a:ln>
                <a:solidFill>
                  <a:schemeClr val="bg1"/>
                </a:solidFill>
                <a:effectLst/>
                <a:latin typeface="Arial" panose="020B0604020202020204" pitchFamily="34" charset="0"/>
              </a:rPr>
              <a:t>Linear and Ridge Regression have nearly identical R² scores, indicating they explain the variance in the data similarly.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Summary: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bg1"/>
                </a:solidFill>
                <a:effectLst/>
                <a:latin typeface="Arial" panose="020B0604020202020204" pitchFamily="34" charset="0"/>
              </a:rPr>
              <a:t>Linear and Ridge are the most effective models for this dataset, with similar performance.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bg1"/>
                </a:solidFill>
                <a:effectLst/>
                <a:latin typeface="Arial" panose="020B0604020202020204" pitchFamily="34" charset="0"/>
              </a:rPr>
              <a:t>Lasso provides a more simplified model by shrinking some coefficients but sacrifices a slight bit of accuracy in doing so.</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9246378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5593BE9C-26E5-9DD6-904E-CEF550552DFB}"/>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3C621592-3DA9-F2E3-7DE6-D1E49F49605B}"/>
              </a:ext>
            </a:extLst>
          </p:cNvPr>
          <p:cNvSpPr txBox="1">
            <a:spLocks noGrp="1"/>
          </p:cNvSpPr>
          <p:nvPr>
            <p:ph type="title"/>
          </p:nvPr>
        </p:nvSpPr>
        <p:spPr>
          <a:xfrm>
            <a:off x="1029516"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u="sng" dirty="0">
                <a:solidFill>
                  <a:srgbClr val="FF0000"/>
                </a:solidFill>
              </a:rPr>
              <a:t>Results &amp; Comparison (ARIMA &amp; Prophet)</a:t>
            </a:r>
            <a:endParaRPr sz="2400" u="sng" dirty="0">
              <a:solidFill>
                <a:srgbClr val="FF0000"/>
              </a:solidFill>
            </a:endParaRPr>
          </a:p>
        </p:txBody>
      </p:sp>
      <p:sp>
        <p:nvSpPr>
          <p:cNvPr id="3" name="Rectangle 2">
            <a:extLst>
              <a:ext uri="{FF2B5EF4-FFF2-40B4-BE49-F238E27FC236}">
                <a16:creationId xmlns:a16="http://schemas.microsoft.com/office/drawing/2014/main" id="{6FDAF969-8DFF-C860-063B-3AE01BA96D3F}"/>
              </a:ext>
            </a:extLst>
          </p:cNvPr>
          <p:cNvSpPr>
            <a:spLocks noChangeArrowheads="1"/>
          </p:cNvSpPr>
          <p:nvPr/>
        </p:nvSpPr>
        <p:spPr bwMode="auto">
          <a:xfrm>
            <a:off x="643436" y="746909"/>
            <a:ext cx="7947660"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600" dirty="0">
              <a:solidFill>
                <a:schemeClr val="bg1"/>
              </a:solidFill>
            </a:endParaRPr>
          </a:p>
          <a:p>
            <a:r>
              <a:rPr lang="en-US" sz="1600" dirty="0">
                <a:solidFill>
                  <a:schemeClr val="bg1"/>
                </a:solidFill>
              </a:rPr>
              <a:t>The ARIMA model (Order: 5,1,0) was evaluated using RMSE to predict energy consumption, revealing key patterns. The Prophet model, designed for seasonal time series, was compared to ARIMA, highlighting seasonal trends and holidays. Both models' forecast accuracy, including RMSE, was assessed through visual plots of forecasted vs. actual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ARIMA: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Arial" panose="020B0604020202020204" pitchFamily="34" charset="0"/>
              </a:rPr>
              <a:t>Best for stationary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Arial" panose="020B0604020202020204" pitchFamily="34" charset="0"/>
              </a:rPr>
              <a:t>Requires careful parameter selection (p, d, q).</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Arial" panose="020B0604020202020204" pitchFamily="34" charset="0"/>
              </a:rPr>
              <a:t>Does not handle holidays or special events well.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Prophet: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Arial" panose="020B0604020202020204" pitchFamily="34" charset="0"/>
              </a:rPr>
              <a:t>Handles holidays and seasonal trends effectively.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Arial" panose="020B0604020202020204" pitchFamily="34" charset="0"/>
              </a:rPr>
              <a:t>Less sensitive to parameter tuning.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Arial" panose="020B0604020202020204" pitchFamily="34" charset="0"/>
              </a:rPr>
              <a:t>Works well with missing data.</a:t>
            </a:r>
          </a:p>
        </p:txBody>
      </p:sp>
    </p:spTree>
    <p:extLst>
      <p:ext uri="{BB962C8B-B14F-4D97-AF65-F5344CB8AC3E}">
        <p14:creationId xmlns:p14="http://schemas.microsoft.com/office/powerpoint/2010/main" val="11179252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CC060E6A-8252-01FD-6EAE-5D7D6BA87A9A}"/>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D399D26E-E2B2-D47C-25BC-8ACCF2EE415D}"/>
              </a:ext>
            </a:extLst>
          </p:cNvPr>
          <p:cNvSpPr txBox="1">
            <a:spLocks noGrp="1"/>
          </p:cNvSpPr>
          <p:nvPr>
            <p:ph type="title"/>
          </p:nvPr>
        </p:nvSpPr>
        <p:spPr>
          <a:xfrm>
            <a:off x="2180339" y="1627908"/>
            <a:ext cx="4864538" cy="1905001"/>
          </a:xfrm>
          <a:prstGeom prst="rect">
            <a:avLst/>
          </a:prstGeom>
        </p:spPr>
        <p:txBody>
          <a:bodyPr spcFirstLastPara="1" wrap="square" lIns="91425" tIns="91425" rIns="91425" bIns="91425" anchor="b" anchorCtr="0">
            <a:noAutofit/>
          </a:bodyPr>
          <a:lstStyle/>
          <a:p>
            <a:r>
              <a:rPr lang="en-IN" sz="5400" u="sng" dirty="0">
                <a:solidFill>
                  <a:schemeClr val="dk1"/>
                </a:solidFill>
                <a:latin typeface="Figtree Black"/>
                <a:ea typeface="Figtree Black"/>
                <a:cs typeface="Figtree Black"/>
                <a:sym typeface="Figtree Black"/>
              </a:rPr>
              <a:t>Conclusion</a:t>
            </a:r>
            <a:br>
              <a:rPr lang="en-IN" sz="5400" u="sng" dirty="0">
                <a:solidFill>
                  <a:schemeClr val="dk1"/>
                </a:solidFill>
                <a:latin typeface="Figtree Black"/>
                <a:ea typeface="Figtree Black"/>
                <a:cs typeface="Figtree Black"/>
                <a:sym typeface="Figtree Black"/>
              </a:rPr>
            </a:br>
            <a:endParaRPr u="sng" dirty="0"/>
          </a:p>
        </p:txBody>
      </p:sp>
      <p:sp>
        <p:nvSpPr>
          <p:cNvPr id="331" name="Google Shape;331;p36">
            <a:extLst>
              <a:ext uri="{FF2B5EF4-FFF2-40B4-BE49-F238E27FC236}">
                <a16:creationId xmlns:a16="http://schemas.microsoft.com/office/drawing/2014/main" id="{0C5BEFE5-6FDB-04DE-BD6D-F9FA8B98BC3F}"/>
              </a:ext>
            </a:extLst>
          </p:cNvPr>
          <p:cNvSpPr txBox="1">
            <a:spLocks noGrp="1"/>
          </p:cNvSpPr>
          <p:nvPr>
            <p:ph type="title" idx="2"/>
          </p:nvPr>
        </p:nvSpPr>
        <p:spPr>
          <a:xfrm flipH="1">
            <a:off x="674281" y="-1170561"/>
            <a:ext cx="45719" cy="4571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Tree>
    <p:extLst>
      <p:ext uri="{BB962C8B-B14F-4D97-AF65-F5344CB8AC3E}">
        <p14:creationId xmlns:p14="http://schemas.microsoft.com/office/powerpoint/2010/main" val="223510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780647" y="1333089"/>
            <a:ext cx="7421857" cy="3230076"/>
          </a:xfrm>
          <a:prstGeom prst="rect">
            <a:avLst/>
          </a:prstGeom>
        </p:spPr>
        <p:txBody>
          <a:bodyPr spcFirstLastPara="1" wrap="square" lIns="91425" tIns="91425" rIns="91425" bIns="91425" anchor="b" anchorCtr="0">
            <a:noAutofit/>
          </a:bodyPr>
          <a:lstStyle/>
          <a:p>
            <a:r>
              <a:rPr lang="en-IN" sz="5400" dirty="0">
                <a:solidFill>
                  <a:schemeClr val="dk1"/>
                </a:solidFill>
                <a:latin typeface="Figtree Black"/>
                <a:ea typeface="Figtree Black"/>
                <a:cs typeface="Figtree Black"/>
                <a:sym typeface="Figtree Black"/>
              </a:rPr>
              <a:t>           Project </a:t>
            </a:r>
            <a:br>
              <a:rPr lang="en-IN" sz="5400" dirty="0">
                <a:solidFill>
                  <a:schemeClr val="dk1"/>
                </a:solidFill>
                <a:latin typeface="Figtree Black"/>
                <a:ea typeface="Figtree Black"/>
                <a:cs typeface="Figtree Black"/>
                <a:sym typeface="Figtree Black"/>
              </a:rPr>
            </a:br>
            <a:r>
              <a:rPr lang="en-IN" sz="5400" dirty="0">
                <a:solidFill>
                  <a:schemeClr val="dk1"/>
                </a:solidFill>
                <a:latin typeface="Figtree Black"/>
                <a:ea typeface="Figtree Black"/>
                <a:cs typeface="Figtree Black"/>
                <a:sym typeface="Figtree Black"/>
              </a:rPr>
              <a:t>         Objective </a:t>
            </a:r>
            <a:br>
              <a:rPr lang="en-IN" sz="5400" dirty="0">
                <a:solidFill>
                  <a:schemeClr val="dk1"/>
                </a:solidFill>
                <a:latin typeface="Figtree Black"/>
                <a:ea typeface="Figtree Black"/>
                <a:cs typeface="Figtree Black"/>
                <a:sym typeface="Figtree Black"/>
              </a:rPr>
            </a:br>
            <a:r>
              <a:rPr lang="en-IN" sz="5400" dirty="0">
                <a:solidFill>
                  <a:schemeClr val="dk1"/>
                </a:solidFill>
                <a:latin typeface="Figtree Black"/>
                <a:ea typeface="Figtree Black"/>
                <a:cs typeface="Figtree Black"/>
                <a:sym typeface="Figtree Black"/>
              </a:rPr>
              <a:t>                 and </a:t>
            </a:r>
            <a:br>
              <a:rPr lang="en-IN" sz="5400" dirty="0">
                <a:solidFill>
                  <a:schemeClr val="dk1"/>
                </a:solidFill>
                <a:latin typeface="Figtree Black"/>
                <a:ea typeface="Figtree Black"/>
                <a:cs typeface="Figtree Black"/>
                <a:sym typeface="Figtree Black"/>
              </a:rPr>
            </a:br>
            <a:r>
              <a:rPr lang="en-IN" sz="5400" dirty="0">
                <a:solidFill>
                  <a:schemeClr val="dk1"/>
                </a:solidFill>
                <a:latin typeface="Figtree Black"/>
                <a:ea typeface="Figtree Black"/>
                <a:cs typeface="Figtree Black"/>
                <a:sym typeface="Figtree Black"/>
              </a:rPr>
              <a:t>         Overview</a:t>
            </a:r>
            <a:br>
              <a:rPr lang="en-IN" sz="5400" u="sng" dirty="0">
                <a:solidFill>
                  <a:schemeClr val="dk1"/>
                </a:solidFill>
                <a:latin typeface="Figtree Black"/>
                <a:ea typeface="Figtree Black"/>
                <a:cs typeface="Figtree Black"/>
                <a:sym typeface="Figtree Black"/>
              </a:rPr>
            </a:br>
            <a:endParaRPr dirty="0"/>
          </a:p>
        </p:txBody>
      </p:sp>
      <p:sp>
        <p:nvSpPr>
          <p:cNvPr id="3" name="Title 2">
            <a:extLst>
              <a:ext uri="{FF2B5EF4-FFF2-40B4-BE49-F238E27FC236}">
                <a16:creationId xmlns:a16="http://schemas.microsoft.com/office/drawing/2014/main" id="{6186DD60-4A9E-DD56-7896-8E2B2C41C664}"/>
              </a:ext>
            </a:extLst>
          </p:cNvPr>
          <p:cNvSpPr>
            <a:spLocks noGrp="1"/>
          </p:cNvSpPr>
          <p:nvPr>
            <p:ph type="title" idx="2"/>
          </p:nvPr>
        </p:nvSpPr>
        <p:spPr>
          <a:xfrm flipH="1">
            <a:off x="674281" y="-1200419"/>
            <a:ext cx="45719" cy="45719"/>
          </a:xfrm>
        </p:spPr>
        <p:txBody>
          <a:bodyPr/>
          <a:lstStyle/>
          <a:p>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31AFDD93-1D7B-E1F7-E31B-5AAE3C3290B2}"/>
            </a:ext>
          </a:extLst>
        </p:cNvPr>
        <p:cNvGrpSpPr/>
        <p:nvPr/>
      </p:nvGrpSpPr>
      <p:grpSpPr>
        <a:xfrm>
          <a:off x="0" y="0"/>
          <a:ext cx="0" cy="0"/>
          <a:chOff x="0" y="0"/>
          <a:chExt cx="0" cy="0"/>
        </a:xfrm>
      </p:grpSpPr>
      <p:sp>
        <p:nvSpPr>
          <p:cNvPr id="1252" name="Google Shape;1252;p63">
            <a:extLst>
              <a:ext uri="{FF2B5EF4-FFF2-40B4-BE49-F238E27FC236}">
                <a16:creationId xmlns:a16="http://schemas.microsoft.com/office/drawing/2014/main" id="{E062D203-2B43-3DEA-970D-1B665F0220AE}"/>
              </a:ext>
            </a:extLst>
          </p:cNvPr>
          <p:cNvSpPr txBox="1">
            <a:spLocks noGrp="1"/>
          </p:cNvSpPr>
          <p:nvPr>
            <p:ph type="subTitle" idx="1"/>
          </p:nvPr>
        </p:nvSpPr>
        <p:spPr>
          <a:xfrm>
            <a:off x="670561" y="594361"/>
            <a:ext cx="7528560" cy="373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solidFill>
                  <a:schemeClr val="bg1"/>
                </a:solidFill>
              </a:rPr>
              <a:t>In this project, we progressed through four key milestones. In </a:t>
            </a:r>
            <a:r>
              <a:rPr lang="en-US" sz="1800" b="1" dirty="0">
                <a:solidFill>
                  <a:schemeClr val="bg1"/>
                </a:solidFill>
              </a:rPr>
              <a:t>Milestone 1</a:t>
            </a:r>
            <a:r>
              <a:rPr lang="en-US" sz="1800" dirty="0">
                <a:solidFill>
                  <a:schemeClr val="bg1"/>
                </a:solidFill>
              </a:rPr>
              <a:t>, we conducted basic exploration, gaining insights into the dataset. </a:t>
            </a:r>
            <a:r>
              <a:rPr lang="en-US" sz="1800" b="1" dirty="0">
                <a:solidFill>
                  <a:schemeClr val="bg1"/>
                </a:solidFill>
              </a:rPr>
              <a:t>Milestone 2</a:t>
            </a:r>
            <a:r>
              <a:rPr lang="en-US" sz="1800" dirty="0">
                <a:solidFill>
                  <a:schemeClr val="bg1"/>
                </a:solidFill>
              </a:rPr>
              <a:t> focused on visualizing parameters and performing feature engineering to prepare the data for modeling. In </a:t>
            </a:r>
            <a:r>
              <a:rPr lang="en-US" sz="1800" b="1" dirty="0">
                <a:solidFill>
                  <a:schemeClr val="bg1"/>
                </a:solidFill>
              </a:rPr>
              <a:t>Milestone 3</a:t>
            </a:r>
            <a:r>
              <a:rPr lang="en-US" sz="1800" dirty="0">
                <a:solidFill>
                  <a:schemeClr val="bg1"/>
                </a:solidFill>
              </a:rPr>
              <a:t>, we implemented regression models to predict energy consumption. Finally, in </a:t>
            </a:r>
            <a:r>
              <a:rPr lang="en-US" sz="1800" b="1" dirty="0">
                <a:solidFill>
                  <a:schemeClr val="bg1"/>
                </a:solidFill>
              </a:rPr>
              <a:t>Milestone 4</a:t>
            </a:r>
            <a:r>
              <a:rPr lang="en-US" sz="1800" dirty="0">
                <a:solidFill>
                  <a:schemeClr val="bg1"/>
                </a:solidFill>
              </a:rPr>
              <a:t>, we explored time series forecasting using ARIMA and Prophet models, analyzing their accuracy in predicting future energy usage. Each milestone built upon the previous one, enhancing our understanding and prediction capabilities, ultimately leading to a comprehensive analysis of energy consumption trends. Through these efforts, we have achieved an efficient and reliable analysis and prediction of energy consumption patterns.</a:t>
            </a:r>
            <a:endParaRPr sz="1800" u="sng" dirty="0">
              <a:solidFill>
                <a:schemeClr val="bg1"/>
              </a:solidFill>
            </a:endParaRPr>
          </a:p>
        </p:txBody>
      </p:sp>
    </p:spTree>
    <p:extLst>
      <p:ext uri="{BB962C8B-B14F-4D97-AF65-F5344CB8AC3E}">
        <p14:creationId xmlns:p14="http://schemas.microsoft.com/office/powerpoint/2010/main" val="2153708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3">
          <a:extLst>
            <a:ext uri="{FF2B5EF4-FFF2-40B4-BE49-F238E27FC236}">
              <a16:creationId xmlns:a16="http://schemas.microsoft.com/office/drawing/2014/main" id="{5E742D4D-91A6-9ADC-28CB-BEF6A77D39B6}"/>
            </a:ext>
          </a:extLst>
        </p:cNvPr>
        <p:cNvGrpSpPr/>
        <p:nvPr/>
      </p:nvGrpSpPr>
      <p:grpSpPr>
        <a:xfrm>
          <a:off x="0" y="0"/>
          <a:ext cx="0" cy="0"/>
          <a:chOff x="0" y="0"/>
          <a:chExt cx="0" cy="0"/>
        </a:xfrm>
      </p:grpSpPr>
      <p:sp>
        <p:nvSpPr>
          <p:cNvPr id="414" name="Google Shape;414;p43">
            <a:extLst>
              <a:ext uri="{FF2B5EF4-FFF2-40B4-BE49-F238E27FC236}">
                <a16:creationId xmlns:a16="http://schemas.microsoft.com/office/drawing/2014/main" id="{6CB7B4CA-8C9C-2896-119E-80120F4DC14B}"/>
              </a:ext>
            </a:extLst>
          </p:cNvPr>
          <p:cNvSpPr txBox="1">
            <a:spLocks noGrp="1"/>
          </p:cNvSpPr>
          <p:nvPr>
            <p:ph type="title"/>
          </p:nvPr>
        </p:nvSpPr>
        <p:spPr>
          <a:xfrm>
            <a:off x="634001" y="1154968"/>
            <a:ext cx="5855100" cy="76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800" u="sng" dirty="0">
                <a:solidFill>
                  <a:schemeClr val="bg1"/>
                </a:solidFill>
              </a:rPr>
              <a:t>Thank You</a:t>
            </a:r>
            <a:endParaRPr sz="4800" u="sng" dirty="0">
              <a:solidFill>
                <a:schemeClr val="bg1"/>
              </a:solidFill>
            </a:endParaRPr>
          </a:p>
        </p:txBody>
      </p:sp>
      <p:sp>
        <p:nvSpPr>
          <p:cNvPr id="3" name="TextBox 2">
            <a:extLst>
              <a:ext uri="{FF2B5EF4-FFF2-40B4-BE49-F238E27FC236}">
                <a16:creationId xmlns:a16="http://schemas.microsoft.com/office/drawing/2014/main" id="{CF3A25A9-EBBD-7CC3-F4B8-E1DEDC6899ED}"/>
              </a:ext>
            </a:extLst>
          </p:cNvPr>
          <p:cNvSpPr txBox="1"/>
          <p:nvPr/>
        </p:nvSpPr>
        <p:spPr>
          <a:xfrm>
            <a:off x="4497485" y="2047855"/>
            <a:ext cx="4578772" cy="369332"/>
          </a:xfrm>
          <a:prstGeom prst="rect">
            <a:avLst/>
          </a:prstGeom>
          <a:noFill/>
        </p:spPr>
        <p:txBody>
          <a:bodyPr wrap="square">
            <a:spAutoFit/>
          </a:bodyPr>
          <a:lstStyle/>
          <a:p>
            <a:r>
              <a:rPr lang="en-US" dirty="0">
                <a:solidFill>
                  <a:srgbClr val="002060"/>
                </a:solidFill>
                <a:latin typeface="Times New Roman" panose="02020603050405020304" pitchFamily="18" charset="0"/>
                <a:cs typeface="Times New Roman" panose="02020603050405020304" pitchFamily="18" charset="0"/>
              </a:rPr>
              <a:t>~ ~ ~</a:t>
            </a:r>
            <a:r>
              <a:rPr lang="en-US" sz="1800" dirty="0">
                <a:solidFill>
                  <a:srgbClr val="002060"/>
                </a:solidFill>
                <a:latin typeface="Times New Roman" panose="02020603050405020304" pitchFamily="18" charset="0"/>
                <a:cs typeface="Times New Roman" panose="02020603050405020304" pitchFamily="18" charset="0"/>
              </a:rPr>
              <a:t> Rama Lingeswara Rao Sivakavi   </a:t>
            </a:r>
            <a:endParaRPr lang="en-IN" sz="1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8781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791B67E6-7EBF-230F-3F54-6ED26D0EDF9B}"/>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21EBAF1D-BF23-37A9-7272-B7D3F289D6BF}"/>
              </a:ext>
            </a:extLst>
          </p:cNvPr>
          <p:cNvSpPr txBox="1">
            <a:spLocks noGrp="1"/>
          </p:cNvSpPr>
          <p:nvPr>
            <p:ph type="title"/>
          </p:nvPr>
        </p:nvSpPr>
        <p:spPr>
          <a:xfrm>
            <a:off x="743800" y="-208994"/>
            <a:ext cx="3240741" cy="1846935"/>
          </a:xfrm>
          <a:prstGeom prst="rect">
            <a:avLst/>
          </a:prstGeom>
        </p:spPr>
        <p:txBody>
          <a:bodyPr spcFirstLastPara="1" wrap="square" lIns="91425" tIns="91425" rIns="91425" bIns="91425" anchor="b" anchorCtr="0">
            <a:noAutofit/>
          </a:bodyPr>
          <a:lstStyle/>
          <a:p>
            <a:r>
              <a:rPr lang="en-IN" sz="2400" u="sng" dirty="0">
                <a:solidFill>
                  <a:srgbClr val="C00000"/>
                </a:solidFill>
              </a:rPr>
              <a:t>Objective</a:t>
            </a:r>
            <a:br>
              <a:rPr lang="en-IN" sz="3600" u="sng" dirty="0">
                <a:solidFill>
                  <a:srgbClr val="C00000"/>
                </a:solidFill>
                <a:latin typeface="Figtree Black"/>
                <a:ea typeface="Figtree Black"/>
                <a:cs typeface="Figtree Black"/>
                <a:sym typeface="Figtree Black"/>
              </a:rPr>
            </a:br>
            <a:endParaRPr sz="3600" u="sng" dirty="0">
              <a:solidFill>
                <a:srgbClr val="C00000"/>
              </a:solidFill>
            </a:endParaRPr>
          </a:p>
        </p:txBody>
      </p:sp>
      <p:sp>
        <p:nvSpPr>
          <p:cNvPr id="2" name="TextBox 1">
            <a:extLst>
              <a:ext uri="{FF2B5EF4-FFF2-40B4-BE49-F238E27FC236}">
                <a16:creationId xmlns:a16="http://schemas.microsoft.com/office/drawing/2014/main" id="{8E7A5BD5-1779-A57D-DA09-B13770A330F9}"/>
              </a:ext>
            </a:extLst>
          </p:cNvPr>
          <p:cNvSpPr txBox="1"/>
          <p:nvPr/>
        </p:nvSpPr>
        <p:spPr>
          <a:xfrm>
            <a:off x="974463" y="1164781"/>
            <a:ext cx="6861048" cy="3046988"/>
          </a:xfrm>
          <a:prstGeom prst="rect">
            <a:avLst/>
          </a:prstGeom>
          <a:noFill/>
        </p:spPr>
        <p:txBody>
          <a:bodyPr wrap="square" rtlCol="0">
            <a:spAutoFit/>
          </a:bodyPr>
          <a:lstStyle/>
          <a:p>
            <a:r>
              <a:rPr lang="en-US" sz="1600" dirty="0">
                <a:solidFill>
                  <a:schemeClr val="bg1"/>
                </a:solidFill>
              </a:rPr>
              <a:t>The primary objective of this project is to analyze household power consumption data to:</a:t>
            </a:r>
          </a:p>
          <a:p>
            <a:pPr>
              <a:buFont typeface="Arial" panose="020B0604020202020204" pitchFamily="34" charset="0"/>
              <a:buChar char="•"/>
            </a:pPr>
            <a:r>
              <a:rPr lang="en-US" sz="1600" b="1" dirty="0">
                <a:solidFill>
                  <a:schemeClr val="bg1"/>
                </a:solidFill>
              </a:rPr>
              <a:t>Identify consumption patterns</a:t>
            </a:r>
            <a:r>
              <a:rPr lang="en-US" sz="1600" dirty="0">
                <a:solidFill>
                  <a:schemeClr val="bg1"/>
                </a:solidFill>
              </a:rPr>
              <a:t>: Understand how energy usage varies over time and across different appliances.</a:t>
            </a:r>
          </a:p>
          <a:p>
            <a:pPr>
              <a:buFont typeface="Arial" panose="020B0604020202020204" pitchFamily="34" charset="0"/>
              <a:buChar char="•"/>
            </a:pPr>
            <a:r>
              <a:rPr lang="en-US" sz="1600" b="1" dirty="0">
                <a:solidFill>
                  <a:schemeClr val="bg1"/>
                </a:solidFill>
              </a:rPr>
              <a:t>Discover peak usage times</a:t>
            </a:r>
            <a:r>
              <a:rPr lang="en-US" sz="1600" dirty="0">
                <a:solidFill>
                  <a:schemeClr val="bg1"/>
                </a:solidFill>
              </a:rPr>
              <a:t>: Pinpoint the times when energy demand is at its highest.</a:t>
            </a:r>
          </a:p>
          <a:p>
            <a:pPr>
              <a:buFont typeface="Arial" panose="020B0604020202020204" pitchFamily="34" charset="0"/>
              <a:buChar char="•"/>
            </a:pPr>
            <a:r>
              <a:rPr lang="en-US" sz="1600" b="1" dirty="0">
                <a:solidFill>
                  <a:schemeClr val="bg1"/>
                </a:solidFill>
              </a:rPr>
              <a:t>Handle data challenges</a:t>
            </a:r>
            <a:r>
              <a:rPr lang="en-US" sz="1600" dirty="0">
                <a:solidFill>
                  <a:schemeClr val="bg1"/>
                </a:solidFill>
              </a:rPr>
              <a:t>: Address missing values and fluctuations to ensure accurate analysis.</a:t>
            </a:r>
          </a:p>
          <a:p>
            <a:pPr>
              <a:buFont typeface="Arial" panose="020B0604020202020204" pitchFamily="34" charset="0"/>
              <a:buChar char="•"/>
            </a:pPr>
            <a:r>
              <a:rPr lang="en-US" sz="1600" b="1" dirty="0">
                <a:solidFill>
                  <a:schemeClr val="bg1"/>
                </a:solidFill>
              </a:rPr>
              <a:t>Forecast future demand</a:t>
            </a:r>
            <a:r>
              <a:rPr lang="en-US" sz="1600" dirty="0">
                <a:solidFill>
                  <a:schemeClr val="bg1"/>
                </a:solidFill>
              </a:rPr>
              <a:t>: Use advanced time-series models to predict household energy requirements.</a:t>
            </a:r>
          </a:p>
          <a:p>
            <a:pPr>
              <a:buFont typeface="Arial" panose="020B0604020202020204" pitchFamily="34" charset="0"/>
              <a:buChar char="•"/>
            </a:pPr>
            <a:r>
              <a:rPr lang="en-US" sz="1600" b="1" dirty="0">
                <a:solidFill>
                  <a:schemeClr val="bg1"/>
                </a:solidFill>
              </a:rPr>
              <a:t>Derive actionable insights</a:t>
            </a:r>
            <a:r>
              <a:rPr lang="en-US" sz="1600" dirty="0">
                <a:solidFill>
                  <a:schemeClr val="bg1"/>
                </a:solidFill>
              </a:rPr>
              <a:t>: Provide recommendations for optimizing energy consumption and improving energy efficiency in households.</a:t>
            </a:r>
          </a:p>
        </p:txBody>
      </p:sp>
    </p:spTree>
    <p:extLst>
      <p:ext uri="{BB962C8B-B14F-4D97-AF65-F5344CB8AC3E}">
        <p14:creationId xmlns:p14="http://schemas.microsoft.com/office/powerpoint/2010/main" val="2808237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9DB353CE-CC4B-DED3-27A9-A10609AA8B07}"/>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F30C734D-9B4F-C4AD-C89E-BE8C74220502}"/>
              </a:ext>
            </a:extLst>
          </p:cNvPr>
          <p:cNvSpPr txBox="1">
            <a:spLocks noGrp="1"/>
          </p:cNvSpPr>
          <p:nvPr>
            <p:ph type="title"/>
          </p:nvPr>
        </p:nvSpPr>
        <p:spPr>
          <a:xfrm>
            <a:off x="723630" y="-202270"/>
            <a:ext cx="3240741" cy="1846935"/>
          </a:xfrm>
          <a:prstGeom prst="rect">
            <a:avLst/>
          </a:prstGeom>
        </p:spPr>
        <p:txBody>
          <a:bodyPr spcFirstLastPara="1" wrap="square" lIns="91425" tIns="91425" rIns="91425" bIns="91425" anchor="b" anchorCtr="0">
            <a:noAutofit/>
          </a:bodyPr>
          <a:lstStyle/>
          <a:p>
            <a:r>
              <a:rPr lang="en-IN" sz="2400" u="sng" dirty="0">
                <a:solidFill>
                  <a:srgbClr val="C00000"/>
                </a:solidFill>
              </a:rPr>
              <a:t>Overview</a:t>
            </a:r>
            <a:br>
              <a:rPr lang="en-IN" sz="3600" u="sng" dirty="0">
                <a:solidFill>
                  <a:srgbClr val="C00000"/>
                </a:solidFill>
                <a:latin typeface="Figtree Black"/>
                <a:ea typeface="Figtree Black"/>
                <a:cs typeface="Figtree Black"/>
                <a:sym typeface="Figtree Black"/>
              </a:rPr>
            </a:br>
            <a:endParaRPr sz="3600" u="sng" dirty="0">
              <a:solidFill>
                <a:srgbClr val="C00000"/>
              </a:solidFill>
            </a:endParaRPr>
          </a:p>
        </p:txBody>
      </p:sp>
      <p:sp>
        <p:nvSpPr>
          <p:cNvPr id="2" name="TextBox 1">
            <a:extLst>
              <a:ext uri="{FF2B5EF4-FFF2-40B4-BE49-F238E27FC236}">
                <a16:creationId xmlns:a16="http://schemas.microsoft.com/office/drawing/2014/main" id="{BB88E71F-99F4-5D59-C8AD-294E2EE42B07}"/>
              </a:ext>
            </a:extLst>
          </p:cNvPr>
          <p:cNvSpPr txBox="1"/>
          <p:nvPr/>
        </p:nvSpPr>
        <p:spPr>
          <a:xfrm>
            <a:off x="954293" y="1110993"/>
            <a:ext cx="6861048" cy="2308324"/>
          </a:xfrm>
          <a:prstGeom prst="rect">
            <a:avLst/>
          </a:prstGeom>
          <a:noFill/>
        </p:spPr>
        <p:txBody>
          <a:bodyPr wrap="square" rtlCol="0">
            <a:spAutoFit/>
          </a:bodyPr>
          <a:lstStyle/>
          <a:p>
            <a:r>
              <a:rPr lang="en-IN" sz="1600" dirty="0">
                <a:solidFill>
                  <a:schemeClr val="bg1"/>
                </a:solidFill>
              </a:rPr>
              <a:t>The project analyses household energy usage using a dataset with minute-level data on power consumption, voltage, intensity, and appliance usage.</a:t>
            </a:r>
          </a:p>
          <a:p>
            <a:r>
              <a:rPr lang="en-IN" sz="1600" b="1" dirty="0">
                <a:solidFill>
                  <a:schemeClr val="bg1"/>
                </a:solidFill>
              </a:rPr>
              <a:t>Milestones:</a:t>
            </a:r>
          </a:p>
          <a:p>
            <a:pPr>
              <a:buFont typeface="+mj-lt"/>
              <a:buAutoNum type="arabicPeriod"/>
            </a:pPr>
            <a:r>
              <a:rPr lang="en-IN" sz="1600" b="1" dirty="0">
                <a:solidFill>
                  <a:schemeClr val="bg1"/>
                </a:solidFill>
              </a:rPr>
              <a:t>Data Exploration</a:t>
            </a:r>
            <a:r>
              <a:rPr lang="en-IN" sz="1600" dirty="0">
                <a:solidFill>
                  <a:schemeClr val="bg1"/>
                </a:solidFill>
              </a:rPr>
              <a:t>: Examined dataset structure and handled missing data.</a:t>
            </a:r>
          </a:p>
          <a:p>
            <a:pPr>
              <a:buFont typeface="+mj-lt"/>
              <a:buAutoNum type="arabicPeriod"/>
            </a:pPr>
            <a:r>
              <a:rPr lang="en-IN" sz="1600" b="1" dirty="0">
                <a:solidFill>
                  <a:schemeClr val="bg1"/>
                </a:solidFill>
              </a:rPr>
              <a:t>Visualization &amp; Encoding</a:t>
            </a:r>
            <a:r>
              <a:rPr lang="en-IN" sz="1600" dirty="0">
                <a:solidFill>
                  <a:schemeClr val="bg1"/>
                </a:solidFill>
              </a:rPr>
              <a:t>: Visualized trends and encoded time-based features.</a:t>
            </a:r>
          </a:p>
          <a:p>
            <a:pPr>
              <a:buFont typeface="+mj-lt"/>
              <a:buAutoNum type="arabicPeriod"/>
            </a:pPr>
            <a:r>
              <a:rPr lang="en-IN" sz="1600" b="1" dirty="0">
                <a:solidFill>
                  <a:schemeClr val="bg1"/>
                </a:solidFill>
              </a:rPr>
              <a:t>Model Creation</a:t>
            </a:r>
            <a:r>
              <a:rPr lang="en-IN" sz="1600" dirty="0">
                <a:solidFill>
                  <a:schemeClr val="bg1"/>
                </a:solidFill>
              </a:rPr>
              <a:t>: Developed regression models to analyse consumption.</a:t>
            </a:r>
          </a:p>
          <a:p>
            <a:pPr>
              <a:buFont typeface="+mj-lt"/>
              <a:buAutoNum type="arabicPeriod"/>
            </a:pPr>
            <a:r>
              <a:rPr lang="en-IN" sz="1600" b="1" dirty="0">
                <a:solidFill>
                  <a:schemeClr val="bg1"/>
                </a:solidFill>
              </a:rPr>
              <a:t>Forecasting</a:t>
            </a:r>
            <a:r>
              <a:rPr lang="en-IN" sz="1600" dirty="0">
                <a:solidFill>
                  <a:schemeClr val="bg1"/>
                </a:solidFill>
              </a:rPr>
              <a:t>: Predicted future energy usage with ARIMA and Prophet.</a:t>
            </a:r>
          </a:p>
          <a:p>
            <a:r>
              <a:rPr lang="en-IN" sz="1600" b="1" dirty="0">
                <a:solidFill>
                  <a:schemeClr val="bg1"/>
                </a:solidFill>
              </a:rPr>
              <a:t>Outcome:</a:t>
            </a:r>
          </a:p>
          <a:p>
            <a:r>
              <a:rPr lang="en-IN" sz="1600" dirty="0">
                <a:solidFill>
                  <a:schemeClr val="bg1"/>
                </a:solidFill>
              </a:rPr>
              <a:t>Insights into energy patterns and models for forecasting consumption.</a:t>
            </a:r>
          </a:p>
        </p:txBody>
      </p:sp>
    </p:spTree>
    <p:extLst>
      <p:ext uri="{BB962C8B-B14F-4D97-AF65-F5344CB8AC3E}">
        <p14:creationId xmlns:p14="http://schemas.microsoft.com/office/powerpoint/2010/main" val="4140508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6994CB8B-C71C-BCFF-DBC1-C2C40023A0F7}"/>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F70E297C-CBBC-E35E-167C-94A369290B55}"/>
              </a:ext>
            </a:extLst>
          </p:cNvPr>
          <p:cNvSpPr txBox="1">
            <a:spLocks noGrp="1"/>
          </p:cNvSpPr>
          <p:nvPr>
            <p:ph type="title"/>
          </p:nvPr>
        </p:nvSpPr>
        <p:spPr>
          <a:xfrm>
            <a:off x="2116766" y="175410"/>
            <a:ext cx="10582939" cy="3230076"/>
          </a:xfrm>
          <a:prstGeom prst="rect">
            <a:avLst/>
          </a:prstGeom>
        </p:spPr>
        <p:txBody>
          <a:bodyPr spcFirstLastPara="1" wrap="square" lIns="91425" tIns="91425" rIns="91425" bIns="91425" anchor="b" anchorCtr="0">
            <a:noAutofit/>
          </a:bodyPr>
          <a:lstStyle/>
          <a:p>
            <a:r>
              <a:rPr lang="en-IN" sz="5400" u="sng" dirty="0">
                <a:solidFill>
                  <a:schemeClr val="dk1"/>
                </a:solidFill>
                <a:latin typeface="Figtree Black"/>
                <a:ea typeface="Figtree Black"/>
                <a:cs typeface="Figtree Black"/>
                <a:sym typeface="Figtree Black"/>
              </a:rPr>
              <a:t>Mile stone-1</a:t>
            </a:r>
            <a:br>
              <a:rPr lang="en-IN" sz="5400" u="sng" dirty="0">
                <a:solidFill>
                  <a:schemeClr val="dk1"/>
                </a:solidFill>
                <a:latin typeface="Figtree Black"/>
                <a:ea typeface="Figtree Black"/>
                <a:cs typeface="Figtree Black"/>
                <a:sym typeface="Figtree Black"/>
              </a:rPr>
            </a:br>
            <a:endParaRPr u="sng" dirty="0"/>
          </a:p>
        </p:txBody>
      </p:sp>
      <p:sp>
        <p:nvSpPr>
          <p:cNvPr id="331" name="Google Shape;331;p36">
            <a:extLst>
              <a:ext uri="{FF2B5EF4-FFF2-40B4-BE49-F238E27FC236}">
                <a16:creationId xmlns:a16="http://schemas.microsoft.com/office/drawing/2014/main" id="{A4AC2027-AD72-635E-0B10-D25B49E47D50}"/>
              </a:ext>
            </a:extLst>
          </p:cNvPr>
          <p:cNvSpPr txBox="1">
            <a:spLocks noGrp="1"/>
          </p:cNvSpPr>
          <p:nvPr>
            <p:ph type="title" idx="2"/>
          </p:nvPr>
        </p:nvSpPr>
        <p:spPr>
          <a:xfrm>
            <a:off x="720000" y="-1101288"/>
            <a:ext cx="45719" cy="4571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 name="TextBox 1">
            <a:extLst>
              <a:ext uri="{FF2B5EF4-FFF2-40B4-BE49-F238E27FC236}">
                <a16:creationId xmlns:a16="http://schemas.microsoft.com/office/drawing/2014/main" id="{E1BADCC3-3E1D-2CCC-0138-A55D324760AA}"/>
              </a:ext>
            </a:extLst>
          </p:cNvPr>
          <p:cNvSpPr txBox="1"/>
          <p:nvPr/>
        </p:nvSpPr>
        <p:spPr>
          <a:xfrm>
            <a:off x="2924209" y="2663537"/>
            <a:ext cx="5013960" cy="338554"/>
          </a:xfrm>
          <a:prstGeom prst="rect">
            <a:avLst/>
          </a:prstGeom>
          <a:noFill/>
        </p:spPr>
        <p:txBody>
          <a:bodyPr wrap="square" rtlCol="0">
            <a:spAutoFit/>
          </a:bodyPr>
          <a:lstStyle/>
          <a:p>
            <a:r>
              <a:rPr lang="en-IN" sz="1600" dirty="0">
                <a:solidFill>
                  <a:srgbClr val="FF0000"/>
                </a:solidFill>
                <a:latin typeface="Figtree Black" panose="020B0604020202020204" charset="0"/>
              </a:rPr>
              <a:t>( BASIC DATA EXPLORATION )</a:t>
            </a:r>
          </a:p>
        </p:txBody>
      </p:sp>
    </p:spTree>
    <p:extLst>
      <p:ext uri="{BB962C8B-B14F-4D97-AF65-F5344CB8AC3E}">
        <p14:creationId xmlns:p14="http://schemas.microsoft.com/office/powerpoint/2010/main" val="405570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9B064381-BBFB-1CBE-73E3-E369AE34FBD6}"/>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C1449A92-5B9A-3393-076F-D46AFC163F5C}"/>
              </a:ext>
            </a:extLst>
          </p:cNvPr>
          <p:cNvSpPr txBox="1">
            <a:spLocks noGrp="1"/>
          </p:cNvSpPr>
          <p:nvPr>
            <p:ph type="title"/>
          </p:nvPr>
        </p:nvSpPr>
        <p:spPr>
          <a:xfrm>
            <a:off x="928812" y="27021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u="sng" dirty="0">
                <a:solidFill>
                  <a:srgbClr val="FF0000"/>
                </a:solidFill>
              </a:rPr>
              <a:t>Dataset Description</a:t>
            </a:r>
            <a:endParaRPr u="sng" dirty="0">
              <a:solidFill>
                <a:srgbClr val="FF0000"/>
              </a:solidFill>
            </a:endParaRPr>
          </a:p>
        </p:txBody>
      </p:sp>
      <p:sp>
        <p:nvSpPr>
          <p:cNvPr id="1252" name="Google Shape;1252;p63">
            <a:extLst>
              <a:ext uri="{FF2B5EF4-FFF2-40B4-BE49-F238E27FC236}">
                <a16:creationId xmlns:a16="http://schemas.microsoft.com/office/drawing/2014/main" id="{C96CA943-1E25-0F4E-3AF9-AF19D2149492}"/>
              </a:ext>
            </a:extLst>
          </p:cNvPr>
          <p:cNvSpPr txBox="1">
            <a:spLocks noGrp="1"/>
          </p:cNvSpPr>
          <p:nvPr>
            <p:ph type="subTitle" idx="1"/>
          </p:nvPr>
        </p:nvSpPr>
        <p:spPr>
          <a:xfrm>
            <a:off x="592150" y="1092071"/>
            <a:ext cx="7785368" cy="35001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600" b="1" dirty="0">
                <a:solidFill>
                  <a:schemeClr val="bg1"/>
                </a:solidFill>
              </a:rPr>
              <a:t>Key Features</a:t>
            </a:r>
            <a:r>
              <a:rPr lang="en-US" sz="1600" dirty="0">
                <a:solidFill>
                  <a:schemeClr val="bg1"/>
                </a:solidFill>
              </a:rPr>
              <a:t>:</a:t>
            </a:r>
          </a:p>
          <a:p>
            <a:pPr marL="139700" indent="0">
              <a:buNone/>
            </a:pPr>
            <a:r>
              <a:rPr lang="en-US" sz="1600" b="1" dirty="0">
                <a:solidFill>
                  <a:schemeClr val="bg1"/>
                </a:solidFill>
              </a:rPr>
              <a:t>Global Active Power</a:t>
            </a:r>
            <a:r>
              <a:rPr lang="en-US" sz="1600" dirty="0">
                <a:solidFill>
                  <a:schemeClr val="bg1"/>
                </a:solidFill>
              </a:rPr>
              <a:t>: Total active power consumption.</a:t>
            </a:r>
          </a:p>
          <a:p>
            <a:pPr marL="139700" indent="0">
              <a:buNone/>
            </a:pPr>
            <a:r>
              <a:rPr lang="en-US" sz="1600" b="1" dirty="0">
                <a:solidFill>
                  <a:schemeClr val="bg1"/>
                </a:solidFill>
              </a:rPr>
              <a:t>Global Reactive Power</a:t>
            </a:r>
            <a:r>
              <a:rPr lang="en-US" sz="1600" dirty="0">
                <a:solidFill>
                  <a:schemeClr val="bg1"/>
                </a:solidFill>
              </a:rPr>
              <a:t>: Power used for maintaining electric and magnetic fields.</a:t>
            </a:r>
          </a:p>
          <a:p>
            <a:pPr marL="139700" indent="0">
              <a:buNone/>
            </a:pPr>
            <a:r>
              <a:rPr lang="en-US" sz="1600" b="1" dirty="0">
                <a:solidFill>
                  <a:schemeClr val="bg1"/>
                </a:solidFill>
              </a:rPr>
              <a:t>Voltage</a:t>
            </a:r>
            <a:r>
              <a:rPr lang="en-US" sz="1600" dirty="0">
                <a:solidFill>
                  <a:schemeClr val="bg1"/>
                </a:solidFill>
              </a:rPr>
              <a:t>: Power supply voltage.</a:t>
            </a:r>
          </a:p>
          <a:p>
            <a:pPr marL="139700" indent="0">
              <a:buNone/>
            </a:pPr>
            <a:r>
              <a:rPr lang="en-US" sz="1600" b="1" dirty="0">
                <a:solidFill>
                  <a:schemeClr val="bg1"/>
                </a:solidFill>
              </a:rPr>
              <a:t>Global Intensity</a:t>
            </a:r>
            <a:r>
              <a:rPr lang="en-US" sz="1600" dirty="0">
                <a:solidFill>
                  <a:schemeClr val="bg1"/>
                </a:solidFill>
              </a:rPr>
              <a:t>: Total current intensity for the household.</a:t>
            </a:r>
          </a:p>
          <a:p>
            <a:pPr marL="139700" indent="0">
              <a:buNone/>
            </a:pPr>
            <a:r>
              <a:rPr lang="en-US" sz="1600" b="1" dirty="0">
                <a:solidFill>
                  <a:schemeClr val="bg1"/>
                </a:solidFill>
              </a:rPr>
              <a:t>Sub-metering 1, 2, 3</a:t>
            </a:r>
            <a:r>
              <a:rPr lang="en-US" sz="1600" dirty="0">
                <a:solidFill>
                  <a:schemeClr val="bg1"/>
                </a:solidFill>
              </a:rPr>
              <a:t>: Energy consumption by specific appliances (e.g., kitchen, laundry, climate control).</a:t>
            </a:r>
          </a:p>
          <a:p>
            <a:pPr marL="139700" indent="0">
              <a:buNone/>
            </a:pPr>
            <a:endParaRPr lang="en-US" sz="1600" dirty="0">
              <a:solidFill>
                <a:schemeClr val="bg1"/>
              </a:solidFill>
            </a:endParaRPr>
          </a:p>
          <a:p>
            <a:r>
              <a:rPr lang="en-US" sz="1600" b="1" dirty="0">
                <a:solidFill>
                  <a:schemeClr val="bg1"/>
                </a:solidFill>
              </a:rPr>
              <a:t>Dataset Size:</a:t>
            </a:r>
            <a:endParaRPr lang="en-US" sz="1600" dirty="0">
              <a:solidFill>
                <a:schemeClr val="bg1"/>
              </a:solidFill>
            </a:endParaRPr>
          </a:p>
          <a:p>
            <a:pPr marL="139700" indent="0">
              <a:buNone/>
            </a:pPr>
            <a:r>
              <a:rPr lang="en-US" sz="1600" dirty="0">
                <a:solidFill>
                  <a:schemeClr val="bg1"/>
                </a:solidFill>
              </a:rPr>
              <a:t>      Rows: 2,075,261</a:t>
            </a:r>
          </a:p>
          <a:p>
            <a:pPr marL="139700" indent="0">
              <a:buNone/>
            </a:pPr>
            <a:r>
              <a:rPr lang="en-US" sz="1600" dirty="0">
                <a:solidFill>
                  <a:schemeClr val="bg1"/>
                </a:solidFill>
              </a:rPr>
              <a:t>      Columns: 9</a:t>
            </a:r>
          </a:p>
          <a:p>
            <a:pPr>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160438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DE54B963-25CA-40BA-D7E4-108036B536BD}"/>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A9553260-11FB-83AF-28DC-41C182C7C736}"/>
              </a:ext>
            </a:extLst>
          </p:cNvPr>
          <p:cNvSpPr txBox="1">
            <a:spLocks noGrp="1"/>
          </p:cNvSpPr>
          <p:nvPr>
            <p:ph type="title"/>
          </p:nvPr>
        </p:nvSpPr>
        <p:spPr>
          <a:xfrm>
            <a:off x="908490" y="27021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u="sng" dirty="0">
                <a:solidFill>
                  <a:srgbClr val="FF0000"/>
                </a:solidFill>
              </a:rPr>
              <a:t>Data Inspection</a:t>
            </a:r>
            <a:endParaRPr u="sng" dirty="0">
              <a:solidFill>
                <a:srgbClr val="FF0000"/>
              </a:solidFill>
            </a:endParaRPr>
          </a:p>
        </p:txBody>
      </p:sp>
      <p:sp>
        <p:nvSpPr>
          <p:cNvPr id="3" name="Subtitle 2">
            <a:extLst>
              <a:ext uri="{FF2B5EF4-FFF2-40B4-BE49-F238E27FC236}">
                <a16:creationId xmlns:a16="http://schemas.microsoft.com/office/drawing/2014/main" id="{45F211B4-F34A-C7F1-C188-62552ACB1AE6}"/>
              </a:ext>
            </a:extLst>
          </p:cNvPr>
          <p:cNvSpPr>
            <a:spLocks noGrp="1" noChangeArrowheads="1"/>
          </p:cNvSpPr>
          <p:nvPr>
            <p:ph type="subTitle" idx="1"/>
          </p:nvPr>
        </p:nvSpPr>
        <p:spPr bwMode="auto">
          <a:xfrm>
            <a:off x="397155" y="1092067"/>
            <a:ext cx="7792103"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bg1"/>
                </a:solidFill>
                <a:effectLst/>
                <a:latin typeface="Arial" panose="020B0604020202020204" pitchFamily="34" charset="0"/>
              </a:rPr>
              <a:t>df.head</a:t>
            </a:r>
            <a:r>
              <a:rPr kumimoji="0" lang="en-US" altLang="en-US" sz="1600" b="1" i="0" u="none" strike="noStrike" cap="none" normalizeH="0" baseline="0" dirty="0">
                <a:ln>
                  <a:noFill/>
                </a:ln>
                <a:solidFill>
                  <a:schemeClr val="bg1"/>
                </a:solidFill>
                <a:effectLst/>
                <a:latin typeface="Arial" panose="020B0604020202020204" pitchFamily="34" charset="0"/>
              </a:rPr>
              <a:t>()</a:t>
            </a:r>
            <a:r>
              <a:rPr kumimoji="0" lang="en-US" altLang="en-US" sz="1600" b="0" i="0" u="none" strike="noStrike" cap="none" normalizeH="0" baseline="0" dirty="0">
                <a:ln>
                  <a:noFill/>
                </a:ln>
                <a:solidFill>
                  <a:schemeClr val="bg1"/>
                </a:solidFill>
                <a:effectLst/>
                <a:latin typeface="Arial" panose="020B0604020202020204" pitchFamily="34" charset="0"/>
              </a:rPr>
              <a:t>: Sample of the first 5 rows.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bg1"/>
                </a:solidFill>
                <a:effectLst/>
                <a:latin typeface="Arial" panose="020B0604020202020204" pitchFamily="34" charset="0"/>
              </a:rPr>
              <a:t>df.shape</a:t>
            </a:r>
            <a:r>
              <a:rPr kumimoji="0" lang="en-US" altLang="en-US" sz="1600" b="0" i="0" u="none" strike="noStrike" cap="none" normalizeH="0" baseline="0" dirty="0">
                <a:ln>
                  <a:noFill/>
                </a:ln>
                <a:solidFill>
                  <a:schemeClr val="bg1"/>
                </a:solidFill>
                <a:effectLst/>
                <a:latin typeface="Arial" panose="020B0604020202020204" pitchFamily="34" charset="0"/>
              </a:rPr>
              <a:t>: The dataset has over 2 million rows and 9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df.info()</a:t>
            </a:r>
            <a:r>
              <a:rPr kumimoji="0" lang="en-US" altLang="en-US" sz="1600" b="0" i="0" u="none" strike="noStrike" cap="none" normalizeH="0" baseline="0" dirty="0">
                <a:ln>
                  <a:noFill/>
                </a:ln>
                <a:solidFill>
                  <a:schemeClr val="bg1"/>
                </a:solidFill>
                <a:effectLst/>
                <a:latin typeface="Arial" panose="020B0604020202020204" pitchFamily="34" charset="0"/>
              </a:rPr>
              <a:t>: Revealed that most features are of type 'object', except for 'Sub_metering_3' which is numeric. </a:t>
            </a:r>
          </a:p>
          <a:p>
            <a:pPr marL="0" indent="0" eaLnBrk="0" fontAlgn="base" hangingPunct="0">
              <a:lnSpc>
                <a:spcPct val="100000"/>
              </a:lnSpc>
              <a:spcBef>
                <a:spcPct val="0"/>
              </a:spcBef>
              <a:spcAft>
                <a:spcPct val="0"/>
              </a:spcAft>
              <a:buClrTx/>
              <a:buSzTx/>
              <a:buNone/>
            </a:pP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indent="0" eaLnBrk="0" fontAlgn="base" hangingPunct="0">
              <a:lnSpc>
                <a:spcPct val="100000"/>
              </a:lnSpc>
              <a:spcBef>
                <a:spcPct val="0"/>
              </a:spcBef>
              <a:spcAft>
                <a:spcPct val="0"/>
              </a:spcAft>
              <a:buClrTx/>
              <a:buSzTx/>
              <a:buNone/>
            </a:pPr>
            <a:r>
              <a:rPr kumimoji="0" lang="en-US" altLang="en-US" sz="1600" b="0" i="0" u="none" strike="noStrike" cap="none" normalizeH="0" baseline="0" dirty="0">
                <a:ln>
                  <a:noFill/>
                </a:ln>
                <a:solidFill>
                  <a:schemeClr val="bg1"/>
                </a:solidFill>
                <a:effectLst/>
                <a:latin typeface="Arial" panose="020B0604020202020204" pitchFamily="34" charset="0"/>
              </a:rPr>
              <a:t>The functions </a:t>
            </a:r>
            <a:r>
              <a:rPr kumimoji="0" lang="en-US" altLang="en-US" sz="1600" b="0" i="0" u="none" strike="noStrike" cap="none" normalizeH="0" baseline="0" dirty="0" err="1">
                <a:ln>
                  <a:noFill/>
                </a:ln>
                <a:solidFill>
                  <a:schemeClr val="bg1"/>
                </a:solidFill>
                <a:effectLst/>
                <a:latin typeface="Arial Unicode MS"/>
              </a:rPr>
              <a:t>df.head</a:t>
            </a:r>
            <a:r>
              <a:rPr kumimoji="0" lang="en-US" altLang="en-US" sz="1600" b="0" i="0" u="none" strike="noStrike" cap="none" normalizeH="0" baseline="0" dirty="0">
                <a:ln>
                  <a:noFill/>
                </a:ln>
                <a:solidFill>
                  <a:schemeClr val="bg1"/>
                </a:solidFill>
                <a:effectLst/>
                <a:latin typeface="Arial Unicode MS"/>
              </a:rPr>
              <a:t>()</a:t>
            </a:r>
            <a:r>
              <a:rPr kumimoji="0" lang="en-US" altLang="en-US" sz="1600" b="0" i="0" u="none" strike="noStrike" cap="none" normalizeH="0" baseline="0" dirty="0">
                <a:ln>
                  <a:noFill/>
                </a:ln>
                <a:solidFill>
                  <a:schemeClr val="bg1"/>
                </a:solidFill>
                <a:effectLst/>
              </a:rPr>
              <a:t>, </a:t>
            </a:r>
            <a:r>
              <a:rPr kumimoji="0" lang="en-US" altLang="en-US" sz="1600" b="0" i="0" u="none" strike="noStrike" cap="none" normalizeH="0" baseline="0" dirty="0" err="1">
                <a:ln>
                  <a:noFill/>
                </a:ln>
                <a:solidFill>
                  <a:schemeClr val="bg1"/>
                </a:solidFill>
                <a:effectLst/>
                <a:latin typeface="Arial Unicode MS"/>
              </a:rPr>
              <a:t>df.shape</a:t>
            </a:r>
            <a:r>
              <a:rPr kumimoji="0" lang="en-US" altLang="en-US" sz="1600" b="0" i="0" u="none" strike="noStrike" cap="none" normalizeH="0" baseline="0" dirty="0">
                <a:ln>
                  <a:noFill/>
                </a:ln>
                <a:solidFill>
                  <a:schemeClr val="bg1"/>
                </a:solidFill>
                <a:effectLst/>
              </a:rPr>
              <a:t>, and </a:t>
            </a:r>
            <a:r>
              <a:rPr kumimoji="0" lang="en-US" altLang="en-US" sz="1600" b="0" i="0" u="none" strike="noStrike" cap="none" normalizeH="0" baseline="0" dirty="0">
                <a:ln>
                  <a:noFill/>
                </a:ln>
                <a:solidFill>
                  <a:schemeClr val="bg1"/>
                </a:solidFill>
                <a:effectLst/>
                <a:latin typeface="Arial Unicode MS"/>
              </a:rPr>
              <a:t>df.info()</a:t>
            </a:r>
            <a:r>
              <a:rPr kumimoji="0" lang="en-US" altLang="en-US" sz="1600" b="0" i="0" u="none" strike="noStrike" cap="none" normalizeH="0" baseline="0" dirty="0">
                <a:ln>
                  <a:noFill/>
                </a:ln>
                <a:solidFill>
                  <a:schemeClr val="bg1"/>
                </a:solidFill>
                <a:effectLst/>
              </a:rPr>
              <a:t> are essential for initial data exploration. </a:t>
            </a:r>
            <a:r>
              <a:rPr kumimoji="0" lang="en-US" altLang="en-US" sz="1600" b="0" i="0" u="none" strike="noStrike" cap="none" normalizeH="0" baseline="0" dirty="0" err="1">
                <a:ln>
                  <a:noFill/>
                </a:ln>
                <a:solidFill>
                  <a:schemeClr val="bg1"/>
                </a:solidFill>
                <a:effectLst/>
                <a:latin typeface="Arial Unicode MS"/>
              </a:rPr>
              <a:t>df.head</a:t>
            </a:r>
            <a:r>
              <a:rPr kumimoji="0" lang="en-US" altLang="en-US" sz="1600" b="0" i="0" u="none" strike="noStrike" cap="none" normalizeH="0" baseline="0" dirty="0">
                <a:ln>
                  <a:noFill/>
                </a:ln>
                <a:solidFill>
                  <a:schemeClr val="bg1"/>
                </a:solidFill>
                <a:effectLst/>
                <a:latin typeface="Arial Unicode MS"/>
              </a:rPr>
              <a:t>()</a:t>
            </a:r>
            <a:r>
              <a:rPr kumimoji="0" lang="en-US" altLang="en-US" sz="1600" b="0" i="0" u="none" strike="noStrike" cap="none" normalizeH="0" baseline="0" dirty="0">
                <a:ln>
                  <a:noFill/>
                </a:ln>
                <a:solidFill>
                  <a:schemeClr val="bg1"/>
                </a:solidFill>
                <a:effectLst/>
              </a:rPr>
              <a:t> displays the first five rows of the dataset, providing a quick glance at its structure and variable types. </a:t>
            </a:r>
            <a:r>
              <a:rPr kumimoji="0" lang="en-US" altLang="en-US" sz="1600" b="0" i="0" u="none" strike="noStrike" cap="none" normalizeH="0" baseline="0" dirty="0" err="1">
                <a:ln>
                  <a:noFill/>
                </a:ln>
                <a:solidFill>
                  <a:schemeClr val="bg1"/>
                </a:solidFill>
                <a:effectLst/>
                <a:latin typeface="Arial Unicode MS"/>
              </a:rPr>
              <a:t>df.shape</a:t>
            </a:r>
            <a:r>
              <a:rPr kumimoji="0" lang="en-US" altLang="en-US" sz="1600" b="0" i="0" u="none" strike="noStrike" cap="none" normalizeH="0" baseline="0" dirty="0">
                <a:ln>
                  <a:noFill/>
                </a:ln>
                <a:solidFill>
                  <a:schemeClr val="bg1"/>
                </a:solidFill>
                <a:effectLst/>
              </a:rPr>
              <a:t> returns the dimensions of the dataset, indicating the number of rows and columns, which helps assess its size. </a:t>
            </a:r>
            <a:r>
              <a:rPr kumimoji="0" lang="en-US" altLang="en-US" sz="1600" b="0" i="0" u="none" strike="noStrike" cap="none" normalizeH="0" baseline="0" dirty="0">
                <a:ln>
                  <a:noFill/>
                </a:ln>
                <a:solidFill>
                  <a:schemeClr val="bg1"/>
                </a:solidFill>
                <a:effectLst/>
                <a:latin typeface="Arial Unicode MS"/>
              </a:rPr>
              <a:t>df.info()</a:t>
            </a:r>
            <a:r>
              <a:rPr kumimoji="0" lang="en-US" altLang="en-US" sz="1600" b="0" i="0" u="none" strike="noStrike" cap="none" normalizeH="0" baseline="0" dirty="0">
                <a:ln>
                  <a:noFill/>
                </a:ln>
                <a:solidFill>
                  <a:schemeClr val="bg1"/>
                </a:solidFill>
                <a:effectLst/>
              </a:rPr>
              <a:t> offers a concise summary, including the data types of each column and the count of non-null values, helping identify missing data and potential type conversion needs. Together, these functions help in understanding the dataset’s structure, size, and quality before further analysis or cleaning.</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dirty="0">
              <a:solidFill>
                <a:schemeClr val="bg1"/>
              </a:solidFill>
              <a:latin typeface="Arial" panose="020B0604020202020204" pitchFamily="34" charset="0"/>
            </a:endParaRPr>
          </a:p>
        </p:txBody>
      </p:sp>
    </p:spTree>
    <p:extLst>
      <p:ext uri="{BB962C8B-B14F-4D97-AF65-F5344CB8AC3E}">
        <p14:creationId xmlns:p14="http://schemas.microsoft.com/office/powerpoint/2010/main" val="925721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344</TotalTime>
  <Words>2852</Words>
  <Application>Microsoft Office PowerPoint</Application>
  <PresentationFormat>On-screen Show (16:9)</PresentationFormat>
  <Paragraphs>271</Paragraphs>
  <Slides>41</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 Unicode MS</vt:lpstr>
      <vt:lpstr>Times New Roman</vt:lpstr>
      <vt:lpstr>Tw Cen MT</vt:lpstr>
      <vt:lpstr>Lato</vt:lpstr>
      <vt:lpstr>Hanken Grotesk</vt:lpstr>
      <vt:lpstr>Arial</vt:lpstr>
      <vt:lpstr>Figtree Black</vt:lpstr>
      <vt:lpstr>Circuit</vt:lpstr>
      <vt:lpstr>      ENERGY  CONSUMPTION          AND     PREDICTION </vt:lpstr>
      <vt:lpstr>Contents</vt:lpstr>
      <vt:lpstr>Dataset </vt:lpstr>
      <vt:lpstr>           Project           Objective                   and           Overview </vt:lpstr>
      <vt:lpstr>Objective </vt:lpstr>
      <vt:lpstr>Overview </vt:lpstr>
      <vt:lpstr>Mile stone-1 </vt:lpstr>
      <vt:lpstr>Dataset Description</vt:lpstr>
      <vt:lpstr>Data Inspection</vt:lpstr>
      <vt:lpstr>Missing Data Analysis and Handling</vt:lpstr>
      <vt:lpstr>Data Visualization &amp; Insights</vt:lpstr>
      <vt:lpstr>Analysis</vt:lpstr>
      <vt:lpstr>Mile stone-2 </vt:lpstr>
      <vt:lpstr>Process </vt:lpstr>
      <vt:lpstr>Feature Engineering - Holiday</vt:lpstr>
      <vt:lpstr>Feature Engineering - DateTime</vt:lpstr>
      <vt:lpstr>Feature Engineering - Sunlight</vt:lpstr>
      <vt:lpstr>Plots</vt:lpstr>
      <vt:lpstr>Graphical Insights into Power Consumption</vt:lpstr>
      <vt:lpstr>Analysis and Recommendations</vt:lpstr>
      <vt:lpstr>Mile stone-3 </vt:lpstr>
      <vt:lpstr>Regression Models</vt:lpstr>
      <vt:lpstr>Training and Testing</vt:lpstr>
      <vt:lpstr>Performance Metrics</vt:lpstr>
      <vt:lpstr>R² Score Definition: Measures How Well The Model Explains The Variance In The Data. A Score Of 1 Indicates Perfect Fit, While 0 Indicates No Explanatory Power. Use Case: Used To Determine The Goodness Of Fit For Regression Models.  </vt:lpstr>
      <vt:lpstr>Mile stone-4 </vt:lpstr>
      <vt:lpstr>Time Series Forecasting</vt:lpstr>
      <vt:lpstr>ARIMA Model:</vt:lpstr>
      <vt:lpstr>Steps to Implement ARIMA</vt:lpstr>
      <vt:lpstr>Prophet Model</vt:lpstr>
      <vt:lpstr>Steps to Implement Prophet</vt:lpstr>
      <vt:lpstr>Plots from Prophet Model</vt:lpstr>
      <vt:lpstr>Component Analysis from Prophet Model</vt:lpstr>
      <vt:lpstr>Mathematical Skeleton of the Models</vt:lpstr>
      <vt:lpstr>Model Evaluation</vt:lpstr>
      <vt:lpstr>Regression Models</vt:lpstr>
      <vt:lpstr>Regression Models</vt:lpstr>
      <vt:lpstr>Results &amp; Comparison (ARIMA &amp; Prophet)</vt:lpstr>
      <vt:lpstr>Conclusion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Gnana Nawin T</dc:creator>
  <cp:lastModifiedBy>Rama Lingeswara Rao Sivakavi</cp:lastModifiedBy>
  <cp:revision>16</cp:revision>
  <dcterms:modified xsi:type="dcterms:W3CDTF">2024-11-27T13:35:19Z</dcterms:modified>
</cp:coreProperties>
</file>