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92" r:id="rId30"/>
    <p:sldId id="293" r:id="rId31"/>
    <p:sldId id="294" r:id="rId32"/>
    <p:sldId id="287" r:id="rId33"/>
    <p:sldId id="288" r:id="rId34"/>
    <p:sldId id="289" r:id="rId35"/>
    <p:sldId id="290" r:id="rId36"/>
    <p:sldId id="291" r:id="rId37"/>
    <p:sldId id="295" r:id="rId38"/>
    <p:sldId id="296" r:id="rId39"/>
    <p:sldId id="297" r:id="rId40"/>
    <p:sldId id="298" r:id="rId41"/>
    <p:sldId id="299" r:id="rId42"/>
    <p:sldId id="300" r:id="rId43"/>
    <p:sldId id="301"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30-11-24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3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30-11-24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53192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30-11-24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92725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E339A7-A771-4C55-80E5-97B05F059F0F}" type="datetimeFigureOut">
              <a:rPr lang="en-IN" smtClean="0"/>
              <a:t>30-11-24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031761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E339A7-A771-4C55-80E5-97B05F059F0F}" type="datetimeFigureOut">
              <a:rPr lang="en-IN" smtClean="0"/>
              <a:t>30-11-24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31D82C-A245-4CB3-9219-48AE72D188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15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E339A7-A771-4C55-80E5-97B05F059F0F}" type="datetimeFigureOut">
              <a:rPr lang="en-IN" smtClean="0"/>
              <a:t>30-11-24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78747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E339A7-A771-4C55-80E5-97B05F059F0F}" type="datetimeFigureOut">
              <a:rPr lang="en-IN" smtClean="0"/>
              <a:t>30-11-24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12964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E339A7-A771-4C55-80E5-97B05F059F0F}" type="datetimeFigureOut">
              <a:rPr lang="en-IN" smtClean="0"/>
              <a:t>30-11-24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27937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E339A7-A771-4C55-80E5-97B05F059F0F}" type="datetimeFigureOut">
              <a:rPr lang="en-IN" smtClean="0"/>
              <a:t>30-11-24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79024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E339A7-A771-4C55-80E5-97B05F059F0F}" type="datetimeFigureOut">
              <a:rPr lang="en-IN" smtClean="0"/>
              <a:t>30-11-24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31D82C-A245-4CB3-9219-48AE72D1888A}" type="slidenum">
              <a:rPr lang="en-IN" smtClean="0"/>
              <a:t>‹#›</a:t>
            </a:fld>
            <a:endParaRPr lang="en-IN"/>
          </a:p>
        </p:txBody>
      </p:sp>
    </p:spTree>
    <p:extLst>
      <p:ext uri="{BB962C8B-B14F-4D97-AF65-F5344CB8AC3E}">
        <p14:creationId xmlns:p14="http://schemas.microsoft.com/office/powerpoint/2010/main" val="196901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E339A7-A771-4C55-80E5-97B05F059F0F}" type="datetimeFigureOut">
              <a:rPr lang="en-IN" smtClean="0"/>
              <a:t>30-11-24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31D82C-A245-4CB3-9219-48AE72D1888A}" type="slidenum">
              <a:rPr lang="en-IN" smtClean="0"/>
              <a:t>‹#›</a:t>
            </a:fld>
            <a:endParaRPr lang="en-IN"/>
          </a:p>
        </p:txBody>
      </p:sp>
    </p:spTree>
    <p:extLst>
      <p:ext uri="{BB962C8B-B14F-4D97-AF65-F5344CB8AC3E}">
        <p14:creationId xmlns:p14="http://schemas.microsoft.com/office/powerpoint/2010/main" val="13924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E339A7-A771-4C55-80E5-97B05F059F0F}" type="datetimeFigureOut">
              <a:rPr lang="en-IN" smtClean="0"/>
              <a:t>30-11-24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31D82C-A245-4CB3-9219-48AE72D1888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3339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59F2-2101-49F6-B5B7-16CE5DFAA8D2}"/>
              </a:ext>
            </a:extLst>
          </p:cNvPr>
          <p:cNvSpPr>
            <a:spLocks noGrp="1"/>
          </p:cNvSpPr>
          <p:nvPr>
            <p:ph type="ctrTitle"/>
          </p:nvPr>
        </p:nvSpPr>
        <p:spPr>
          <a:xfrm>
            <a:off x="1100050" y="33087"/>
            <a:ext cx="10058401" cy="3566160"/>
          </a:xfrm>
        </p:spPr>
        <p:txBody>
          <a:bodyPr>
            <a:normAutofit/>
          </a:bodyPr>
          <a:lstStyle/>
          <a:p>
            <a:pPr algn="ctr"/>
            <a:r>
              <a:rPr lang="en" dirty="0">
                <a:solidFill>
                  <a:srgbClr val="002060"/>
                </a:solidFill>
                <a:latin typeface="Times New Roman" panose="02020603050405020304" pitchFamily="18" charset="0"/>
                <a:cs typeface="Times New Roman" panose="02020603050405020304" pitchFamily="18" charset="0"/>
              </a:rPr>
              <a:t>Energy Consumption and Prediction</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E5EE2D2-06BE-589A-64CF-E71BF661B4E4}"/>
              </a:ext>
            </a:extLst>
          </p:cNvPr>
          <p:cNvSpPr>
            <a:spLocks noGrp="1"/>
          </p:cNvSpPr>
          <p:nvPr>
            <p:ph type="subTitle" idx="1"/>
          </p:nvPr>
        </p:nvSpPr>
        <p:spPr>
          <a:xfrm>
            <a:off x="1835343" y="4417913"/>
            <a:ext cx="4207240" cy="1143000"/>
          </a:xfrm>
        </p:spPr>
        <p:txBody>
          <a:bodyPr>
            <a:normAutofit/>
          </a:bodyPr>
          <a:lstStyle/>
          <a:p>
            <a:r>
              <a:rPr lang="en-US" sz="2000" cap="none" dirty="0">
                <a:solidFill>
                  <a:schemeClr val="tx1"/>
                </a:solidFill>
                <a:latin typeface="Times New Roman" panose="02020603050405020304" pitchFamily="18" charset="0"/>
                <a:cs typeface="Times New Roman" panose="02020603050405020304" pitchFamily="18" charset="0"/>
              </a:rPr>
              <a:t> 	Presented by</a:t>
            </a:r>
          </a:p>
          <a:p>
            <a:r>
              <a:rPr lang="en-US" sz="2000" cap="none" dirty="0">
                <a:solidFill>
                  <a:schemeClr val="tx1"/>
                </a:solidFill>
                <a:latin typeface="Times New Roman" panose="02020603050405020304" pitchFamily="18" charset="0"/>
                <a:cs typeface="Times New Roman" panose="02020603050405020304" pitchFamily="18" charset="0"/>
              </a:rPr>
              <a:t>Rama Lingeswara Rao Sivakavi</a:t>
            </a:r>
            <a:endParaRPr lang="en-IN" sz="2000" cap="none" dirty="0">
              <a:solidFill>
                <a:schemeClr val="tx1"/>
              </a:solidFill>
            </a:endParaRPr>
          </a:p>
        </p:txBody>
      </p:sp>
      <p:sp>
        <p:nvSpPr>
          <p:cNvPr id="7" name="TextBox 6">
            <a:extLst>
              <a:ext uri="{FF2B5EF4-FFF2-40B4-BE49-F238E27FC236}">
                <a16:creationId xmlns:a16="http://schemas.microsoft.com/office/drawing/2014/main" id="{3D06C85C-70DF-70DC-92CC-2D508A0C0F4E}"/>
              </a:ext>
            </a:extLst>
          </p:cNvPr>
          <p:cNvSpPr txBox="1"/>
          <p:nvPr/>
        </p:nvSpPr>
        <p:spPr>
          <a:xfrm>
            <a:off x="7466027" y="4581679"/>
            <a:ext cx="2865755" cy="70788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Mentored by</a:t>
            </a:r>
          </a:p>
          <a:p>
            <a:r>
              <a:rPr lang="en-US" sz="2000" dirty="0">
                <a:latin typeface="Times New Roman" panose="02020603050405020304" pitchFamily="18" charset="0"/>
                <a:cs typeface="Times New Roman" panose="02020603050405020304" pitchFamily="18" charset="0"/>
              </a:rPr>
              <a:t>     Aswin </a:t>
            </a:r>
            <a:r>
              <a:rPr lang="en-US" sz="2000" dirty="0" err="1">
                <a:latin typeface="Times New Roman" panose="02020603050405020304" pitchFamily="18" charset="0"/>
                <a:cs typeface="Times New Roman" panose="02020603050405020304" pitchFamily="18" charset="0"/>
              </a:rPr>
              <a:t>Vellaichamy</a:t>
            </a:r>
            <a:r>
              <a:rPr lang="en-US" sz="2000" dirty="0">
                <a:latin typeface="Times New Roman" panose="02020603050405020304" pitchFamily="18" charset="0"/>
                <a:cs typeface="Times New Roman" panose="02020603050405020304" pitchFamily="18" charset="0"/>
              </a:rPr>
              <a:t> Sir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433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2409D-DE17-DFB2-91BA-C2D1CB52D8A9}"/>
              </a:ext>
            </a:extLst>
          </p:cNvPr>
          <p:cNvSpPr txBox="1"/>
          <p:nvPr/>
        </p:nvSpPr>
        <p:spPr>
          <a:xfrm>
            <a:off x="-82492" y="-184672"/>
            <a:ext cx="6094428"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Analysis</a:t>
            </a:r>
          </a:p>
        </p:txBody>
      </p:sp>
      <p:graphicFrame>
        <p:nvGraphicFramePr>
          <p:cNvPr id="4" name="Table 3">
            <a:extLst>
              <a:ext uri="{FF2B5EF4-FFF2-40B4-BE49-F238E27FC236}">
                <a16:creationId xmlns:a16="http://schemas.microsoft.com/office/drawing/2014/main" id="{05C4A9E7-DE99-33D4-C628-D4769A63B9AF}"/>
              </a:ext>
            </a:extLst>
          </p:cNvPr>
          <p:cNvGraphicFramePr>
            <a:graphicFrameLocks noGrp="1"/>
          </p:cNvGraphicFramePr>
          <p:nvPr>
            <p:extLst>
              <p:ext uri="{D42A27DB-BD31-4B8C-83A1-F6EECF244321}">
                <p14:modId xmlns:p14="http://schemas.microsoft.com/office/powerpoint/2010/main" val="2566808875"/>
              </p:ext>
            </p:extLst>
          </p:nvPr>
        </p:nvGraphicFramePr>
        <p:xfrm>
          <a:off x="160256" y="744715"/>
          <a:ext cx="11906053" cy="5630652"/>
        </p:xfrm>
        <a:graphic>
          <a:graphicData uri="http://schemas.openxmlformats.org/drawingml/2006/table">
            <a:tbl>
              <a:tblPr firstRow="1" bandRow="1"/>
              <a:tblGrid>
                <a:gridCol w="3005225">
                  <a:extLst>
                    <a:ext uri="{9D8B030D-6E8A-4147-A177-3AD203B41FA5}">
                      <a16:colId xmlns:a16="http://schemas.microsoft.com/office/drawing/2014/main" val="2282906264"/>
                    </a:ext>
                  </a:extLst>
                </a:gridCol>
                <a:gridCol w="5781678">
                  <a:extLst>
                    <a:ext uri="{9D8B030D-6E8A-4147-A177-3AD203B41FA5}">
                      <a16:colId xmlns:a16="http://schemas.microsoft.com/office/drawing/2014/main" val="4259281775"/>
                    </a:ext>
                  </a:extLst>
                </a:gridCol>
                <a:gridCol w="3119150">
                  <a:extLst>
                    <a:ext uri="{9D8B030D-6E8A-4147-A177-3AD203B41FA5}">
                      <a16:colId xmlns:a16="http://schemas.microsoft.com/office/drawing/2014/main" val="1995743885"/>
                    </a:ext>
                  </a:extLst>
                </a:gridCol>
              </a:tblGrid>
              <a:tr h="218522">
                <a:tc>
                  <a:txBody>
                    <a:bodyPr/>
                    <a:lstStyle/>
                    <a:p>
                      <a:pPr algn="ctr"/>
                      <a:r>
                        <a:rPr lang="en-IN" sz="1100" b="1" dirty="0">
                          <a:latin typeface="Times New Roman" panose="02020603050405020304" pitchFamily="18" charset="0"/>
                          <a:cs typeface="Times New Roman" panose="02020603050405020304" pitchFamily="18" charset="0"/>
                        </a:rPr>
                        <a:t>Functions</a:t>
                      </a:r>
                    </a:p>
                  </a:txBody>
                  <a:tcPr/>
                </a:tc>
                <a:tc>
                  <a:txBody>
                    <a:bodyPr/>
                    <a:lstStyle/>
                    <a:p>
                      <a:pPr algn="ctr"/>
                      <a:r>
                        <a:rPr lang="en-IN" sz="1100" b="1" dirty="0">
                          <a:latin typeface="Times New Roman" panose="02020603050405020304" pitchFamily="18" charset="0"/>
                          <a:cs typeface="Times New Roman" panose="02020603050405020304" pitchFamily="18" charset="0"/>
                        </a:rPr>
                        <a:t>Use case</a:t>
                      </a:r>
                    </a:p>
                  </a:txBody>
                  <a:tcPr/>
                </a:tc>
                <a:tc>
                  <a:txBody>
                    <a:bodyPr/>
                    <a:lstStyle/>
                    <a:p>
                      <a:pPr algn="ctr"/>
                      <a:r>
                        <a:rPr lang="en-IN" sz="1100" b="1" dirty="0">
                          <a:latin typeface="Times New Roman" panose="02020603050405020304" pitchFamily="18" charset="0"/>
                          <a:cs typeface="Times New Roman" panose="02020603050405020304" pitchFamily="18" charset="0"/>
                        </a:rPr>
                        <a:t>Observations</a:t>
                      </a:r>
                    </a:p>
                  </a:txBody>
                  <a:tcPr/>
                </a:tc>
                <a:extLst>
                  <a:ext uri="{0D108BD9-81ED-4DB2-BD59-A6C34878D82A}">
                    <a16:rowId xmlns:a16="http://schemas.microsoft.com/office/drawing/2014/main" val="3690551813"/>
                  </a:ext>
                </a:extLst>
              </a:tr>
              <a:tr h="432346">
                <a:tc>
                  <a:txBody>
                    <a:bodyPr/>
                    <a:lstStyle/>
                    <a:p>
                      <a:r>
                        <a:rPr lang="en-IN" sz="1100" dirty="0" err="1">
                          <a:latin typeface="Times New Roman" panose="02020603050405020304" pitchFamily="18" charset="0"/>
                          <a:cs typeface="Times New Roman" panose="02020603050405020304" pitchFamily="18" charset="0"/>
                        </a:rPr>
                        <a:t>df.head</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Displays the first 5 rows of the dataset to preview its structure and values.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We can see the first 5 rows of our dataset</a:t>
                      </a:r>
                    </a:p>
                  </a:txBody>
                  <a:tcPr/>
                </a:tc>
                <a:extLst>
                  <a:ext uri="{0D108BD9-81ED-4DB2-BD59-A6C34878D82A}">
                    <a16:rowId xmlns:a16="http://schemas.microsoft.com/office/drawing/2014/main" val="3484039218"/>
                  </a:ext>
                </a:extLst>
              </a:tr>
              <a:tr h="432346">
                <a:tc>
                  <a:txBody>
                    <a:bodyPr/>
                    <a:lstStyle/>
                    <a:p>
                      <a:r>
                        <a:rPr lang="en-IN" sz="1100" dirty="0" err="1">
                          <a:latin typeface="Times New Roman" panose="02020603050405020304" pitchFamily="18" charset="0"/>
                          <a:cs typeface="Times New Roman" panose="02020603050405020304" pitchFamily="18" charset="0"/>
                        </a:rPr>
                        <a:t>df.tail</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Displays the last 5 rows of the dataset to inspect the end of the data.</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We can see the last 5 rows of our dataset</a:t>
                      </a:r>
                    </a:p>
                  </a:txBody>
                  <a:tcPr/>
                </a:tc>
                <a:extLst>
                  <a:ext uri="{0D108BD9-81ED-4DB2-BD59-A6C34878D82A}">
                    <a16:rowId xmlns:a16="http://schemas.microsoft.com/office/drawing/2014/main" val="2479131223"/>
                  </a:ext>
                </a:extLst>
              </a:tr>
              <a:tr h="6943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df.shape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Returns the number of rows and columns in the dataset.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The number of rows and columns are displayed(2075259, 9)</a:t>
                      </a:r>
                    </a:p>
                  </a:txBody>
                  <a:tcPr/>
                </a:tc>
                <a:extLst>
                  <a:ext uri="{0D108BD9-81ED-4DB2-BD59-A6C34878D82A}">
                    <a16:rowId xmlns:a16="http://schemas.microsoft.com/office/drawing/2014/main" val="358510005"/>
                  </a:ext>
                </a:extLst>
              </a:tr>
              <a:tr h="825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df.info()</a:t>
                      </a:r>
                    </a:p>
                  </a:txBody>
                  <a:tcPr/>
                </a:tc>
                <a:tc>
                  <a:txBody>
                    <a:bodyPr/>
                    <a:lstStyle/>
                    <a:p>
                      <a:r>
                        <a:rPr lang="en-US" sz="1100" dirty="0">
                          <a:latin typeface="Times New Roman" panose="02020603050405020304" pitchFamily="18" charset="0"/>
                          <a:cs typeface="Times New Roman" panose="02020603050405020304" pitchFamily="18" charset="0"/>
                        </a:rPr>
                        <a:t>Provides a summary of the dataset, including data types and non-null counts.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We can see that only sub_metering3 is of float type all others are object type.</a:t>
                      </a:r>
                    </a:p>
                  </a:txBody>
                  <a:tcPr/>
                </a:tc>
                <a:extLst>
                  <a:ext uri="{0D108BD9-81ED-4DB2-BD59-A6C34878D82A}">
                    <a16:rowId xmlns:a16="http://schemas.microsoft.com/office/drawing/2014/main" val="4281292584"/>
                  </a:ext>
                </a:extLst>
              </a:tr>
              <a:tr h="4323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df.describe</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Generates summary statistics (mean, std, min, max, etc.) for numeric columns.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The respective values are displayed</a:t>
                      </a:r>
                    </a:p>
                  </a:txBody>
                  <a:tcPr/>
                </a:tc>
                <a:extLst>
                  <a:ext uri="{0D108BD9-81ED-4DB2-BD59-A6C34878D82A}">
                    <a16:rowId xmlns:a16="http://schemas.microsoft.com/office/drawing/2014/main" val="87839010"/>
                  </a:ext>
                </a:extLst>
              </a:tr>
              <a:tr h="30133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df.isnull</a:t>
                      </a:r>
                      <a:r>
                        <a:rPr lang="en-IN" sz="1100" dirty="0">
                          <a:latin typeface="Times New Roman" panose="02020603050405020304" pitchFamily="18" charset="0"/>
                          <a:cs typeface="Times New Roman" panose="02020603050405020304" pitchFamily="18" charset="0"/>
                        </a:rPr>
                        <a:t>().sum()</a:t>
                      </a:r>
                    </a:p>
                  </a:txBody>
                  <a:tcPr/>
                </a:tc>
                <a:tc>
                  <a:txBody>
                    <a:bodyPr/>
                    <a:lstStyle/>
                    <a:p>
                      <a:r>
                        <a:rPr lang="en-US" sz="1100" dirty="0">
                          <a:latin typeface="Times New Roman" panose="02020603050405020304" pitchFamily="18" charset="0"/>
                          <a:cs typeface="Times New Roman" panose="02020603050405020304" pitchFamily="18" charset="0"/>
                        </a:rPr>
                        <a:t>Identifies the number of missing values in each column.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Sub_metering3 has 25979 null values</a:t>
                      </a:r>
                    </a:p>
                  </a:txBody>
                  <a:tcPr/>
                </a:tc>
                <a:extLst>
                  <a:ext uri="{0D108BD9-81ED-4DB2-BD59-A6C34878D82A}">
                    <a16:rowId xmlns:a16="http://schemas.microsoft.com/office/drawing/2014/main" val="1941859568"/>
                  </a:ext>
                </a:extLst>
              </a:tr>
              <a:tr h="43234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df.fillna</a:t>
                      </a:r>
                      <a:r>
                        <a:rPr lang="en-IN"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Fill the null value with 0’s.</a:t>
                      </a:r>
                    </a:p>
                  </a:txBody>
                  <a:tcPr/>
                </a:tc>
                <a:tc>
                  <a:txBody>
                    <a:bodyPr/>
                    <a:lstStyle/>
                    <a:p>
                      <a:r>
                        <a:rPr lang="en-IN" sz="1100" dirty="0">
                          <a:latin typeface="Times New Roman" panose="02020603050405020304" pitchFamily="18" charset="0"/>
                          <a:cs typeface="Times New Roman" panose="02020603050405020304" pitchFamily="18" charset="0"/>
                        </a:rPr>
                        <a:t>After filling it shows some rows of our data.</a:t>
                      </a:r>
                    </a:p>
                  </a:txBody>
                  <a:tcPr/>
                </a:tc>
                <a:extLst>
                  <a:ext uri="{0D108BD9-81ED-4DB2-BD59-A6C34878D82A}">
                    <a16:rowId xmlns:a16="http://schemas.microsoft.com/office/drawing/2014/main" val="2163015629"/>
                  </a:ext>
                </a:extLst>
              </a:tr>
              <a:tr h="5633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1100" dirty="0">
                          <a:latin typeface="Times New Roman" panose="02020603050405020304" pitchFamily="18" charset="0"/>
                          <a:cs typeface="Times New Roman" panose="02020603050405020304" pitchFamily="18" charset="0"/>
                        </a:rPr>
                      </a:b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df.fillna</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t>
                      </a:r>
                      <a:r>
                        <a:rPr lang="en-US" sz="1100" b="0" i="0" u="none" strike="noStrike" cap="none" dirty="0" err="1">
                          <a:solidFill>
                            <a:srgbClr val="000000"/>
                          </a:solidFill>
                          <a:effectLst/>
                          <a:latin typeface="Times New Roman" panose="02020603050405020304" pitchFamily="18" charset="0"/>
                          <a:ea typeface="Arial"/>
                          <a:cs typeface="Times New Roman" panose="02020603050405020304" pitchFamily="18" charset="0"/>
                          <a:sym typeface="Arial"/>
                        </a:rPr>
                        <a:t>df</a:t>
                      </a:r>
                      <a:r>
                        <a:rPr lang="en-US"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['Sub_metering_3'].mean())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Fills the null values with the mean of the column.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After filling with the mean it outputs some sample of data.</a:t>
                      </a:r>
                    </a:p>
                  </a:txBody>
                  <a:tcPr/>
                </a:tc>
                <a:extLst>
                  <a:ext uri="{0D108BD9-81ED-4DB2-BD59-A6C34878D82A}">
                    <a16:rowId xmlns:a16="http://schemas.microsoft.com/office/drawing/2014/main" val="2087111488"/>
                  </a:ext>
                </a:extLst>
              </a:tr>
              <a:tr h="694374">
                <a:tc>
                  <a:txBody>
                    <a:bodyPr/>
                    <a:lstStyle/>
                    <a:p>
                      <a:br>
                        <a:rPr lang="sv-SE" sz="1100" dirty="0">
                          <a:latin typeface="Times New Roman" panose="02020603050405020304" pitchFamily="18" charset="0"/>
                          <a:cs typeface="Times New Roman" panose="02020603050405020304" pitchFamily="18" charset="0"/>
                        </a:rPr>
                      </a:br>
                      <a:r>
                        <a:rPr lang="sv-SE" sz="11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df.fillna(df['Sub_metering_3'].median())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Fills the null values with the median of the column.</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After filling with the median it outputs some sample of data.</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7560347"/>
                  </a:ext>
                </a:extLst>
              </a:tr>
              <a:tr h="5633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err="1">
                          <a:latin typeface="Times New Roman" panose="02020603050405020304" pitchFamily="18" charset="0"/>
                          <a:cs typeface="Times New Roman" panose="02020603050405020304" pitchFamily="18" charset="0"/>
                        </a:rPr>
                        <a:t>df.unique</a:t>
                      </a:r>
                      <a:r>
                        <a:rPr lang="en-IN" sz="1100" dirty="0">
                          <a:latin typeface="Times New Roman" panose="02020603050405020304" pitchFamily="18" charset="0"/>
                          <a:cs typeface="Times New Roman" panose="02020603050405020304" pitchFamily="18" charset="0"/>
                        </a:rPr>
                        <a:t>()</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Lists the unique values in a column.</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latin typeface="Times New Roman" panose="02020603050405020304" pitchFamily="18" charset="0"/>
                          <a:cs typeface="Times New Roman" panose="02020603050405020304" pitchFamily="18" charset="0"/>
                        </a:rPr>
                        <a:t>It displays number of unique values in each column</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5577401"/>
                  </a:ext>
                </a:extLst>
              </a:tr>
            </a:tbl>
          </a:graphicData>
        </a:graphic>
      </p:graphicFrame>
    </p:spTree>
    <p:extLst>
      <p:ext uri="{BB962C8B-B14F-4D97-AF65-F5344CB8AC3E}">
        <p14:creationId xmlns:p14="http://schemas.microsoft.com/office/powerpoint/2010/main" val="343491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CF4C-F080-92F7-7052-9A7D5F03117F}"/>
              </a:ext>
            </a:extLst>
          </p:cNvPr>
          <p:cNvSpPr>
            <a:spLocks noGrp="1"/>
          </p:cNvSpPr>
          <p:nvPr>
            <p:ph type="ctrTitle"/>
          </p:nvPr>
        </p:nvSpPr>
        <p:spPr>
          <a:xfrm>
            <a:off x="1097280" y="-862460"/>
            <a:ext cx="10058400" cy="3566160"/>
          </a:xfrm>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- 2</a:t>
            </a:r>
            <a:endParaRPr lang="en-IN" sz="9600" u="sng"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48D011F-C9FE-6E84-734F-78BCE3A9A988}"/>
              </a:ext>
            </a:extLst>
          </p:cNvPr>
          <p:cNvSpPr>
            <a:spLocks noGrp="1"/>
          </p:cNvSpPr>
          <p:nvPr>
            <p:ph type="subTitle" idx="1"/>
          </p:nvPr>
        </p:nvSpPr>
        <p:spPr>
          <a:xfrm>
            <a:off x="1100051" y="3220705"/>
            <a:ext cx="10058400" cy="1143000"/>
          </a:xfrm>
        </p:spPr>
        <p:txBody>
          <a:bodyPr>
            <a:normAutofit/>
          </a:bodyPr>
          <a:lstStyle/>
          <a:p>
            <a:pPr algn="ctr"/>
            <a:r>
              <a:rPr lang="en-IN" sz="2800" dirty="0">
                <a:solidFill>
                  <a:srgbClr val="002060"/>
                </a:solidFill>
                <a:latin typeface="Times New Roman" panose="02020603050405020304" pitchFamily="18" charset="0"/>
                <a:cs typeface="Times New Roman" panose="02020603050405020304" pitchFamily="18" charset="0"/>
              </a:rPr>
              <a:t>(DATA ENCODING &amp; VISUALISATION)</a:t>
            </a:r>
          </a:p>
        </p:txBody>
      </p:sp>
    </p:spTree>
    <p:extLst>
      <p:ext uri="{BB962C8B-B14F-4D97-AF65-F5344CB8AC3E}">
        <p14:creationId xmlns:p14="http://schemas.microsoft.com/office/powerpoint/2010/main" val="170848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DE021-2AFE-DCE5-A628-D9B2DC87442A}"/>
              </a:ext>
            </a:extLst>
          </p:cNvPr>
          <p:cNvSpPr txBox="1"/>
          <p:nvPr/>
        </p:nvSpPr>
        <p:spPr>
          <a:xfrm>
            <a:off x="11781" y="22721"/>
            <a:ext cx="6094428" cy="1015663"/>
          </a:xfrm>
          <a:prstGeom prst="rect">
            <a:avLst/>
          </a:prstGeom>
          <a:noFill/>
        </p:spPr>
        <p:txBody>
          <a:bodyPr wrap="square">
            <a:spAutoFit/>
          </a:bodyPr>
          <a:lstStyle/>
          <a:p>
            <a:pPr marL="285750" indent="-285750">
              <a:buFont typeface="Wingdings" panose="05000000000000000000" pitchFamily="2" charset="2"/>
              <a:buChar char="Ø"/>
            </a:pPr>
            <a:r>
              <a:rPr lang="en" sz="6000" u="sng" dirty="0">
                <a:solidFill>
                  <a:srgbClr val="002060"/>
                </a:solidFill>
                <a:latin typeface="Times New Roman" panose="02020603050405020304" pitchFamily="18" charset="0"/>
                <a:cs typeface="Times New Roman" panose="02020603050405020304" pitchFamily="18" charset="0"/>
              </a:rPr>
              <a:t>Process</a:t>
            </a:r>
            <a:endParaRPr lang="en-IN" sz="60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AA0947-CEBC-357F-CF34-2CF99261E86F}"/>
              </a:ext>
            </a:extLst>
          </p:cNvPr>
          <p:cNvSpPr txBox="1"/>
          <p:nvPr/>
        </p:nvSpPr>
        <p:spPr>
          <a:xfrm>
            <a:off x="773000" y="1394099"/>
            <a:ext cx="10897384" cy="47089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and preprocess the dataset for power consumption forecasting.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Steps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Loaded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household_power_consumption.txt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(133MB).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2,075,259 rows, 9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Missing values and non-numeric data identified.</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 non-numeric to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Filled missing values with 0.</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a:t>
            </a: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 dataset, ready for analysis and feature engineering.</a:t>
            </a:r>
          </a:p>
        </p:txBody>
      </p:sp>
    </p:spTree>
    <p:extLst>
      <p:ext uri="{BB962C8B-B14F-4D97-AF65-F5344CB8AC3E}">
        <p14:creationId xmlns:p14="http://schemas.microsoft.com/office/powerpoint/2010/main" val="403292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9D745-B75D-97E6-3178-AE6B69D63852}"/>
              </a:ext>
            </a:extLst>
          </p:cNvPr>
          <p:cNvSpPr txBox="1"/>
          <p:nvPr/>
        </p:nvSpPr>
        <p:spPr>
          <a:xfrm>
            <a:off x="-35358" y="-24418"/>
            <a:ext cx="10414268"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Feature Engineering - Holiday</a:t>
            </a:r>
          </a:p>
        </p:txBody>
      </p:sp>
      <p:sp>
        <p:nvSpPr>
          <p:cNvPr id="5" name="TextBox 4">
            <a:extLst>
              <a:ext uri="{FF2B5EF4-FFF2-40B4-BE49-F238E27FC236}">
                <a16:creationId xmlns:a16="http://schemas.microsoft.com/office/drawing/2014/main" id="{46ACD109-1808-1641-777C-E3F46340B05E}"/>
              </a:ext>
            </a:extLst>
          </p:cNvPr>
          <p:cNvSpPr txBox="1"/>
          <p:nvPr/>
        </p:nvSpPr>
        <p:spPr>
          <a:xfrm>
            <a:off x="361361" y="1403403"/>
            <a:ext cx="5429839" cy="409342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if the day is a holiday or not.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a function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is_holiday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date_str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check if the day falls on a weekend.</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Added a 'Holiday' column (binary : 1 for holiday, 0 for non-holiday).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Observations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data points in the dataset are marked as holidays (value 1). Need additional non-holiday data for comparison. </a:t>
            </a:r>
          </a:p>
        </p:txBody>
      </p:sp>
      <p:pic>
        <p:nvPicPr>
          <p:cNvPr id="6" name="Picture 5">
            <a:extLst>
              <a:ext uri="{FF2B5EF4-FFF2-40B4-BE49-F238E27FC236}">
                <a16:creationId xmlns:a16="http://schemas.microsoft.com/office/drawing/2014/main" id="{802D5D3F-5B2D-BD89-1FCA-4B76767CFC1F}"/>
              </a:ext>
            </a:extLst>
          </p:cNvPr>
          <p:cNvPicPr>
            <a:picLocks noChangeAspect="1"/>
          </p:cNvPicPr>
          <p:nvPr/>
        </p:nvPicPr>
        <p:blipFill>
          <a:blip r:embed="rId2"/>
          <a:stretch>
            <a:fillRect/>
          </a:stretch>
        </p:blipFill>
        <p:spPr>
          <a:xfrm>
            <a:off x="5751000" y="1244339"/>
            <a:ext cx="6249325" cy="4252492"/>
          </a:xfrm>
          <a:prstGeom prst="rect">
            <a:avLst/>
          </a:prstGeom>
        </p:spPr>
      </p:pic>
    </p:spTree>
    <p:extLst>
      <p:ext uri="{BB962C8B-B14F-4D97-AF65-F5344CB8AC3E}">
        <p14:creationId xmlns:p14="http://schemas.microsoft.com/office/powerpoint/2010/main" val="12715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E98A95-BF63-9BAE-892A-4B85EC4D53CB}"/>
              </a:ext>
            </a:extLst>
          </p:cNvPr>
          <p:cNvSpPr txBox="1"/>
          <p:nvPr/>
        </p:nvSpPr>
        <p:spPr>
          <a:xfrm>
            <a:off x="-54206" y="-24410"/>
            <a:ext cx="10998723"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solidFill>
                  <a:srgbClr val="002060"/>
                </a:solidFill>
                <a:latin typeface="Times New Roman" panose="02020603050405020304" pitchFamily="18" charset="0"/>
                <a:cs typeface="Times New Roman" panose="02020603050405020304" pitchFamily="18" charset="0"/>
              </a:rPr>
              <a:t>Feature Engineering - </a:t>
            </a:r>
            <a:r>
              <a:rPr lang="en-IN" sz="5400" u="sng" dirty="0" err="1">
                <a:solidFill>
                  <a:srgbClr val="002060"/>
                </a:solidFill>
                <a:latin typeface="Times New Roman" panose="02020603050405020304" pitchFamily="18" charset="0"/>
                <a:cs typeface="Times New Roman" panose="02020603050405020304" pitchFamily="18" charset="0"/>
              </a:rPr>
              <a:t>DateTime</a:t>
            </a:r>
            <a:endParaRPr lang="en-IN" sz="54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87E86C-8E2F-53B3-D0EE-C645F759B01A}"/>
              </a:ext>
            </a:extLst>
          </p:cNvPr>
          <p:cNvSpPr txBox="1"/>
          <p:nvPr/>
        </p:nvSpPr>
        <p:spPr>
          <a:xfrm>
            <a:off x="532616" y="1275047"/>
            <a:ext cx="10998723" cy="3970318"/>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Objective</a:t>
            </a:r>
            <a:r>
              <a:rPr lang="en-US" altLang="en-US" sz="2800" b="1"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Date and Time columns into a single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a:t>
            </a:r>
            <a:r>
              <a:rPr lang="en-US" altLang="en-US" sz="2800" b="1"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Combined 'Date' and 'Time' into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Outcome</a:t>
            </a:r>
            <a:r>
              <a:rPr lang="en-US" altLang="en-US" sz="2800" b="1"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 is now in the standard format (YYYY-MM-	DD HH:MM:SS) for time-based analysis. </a:t>
            </a:r>
          </a:p>
        </p:txBody>
      </p:sp>
    </p:spTree>
    <p:extLst>
      <p:ext uri="{BB962C8B-B14F-4D97-AF65-F5344CB8AC3E}">
        <p14:creationId xmlns:p14="http://schemas.microsoft.com/office/powerpoint/2010/main" val="373414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53440E-C6DE-A983-A135-57436C88FBAC}"/>
              </a:ext>
            </a:extLst>
          </p:cNvPr>
          <p:cNvSpPr txBox="1"/>
          <p:nvPr/>
        </p:nvSpPr>
        <p:spPr>
          <a:xfrm>
            <a:off x="-35358" y="-5559"/>
            <a:ext cx="10631086"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solidFill>
                  <a:srgbClr val="002060"/>
                </a:solidFill>
                <a:latin typeface="Times New Roman" panose="02020603050405020304" pitchFamily="18" charset="0"/>
                <a:cs typeface="Times New Roman" panose="02020603050405020304" pitchFamily="18" charset="0"/>
              </a:rPr>
              <a:t>Feature Engineering - Sunlight</a:t>
            </a:r>
          </a:p>
        </p:txBody>
      </p:sp>
      <p:sp>
        <p:nvSpPr>
          <p:cNvPr id="5" name="TextBox 4">
            <a:extLst>
              <a:ext uri="{FF2B5EF4-FFF2-40B4-BE49-F238E27FC236}">
                <a16:creationId xmlns:a16="http://schemas.microsoft.com/office/drawing/2014/main" id="{7349380A-4968-A263-DC92-E294D743605F}"/>
              </a:ext>
            </a:extLst>
          </p:cNvPr>
          <p:cNvSpPr txBox="1"/>
          <p:nvPr/>
        </p:nvSpPr>
        <p:spPr>
          <a:xfrm>
            <a:off x="537327" y="1327992"/>
            <a:ext cx="5429839" cy="440120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whether it is daylight or not (from 06:00 	AM to 06:00 PM).</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a:t>
            </a:r>
            <a:r>
              <a:rPr lang="en-US" altLang="en-US" sz="2000" b="1"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 function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is_light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(hour) to check if the hour                              falls within daylight hours (6 AM to 6 PM).</a:t>
            </a:r>
          </a:p>
          <a:p>
            <a:pPr lvl="1" defTabSz="91440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Added a 'light' column to represent daylight status (1   for daylight, 0 for non-daylight).</a:t>
            </a: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records in the sample fall within daylight 	hours, so the 'light' column is marked as 1. </a:t>
            </a:r>
          </a:p>
        </p:txBody>
      </p:sp>
      <p:pic>
        <p:nvPicPr>
          <p:cNvPr id="6" name="Picture 5">
            <a:extLst>
              <a:ext uri="{FF2B5EF4-FFF2-40B4-BE49-F238E27FC236}">
                <a16:creationId xmlns:a16="http://schemas.microsoft.com/office/drawing/2014/main" id="{DB3A24FC-245A-6AAE-97CD-A9F4C0EEC349}"/>
              </a:ext>
            </a:extLst>
          </p:cNvPr>
          <p:cNvPicPr>
            <a:picLocks noChangeAspect="1"/>
          </p:cNvPicPr>
          <p:nvPr/>
        </p:nvPicPr>
        <p:blipFill>
          <a:blip r:embed="rId2"/>
          <a:stretch>
            <a:fillRect/>
          </a:stretch>
        </p:blipFill>
        <p:spPr>
          <a:xfrm>
            <a:off x="6537170" y="1385749"/>
            <a:ext cx="5240047" cy="4185495"/>
          </a:xfrm>
          <a:prstGeom prst="rect">
            <a:avLst/>
          </a:prstGeom>
        </p:spPr>
      </p:pic>
    </p:spTree>
    <p:extLst>
      <p:ext uri="{BB962C8B-B14F-4D97-AF65-F5344CB8AC3E}">
        <p14:creationId xmlns:p14="http://schemas.microsoft.com/office/powerpoint/2010/main" val="414484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2025B-3180-2BD4-E12F-B8D749715EE4}"/>
              </a:ext>
            </a:extLst>
          </p:cNvPr>
          <p:cNvSpPr txBox="1"/>
          <p:nvPr/>
        </p:nvSpPr>
        <p:spPr>
          <a:xfrm>
            <a:off x="-16495" y="-14987"/>
            <a:ext cx="6094428" cy="1015663"/>
          </a:xfrm>
          <a:prstGeom prst="rect">
            <a:avLst/>
          </a:prstGeom>
          <a:noFill/>
        </p:spPr>
        <p:txBody>
          <a:bodyPr wrap="square">
            <a:spAutoFit/>
          </a:bodyPr>
          <a:lstStyle/>
          <a:p>
            <a:pPr marL="285750" indent="-285750">
              <a:buFont typeface="Wingdings" panose="05000000000000000000" pitchFamily="2" charset="2"/>
              <a:buChar char="Ø"/>
            </a:pPr>
            <a:r>
              <a:rPr lang="en" sz="6000" u="sng" dirty="0">
                <a:solidFill>
                  <a:srgbClr val="002060"/>
                </a:solidFill>
                <a:latin typeface="Times New Roman" panose="02020603050405020304" pitchFamily="18" charset="0"/>
                <a:cs typeface="Times New Roman" panose="02020603050405020304" pitchFamily="18" charset="0"/>
              </a:rPr>
              <a:t>Plots</a:t>
            </a:r>
            <a:endParaRPr lang="en-IN" sz="6000" u="sng" dirty="0">
              <a:solidFill>
                <a:srgbClr val="00206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4EF5EEB-7A0F-305E-9D8D-AD53571B2A12}"/>
              </a:ext>
            </a:extLst>
          </p:cNvPr>
          <p:cNvPicPr>
            <a:picLocks noChangeAspect="1"/>
          </p:cNvPicPr>
          <p:nvPr/>
        </p:nvPicPr>
        <p:blipFill>
          <a:blip r:embed="rId2"/>
          <a:stretch>
            <a:fillRect/>
          </a:stretch>
        </p:blipFill>
        <p:spPr>
          <a:xfrm>
            <a:off x="235670" y="1187776"/>
            <a:ext cx="3487918" cy="2347275"/>
          </a:xfrm>
          <a:prstGeom prst="rect">
            <a:avLst/>
          </a:prstGeom>
        </p:spPr>
      </p:pic>
      <p:pic>
        <p:nvPicPr>
          <p:cNvPr id="8" name="Picture 7">
            <a:extLst>
              <a:ext uri="{FF2B5EF4-FFF2-40B4-BE49-F238E27FC236}">
                <a16:creationId xmlns:a16="http://schemas.microsoft.com/office/drawing/2014/main" id="{85746878-6CBE-73EB-FD7B-4E4689795276}"/>
              </a:ext>
            </a:extLst>
          </p:cNvPr>
          <p:cNvPicPr>
            <a:picLocks noChangeAspect="1"/>
          </p:cNvPicPr>
          <p:nvPr/>
        </p:nvPicPr>
        <p:blipFill>
          <a:blip r:embed="rId3"/>
          <a:stretch>
            <a:fillRect/>
          </a:stretch>
        </p:blipFill>
        <p:spPr>
          <a:xfrm>
            <a:off x="4237141" y="1289609"/>
            <a:ext cx="3487915" cy="2081296"/>
          </a:xfrm>
          <a:prstGeom prst="rect">
            <a:avLst/>
          </a:prstGeom>
        </p:spPr>
      </p:pic>
      <p:pic>
        <p:nvPicPr>
          <p:cNvPr id="9" name="Picture 8">
            <a:extLst>
              <a:ext uri="{FF2B5EF4-FFF2-40B4-BE49-F238E27FC236}">
                <a16:creationId xmlns:a16="http://schemas.microsoft.com/office/drawing/2014/main" id="{2EF7AB78-2E91-F49F-91EC-941B01320BD1}"/>
              </a:ext>
            </a:extLst>
          </p:cNvPr>
          <p:cNvPicPr>
            <a:picLocks noChangeAspect="1"/>
          </p:cNvPicPr>
          <p:nvPr/>
        </p:nvPicPr>
        <p:blipFill>
          <a:blip r:embed="rId4"/>
          <a:stretch>
            <a:fillRect/>
          </a:stretch>
        </p:blipFill>
        <p:spPr>
          <a:xfrm>
            <a:off x="8239590" y="1270757"/>
            <a:ext cx="3600473" cy="2057620"/>
          </a:xfrm>
          <a:prstGeom prst="rect">
            <a:avLst/>
          </a:prstGeom>
        </p:spPr>
      </p:pic>
      <p:pic>
        <p:nvPicPr>
          <p:cNvPr id="10" name="Picture 9">
            <a:extLst>
              <a:ext uri="{FF2B5EF4-FFF2-40B4-BE49-F238E27FC236}">
                <a16:creationId xmlns:a16="http://schemas.microsoft.com/office/drawing/2014/main" id="{F5BDE4DE-03A2-0799-BB82-E221708FAA2E}"/>
              </a:ext>
            </a:extLst>
          </p:cNvPr>
          <p:cNvPicPr>
            <a:picLocks noChangeAspect="1"/>
          </p:cNvPicPr>
          <p:nvPr/>
        </p:nvPicPr>
        <p:blipFill>
          <a:blip r:embed="rId5"/>
          <a:stretch>
            <a:fillRect/>
          </a:stretch>
        </p:blipFill>
        <p:spPr>
          <a:xfrm>
            <a:off x="424206" y="3923879"/>
            <a:ext cx="3120267" cy="2151702"/>
          </a:xfrm>
          <a:prstGeom prst="rect">
            <a:avLst/>
          </a:prstGeom>
        </p:spPr>
      </p:pic>
      <p:pic>
        <p:nvPicPr>
          <p:cNvPr id="11" name="Picture 10">
            <a:extLst>
              <a:ext uri="{FF2B5EF4-FFF2-40B4-BE49-F238E27FC236}">
                <a16:creationId xmlns:a16="http://schemas.microsoft.com/office/drawing/2014/main" id="{5EC782B6-CD9A-9793-28D2-E1216CEE8F16}"/>
              </a:ext>
            </a:extLst>
          </p:cNvPr>
          <p:cNvPicPr>
            <a:picLocks noChangeAspect="1"/>
          </p:cNvPicPr>
          <p:nvPr/>
        </p:nvPicPr>
        <p:blipFill>
          <a:blip r:embed="rId6"/>
          <a:stretch>
            <a:fillRect/>
          </a:stretch>
        </p:blipFill>
        <p:spPr>
          <a:xfrm>
            <a:off x="4449537" y="3923879"/>
            <a:ext cx="3120267" cy="2081298"/>
          </a:xfrm>
          <a:prstGeom prst="rect">
            <a:avLst/>
          </a:prstGeom>
        </p:spPr>
      </p:pic>
      <p:pic>
        <p:nvPicPr>
          <p:cNvPr id="12" name="Picture 11">
            <a:extLst>
              <a:ext uri="{FF2B5EF4-FFF2-40B4-BE49-F238E27FC236}">
                <a16:creationId xmlns:a16="http://schemas.microsoft.com/office/drawing/2014/main" id="{98CFAD08-BBA2-F21E-4867-FF0C8F3E24F9}"/>
              </a:ext>
            </a:extLst>
          </p:cNvPr>
          <p:cNvPicPr>
            <a:picLocks noChangeAspect="1"/>
          </p:cNvPicPr>
          <p:nvPr/>
        </p:nvPicPr>
        <p:blipFill>
          <a:blip r:embed="rId7"/>
          <a:stretch>
            <a:fillRect/>
          </a:stretch>
        </p:blipFill>
        <p:spPr>
          <a:xfrm>
            <a:off x="8649924" y="3868990"/>
            <a:ext cx="3099012" cy="2277287"/>
          </a:xfrm>
          <a:prstGeom prst="rect">
            <a:avLst/>
          </a:prstGeom>
        </p:spPr>
      </p:pic>
    </p:spTree>
    <p:extLst>
      <p:ext uri="{BB962C8B-B14F-4D97-AF65-F5344CB8AC3E}">
        <p14:creationId xmlns:p14="http://schemas.microsoft.com/office/powerpoint/2010/main" val="326829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8B6E2A-1750-1CC2-AFEF-46B5496D1571}"/>
              </a:ext>
            </a:extLst>
          </p:cNvPr>
          <p:cNvSpPr txBox="1"/>
          <p:nvPr/>
        </p:nvSpPr>
        <p:spPr>
          <a:xfrm>
            <a:off x="124901" y="88707"/>
            <a:ext cx="12111089" cy="769441"/>
          </a:xfrm>
          <a:prstGeom prst="rect">
            <a:avLst/>
          </a:prstGeom>
          <a:noFill/>
        </p:spPr>
        <p:txBody>
          <a:bodyPr wrap="square">
            <a:spAutoFit/>
          </a:bodyPr>
          <a:lstStyle/>
          <a:p>
            <a:pPr marL="285750" indent="-285750">
              <a:buFont typeface="Wingdings" panose="05000000000000000000" pitchFamily="2" charset="2"/>
              <a:buChar char="Ø"/>
            </a:pPr>
            <a:r>
              <a:rPr lang="en-US" sz="4400" u="sng" dirty="0">
                <a:latin typeface="Times New Roman" panose="02020603050405020304" pitchFamily="18" charset="0"/>
                <a:cs typeface="Times New Roman" panose="02020603050405020304" pitchFamily="18" charset="0"/>
              </a:rPr>
              <a:t>Graphical Insights into Power Consumption</a:t>
            </a:r>
            <a:endParaRPr lang="en-IN" sz="44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6C44DE7-92BF-26D6-16C0-274722BDC74B}"/>
              </a:ext>
            </a:extLst>
          </p:cNvPr>
          <p:cNvSpPr txBox="1"/>
          <p:nvPr/>
        </p:nvSpPr>
        <p:spPr>
          <a:xfrm>
            <a:off x="641026" y="1133859"/>
            <a:ext cx="11048213" cy="470898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a:t>
            </a:r>
            <a:r>
              <a:rPr lang="en-US" altLang="en-US" sz="2000" b="1" dirty="0" err="1">
                <a:latin typeface="Times New Roman" panose="02020603050405020304" pitchFamily="18" charset="0"/>
                <a:cs typeface="Times New Roman" panose="02020603050405020304" pitchFamily="18" charset="0"/>
              </a:rPr>
              <a:t>_</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Power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Time</a:t>
            </a:r>
            <a:r>
              <a:rPr lang="en-US" altLang="en-US" sz="2000" b="1"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 plot of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consumption varies significantly over time, reflecting changing usage trends.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Global_Intensity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a:t>
            </a:r>
            <a:r>
              <a:rPr lang="en-US" altLang="en-US" sz="2000" b="1" dirty="0" err="1">
                <a:latin typeface="Times New Roman" panose="02020603050405020304" pitchFamily="18" charset="0"/>
                <a:cs typeface="Times New Roman" panose="02020603050405020304" pitchFamily="18" charset="0"/>
              </a:rPr>
              <a:t>_</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Power</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Scatter plot of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Global_intensity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en-US" sz="20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Positive correlation—higher intensity leads to increased power consumption.</a:t>
            </a:r>
            <a:endParaRPr lang="en-US" altLang="en-US" sz="20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of Voltage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Histogram of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Voltage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Voltage follows a roughly normal distribution, centered around 235–245 volts, with 	occasional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786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6FF596-1728-7438-A427-973B1CDBC85A}"/>
              </a:ext>
            </a:extLst>
          </p:cNvPr>
          <p:cNvSpPr txBox="1"/>
          <p:nvPr/>
        </p:nvSpPr>
        <p:spPr>
          <a:xfrm>
            <a:off x="-35357" y="-43266"/>
            <a:ext cx="11668029"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latin typeface="Times New Roman" panose="02020603050405020304" pitchFamily="18" charset="0"/>
                <a:cs typeface="Times New Roman" panose="02020603050405020304" pitchFamily="18" charset="0"/>
              </a:rPr>
              <a:t>Analysis and Recommendations</a:t>
            </a:r>
          </a:p>
        </p:txBody>
      </p:sp>
      <p:sp>
        <p:nvSpPr>
          <p:cNvPr id="5" name="TextBox 4">
            <a:extLst>
              <a:ext uri="{FF2B5EF4-FFF2-40B4-BE49-F238E27FC236}">
                <a16:creationId xmlns:a16="http://schemas.microsoft.com/office/drawing/2014/main" id="{D0C9D81E-FB70-49A5-E735-5A970D04AE71}"/>
              </a:ext>
            </a:extLst>
          </p:cNvPr>
          <p:cNvSpPr txBox="1"/>
          <p:nvPr/>
        </p:nvSpPr>
        <p:spPr>
          <a:xfrm>
            <a:off x="810706" y="951826"/>
            <a:ext cx="11858919" cy="526297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Power Consumption Insights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Holiday vs Non-Holiday</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a:t>
            </a:r>
            <a:r>
              <a:rPr lang="en-US" altLang="en-US" sz="1600" b="1"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 plot of average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power consumption observed on holidays.</a:t>
            </a:r>
          </a:p>
          <a:p>
            <a:pPr lvl="3" defTabSz="914400" eaLnBrk="0" fontAlgn="base" hangingPunct="0">
              <a:spcBef>
                <a:spcPct val="0"/>
              </a:spcBef>
              <a:spcAft>
                <a:spcPct val="0"/>
              </a:spcAft>
              <a:buFontTx/>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Daylight vs Non-Daylight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 plot of average </a:t>
            </a:r>
            <a:r>
              <a:rPr kumimoji="0" lang="en-US" altLang="en-US" sz="16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3" defTabSz="914400"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consumption peaks during daylight hours (06:00 AM to 06:00 PM).</a:t>
            </a:r>
          </a:p>
          <a:p>
            <a:pPr lvl="2" defTabSz="91440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Conclusions and Recommendations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Addressed missing data and converted data types.</a:t>
            </a: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Engineered features like 'Holiday',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'Light' for enhanced analysis.</a:t>
            </a:r>
          </a:p>
          <a:p>
            <a:pPr lvl="3" defTabSz="914400"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57300" lvl="2" indent="-342900" defTabSz="914400" eaLnBrk="0" fontAlgn="base" hangingPunct="0">
              <a:spcBef>
                <a:spcPct val="0"/>
              </a:spcBef>
              <a:spcAft>
                <a:spcPct val="0"/>
              </a:spcAft>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a:t>
            </a:r>
            <a:r>
              <a:rPr lang="en-US" altLang="en-US" sz="16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in-depth analysis of time-based trends using engineered features.</a:t>
            </a: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Leverage time-series models for forecasting power usage.</a:t>
            </a:r>
          </a:p>
          <a:p>
            <a:pPr lvl="3"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outliers to improve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9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D577-7AC0-5244-C026-A04DC78E9BA7}"/>
              </a:ext>
            </a:extLst>
          </p:cNvPr>
          <p:cNvSpPr>
            <a:spLocks noGrp="1"/>
          </p:cNvSpPr>
          <p:nvPr>
            <p:ph type="ctrTitle"/>
          </p:nvPr>
        </p:nvSpPr>
        <p:spPr>
          <a:xfrm>
            <a:off x="1097280" y="-655071"/>
            <a:ext cx="10058400" cy="3566160"/>
          </a:xfrm>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- 3</a:t>
            </a:r>
            <a:endParaRPr lang="en-IN" sz="9600" u="sng"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036D72-A4FD-63C4-1AA6-9DF8F09B3F44}"/>
              </a:ext>
            </a:extLst>
          </p:cNvPr>
          <p:cNvSpPr>
            <a:spLocks noGrp="1"/>
          </p:cNvSpPr>
          <p:nvPr>
            <p:ph type="subTitle" idx="1"/>
          </p:nvPr>
        </p:nvSpPr>
        <p:spPr>
          <a:xfrm>
            <a:off x="1100051" y="3258421"/>
            <a:ext cx="10058400" cy="1143000"/>
          </a:xfrm>
        </p:spPr>
        <p:txBody>
          <a:bodyPr>
            <a:normAutofit/>
          </a:bodyPr>
          <a:lstStyle/>
          <a:p>
            <a:pPr algn="ctr"/>
            <a:r>
              <a:rPr lang="en-US" dirty="0">
                <a:solidFill>
                  <a:srgbClr val="002060"/>
                </a:solidFill>
                <a:latin typeface="Times New Roman" panose="02020603050405020304" pitchFamily="18" charset="0"/>
                <a:cs typeface="Times New Roman" panose="02020603050405020304" pitchFamily="18" charset="0"/>
              </a:rPr>
              <a:t> (MODEL CREATION &amp; COMPARISON)</a:t>
            </a:r>
            <a:endParaRPr lang="en-IN" dirty="0">
              <a:solidFill>
                <a:srgbClr val="002060"/>
              </a:solidFill>
              <a:latin typeface="Times New Roman" panose="02020603050405020304" pitchFamily="18" charset="0"/>
              <a:cs typeface="Times New Roman" panose="02020603050405020304" pitchFamily="18" charset="0"/>
            </a:endParaRPr>
          </a:p>
          <a:p>
            <a:pPr algn="ct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53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FE0FD2-0B52-A7F7-1230-E1AA5EE154D2}"/>
              </a:ext>
            </a:extLst>
          </p:cNvPr>
          <p:cNvSpPr txBox="1"/>
          <p:nvPr/>
        </p:nvSpPr>
        <p:spPr>
          <a:xfrm>
            <a:off x="68339" y="60427"/>
            <a:ext cx="6094428" cy="1015663"/>
          </a:xfrm>
          <a:prstGeom prst="rect">
            <a:avLst/>
          </a:prstGeom>
          <a:noFill/>
        </p:spPr>
        <p:txBody>
          <a:bodyPr wrap="square">
            <a:spAutoFit/>
          </a:bodyPr>
          <a:lstStyle/>
          <a:p>
            <a:pPr marL="857250" indent="-857250">
              <a:buFont typeface="Wingdings" panose="05000000000000000000" pitchFamily="2" charset="2"/>
              <a:buChar char="Ø"/>
            </a:pPr>
            <a:r>
              <a:rPr lang="en" sz="6000" u="sng" dirty="0">
                <a:solidFill>
                  <a:srgbClr val="002060"/>
                </a:solidFill>
                <a:latin typeface="Times New Roman" panose="02020603050405020304" pitchFamily="18" charset="0"/>
                <a:cs typeface="Times New Roman" panose="02020603050405020304" pitchFamily="18" charset="0"/>
              </a:rPr>
              <a:t>Contents</a:t>
            </a:r>
            <a:endParaRPr lang="en-IN" sz="6000" u="sng"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5038CC6F-CF21-54B4-07B7-5C3821C4EC51}"/>
              </a:ext>
            </a:extLst>
          </p:cNvPr>
          <p:cNvGraphicFramePr>
            <a:graphicFrameLocks noGrp="1"/>
          </p:cNvGraphicFramePr>
          <p:nvPr>
            <p:extLst>
              <p:ext uri="{D42A27DB-BD31-4B8C-83A1-F6EECF244321}">
                <p14:modId xmlns:p14="http://schemas.microsoft.com/office/powerpoint/2010/main" val="2706737530"/>
              </p:ext>
            </p:extLst>
          </p:nvPr>
        </p:nvGraphicFramePr>
        <p:xfrm>
          <a:off x="386499" y="1179787"/>
          <a:ext cx="11199043" cy="4994772"/>
        </p:xfrm>
        <a:graphic>
          <a:graphicData uri="http://schemas.openxmlformats.org/drawingml/2006/table">
            <a:tbl>
              <a:tblPr>
                <a:noFill/>
              </a:tblPr>
              <a:tblGrid>
                <a:gridCol w="3817856">
                  <a:extLst>
                    <a:ext uri="{9D8B030D-6E8A-4147-A177-3AD203B41FA5}">
                      <a16:colId xmlns:a16="http://schemas.microsoft.com/office/drawing/2014/main" val="1552934111"/>
                    </a:ext>
                  </a:extLst>
                </a:gridCol>
                <a:gridCol w="7381187">
                  <a:extLst>
                    <a:ext uri="{9D8B030D-6E8A-4147-A177-3AD203B41FA5}">
                      <a16:colId xmlns:a16="http://schemas.microsoft.com/office/drawing/2014/main" val="4143446636"/>
                    </a:ext>
                  </a:extLst>
                </a:gridCol>
              </a:tblGrid>
              <a:tr h="1205654">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Project Objective and Overview</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393259163"/>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- 1</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marR="0" lvl="0" indent="0" algn="l" rtl="0">
                        <a:lnSpc>
                          <a:spcPct val="100000"/>
                        </a:lnSpc>
                        <a:spcBef>
                          <a:spcPts val="0"/>
                        </a:spcBef>
                        <a:spcAft>
                          <a:spcPts val="1600"/>
                        </a:spcAft>
                        <a:buNone/>
                      </a:pPr>
                      <a:r>
                        <a:rPr lang="en-IN" sz="2000" dirty="0">
                          <a:solidFill>
                            <a:schemeClr val="tx1"/>
                          </a:solidFill>
                          <a:latin typeface="Times New Roman" panose="02020603050405020304" pitchFamily="18" charset="0"/>
                          <a:cs typeface="Times New Roman" panose="02020603050405020304" pitchFamily="18" charset="0"/>
                        </a:rPr>
                        <a:t>Data Exploration</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3210229252"/>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- 2</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1600"/>
                        </a:spcAft>
                        <a:buNone/>
                      </a:pPr>
                      <a:r>
                        <a:rPr lang="en-IN" sz="2000" dirty="0">
                          <a:solidFill>
                            <a:schemeClr val="tx1"/>
                          </a:solidFill>
                          <a:latin typeface="Times New Roman" panose="02020603050405020304" pitchFamily="18" charset="0"/>
                          <a:cs typeface="Times New Roman" panose="02020603050405020304" pitchFamily="18" charset="0"/>
                        </a:rPr>
                        <a:t>Data Encoding and Visualization</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837693696"/>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- 3</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1600"/>
                        </a:spcAft>
                        <a:buNone/>
                      </a:pPr>
                      <a:r>
                        <a:rPr lang="en-US" sz="2000" dirty="0">
                          <a:solidFill>
                            <a:schemeClr val="tx1"/>
                          </a:solidFill>
                          <a:latin typeface="Times New Roman" panose="02020603050405020304" pitchFamily="18" charset="0"/>
                          <a:cs typeface="Times New Roman" panose="02020603050405020304" pitchFamily="18" charset="0"/>
                        </a:rPr>
                        <a:t>Model Creation and Comparison</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411779868"/>
                  </a:ext>
                </a:extLst>
              </a:tr>
              <a:tr h="516693">
                <a:tc>
                  <a:txBody>
                    <a:bodyPr/>
                    <a:lstStyle/>
                    <a:p>
                      <a:pPr marL="0" lvl="0" indent="0" algn="l" rtl="0">
                        <a:spcBef>
                          <a:spcPts val="0"/>
                        </a:spcBef>
                        <a:spcAft>
                          <a:spcPts val="0"/>
                        </a:spcAft>
                        <a:buNone/>
                      </a:pPr>
                      <a:r>
                        <a:rPr lang="en" sz="2000" b="1" u="none"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- 4</a:t>
                      </a:r>
                      <a:endParaRPr sz="2000" b="1" u="none"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0"/>
                        </a:spcAft>
                        <a:buNone/>
                      </a:pPr>
                      <a:r>
                        <a:rPr lang="en-US" sz="2000" dirty="0">
                          <a:solidFill>
                            <a:schemeClr val="tx1"/>
                          </a:solidFill>
                          <a:latin typeface="Times New Roman" panose="02020603050405020304" pitchFamily="18" charset="0"/>
                          <a:cs typeface="Times New Roman" panose="02020603050405020304" pitchFamily="18" charset="0"/>
                        </a:rPr>
                        <a:t>Time series forecasting with ARIMA and Prophet models</a:t>
                      </a:r>
                      <a:endParaRPr sz="2000"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3453726304"/>
                  </a:ext>
                </a:extLst>
              </a:tr>
              <a:tr h="861173">
                <a:tc>
                  <a:txBody>
                    <a:bodyPr/>
                    <a:lstStyle/>
                    <a:p>
                      <a:pPr marL="0" lvl="0" indent="0" algn="l" rtl="0">
                        <a:spcBef>
                          <a:spcPts val="0"/>
                        </a:spcBef>
                        <a:spcAft>
                          <a:spcPts val="0"/>
                        </a:spcAft>
                        <a:buNone/>
                      </a:pPr>
                      <a:r>
                        <a:rPr lang="en" sz="2000" b="1" dirty="0">
                          <a:solidFill>
                            <a:srgbClr val="002060"/>
                          </a:solidFill>
                          <a:latin typeface="Times New Roman" panose="02020603050405020304" pitchFamily="18" charset="0"/>
                          <a:ea typeface="Figtree Black"/>
                          <a:cs typeface="Times New Roman" panose="02020603050405020304" pitchFamily="18" charset="0"/>
                          <a:sym typeface="Figtree Black"/>
                        </a:rPr>
                        <a:t>Model Evaluation</a:t>
                      </a:r>
                      <a:endParaRPr sz="2000" b="1"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bg1"/>
                    </a:solidFill>
                  </a:tcPr>
                </a:tc>
                <a:tc>
                  <a:txBody>
                    <a:bodyPr/>
                    <a:lstStyle/>
                    <a:p>
                      <a:pPr marL="0" lvl="0" indent="0" algn="l" rtl="0">
                        <a:spcBef>
                          <a:spcPts val="0"/>
                        </a:spcBef>
                        <a:spcAft>
                          <a:spcPts val="1600"/>
                        </a:spcAft>
                        <a:buNone/>
                      </a:pPr>
                      <a:r>
                        <a:rPr lang="en-US" sz="2000" dirty="0">
                          <a:solidFill>
                            <a:schemeClr val="tx1"/>
                          </a:solidFill>
                          <a:latin typeface="Times New Roman" panose="02020603050405020304" pitchFamily="18" charset="0"/>
                          <a:cs typeface="Times New Roman" panose="02020603050405020304" pitchFamily="18" charset="0"/>
                        </a:rPr>
                        <a:t>Model evaluation using metrics to assess accuracy and performance of predictive models</a:t>
                      </a:r>
                      <a:endParaRPr sz="2000" b="1" u="sng"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1809193513"/>
                  </a:ext>
                </a:extLst>
              </a:tr>
              <a:tr h="861173">
                <a:tc>
                  <a:txBody>
                    <a:bodyPr/>
                    <a:lstStyle/>
                    <a:p>
                      <a:pPr marL="0" lvl="0" indent="0" algn="l" rtl="0">
                        <a:spcBef>
                          <a:spcPts val="0"/>
                        </a:spcBef>
                        <a:spcAft>
                          <a:spcPts val="0"/>
                        </a:spcAft>
                        <a:buNone/>
                      </a:pPr>
                      <a:r>
                        <a:rPr lang="en-IN" sz="2000" b="1" dirty="0">
                          <a:solidFill>
                            <a:srgbClr val="002060"/>
                          </a:solidFill>
                          <a:latin typeface="Times New Roman" panose="02020603050405020304" pitchFamily="18" charset="0"/>
                          <a:ea typeface="Figtree Black"/>
                          <a:cs typeface="Times New Roman" panose="02020603050405020304" pitchFamily="18" charset="0"/>
                          <a:sym typeface="Figtree Black"/>
                        </a:rPr>
                        <a:t>Conclusion</a:t>
                      </a:r>
                      <a:endParaRPr sz="2000" b="1" dirty="0">
                        <a:solidFill>
                          <a:srgbClr val="002060"/>
                        </a:solidFill>
                        <a:latin typeface="Times New Roman" panose="02020603050405020304" pitchFamily="18" charset="0"/>
                        <a:ea typeface="Figtree Black"/>
                        <a:cs typeface="Times New Roman" panose="02020603050405020304" pitchFamily="18" charset="0"/>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rtl="0">
                        <a:spcBef>
                          <a:spcPts val="0"/>
                        </a:spcBef>
                        <a:spcAft>
                          <a:spcPts val="1600"/>
                        </a:spcAft>
                        <a:buNone/>
                      </a:pPr>
                      <a:r>
                        <a:rPr lang="en-US" sz="2000" dirty="0">
                          <a:solidFill>
                            <a:schemeClr val="tx1"/>
                          </a:solidFill>
                          <a:latin typeface="Times New Roman" panose="02020603050405020304" pitchFamily="18" charset="0"/>
                          <a:cs typeface="Times New Roman" panose="02020603050405020304" pitchFamily="18" charset="0"/>
                        </a:rPr>
                        <a:t>Summarizing Insights and Recommendations For Optimizing Household Energy Consumption.</a:t>
                      </a:r>
                      <a:endParaRPr sz="2000" b="1" u="sng" dirty="0">
                        <a:solidFill>
                          <a:schemeClr val="tx1"/>
                        </a:solidFill>
                        <a:latin typeface="Times New Roman" panose="02020603050405020304" pitchFamily="18" charset="0"/>
                        <a:ea typeface="Hanken Grotesk"/>
                        <a:cs typeface="Times New Roman" panose="02020603050405020304" pitchFamily="18" charset="0"/>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bg1"/>
                    </a:solidFill>
                  </a:tcPr>
                </a:tc>
                <a:extLst>
                  <a:ext uri="{0D108BD9-81ED-4DB2-BD59-A6C34878D82A}">
                    <a16:rowId xmlns:a16="http://schemas.microsoft.com/office/drawing/2014/main" val="4235096769"/>
                  </a:ext>
                </a:extLst>
              </a:tr>
            </a:tbl>
          </a:graphicData>
        </a:graphic>
      </p:graphicFrame>
    </p:spTree>
    <p:extLst>
      <p:ext uri="{BB962C8B-B14F-4D97-AF65-F5344CB8AC3E}">
        <p14:creationId xmlns:p14="http://schemas.microsoft.com/office/powerpoint/2010/main" val="231846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3B9CB-044B-ADF2-AA5B-B0BBE4F841FA}"/>
              </a:ext>
            </a:extLst>
          </p:cNvPr>
          <p:cNvSpPr txBox="1"/>
          <p:nvPr/>
        </p:nvSpPr>
        <p:spPr>
          <a:xfrm>
            <a:off x="11784" y="22720"/>
            <a:ext cx="8924826"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solidFill>
                  <a:srgbClr val="002060"/>
                </a:solidFill>
                <a:latin typeface="Times New Roman" panose="02020603050405020304" pitchFamily="18" charset="0"/>
                <a:cs typeface="Times New Roman" panose="02020603050405020304" pitchFamily="18" charset="0"/>
              </a:rPr>
              <a:t>Regression Models Overview</a:t>
            </a:r>
          </a:p>
        </p:txBody>
      </p:sp>
      <p:sp>
        <p:nvSpPr>
          <p:cNvPr id="5" name="TextBox 4">
            <a:extLst>
              <a:ext uri="{FF2B5EF4-FFF2-40B4-BE49-F238E27FC236}">
                <a16:creationId xmlns:a16="http://schemas.microsoft.com/office/drawing/2014/main" id="{34A3FFAE-BB65-66AE-6420-2F1B74524422}"/>
              </a:ext>
            </a:extLst>
          </p:cNvPr>
          <p:cNvSpPr txBox="1"/>
          <p:nvPr/>
        </p:nvSpPr>
        <p:spPr>
          <a:xfrm>
            <a:off x="669305" y="1126062"/>
            <a:ext cx="11123629" cy="4801314"/>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Linear Regression :--</a:t>
            </a:r>
          </a:p>
          <a:p>
            <a:endParaRPr lang="en-US" b="1" dirty="0">
              <a:latin typeface="Times New Roman" panose="02020603050405020304" pitchFamily="18" charset="0"/>
              <a:cs typeface="Times New Roman" panose="02020603050405020304" pitchFamily="18" charset="0"/>
            </a:endParaRPr>
          </a:p>
          <a:p>
            <a:pPr marL="596900" lvl="1"/>
            <a:r>
              <a:rPr lang="en-US" dirty="0">
                <a:latin typeface="Times New Roman" panose="02020603050405020304" pitchFamily="18" charset="0"/>
                <a:cs typeface="Times New Roman" panose="02020603050405020304" pitchFamily="18" charset="0"/>
              </a:rPr>
              <a:t>Linear Regression fits a straight line to the data by minimizing the error between predicted and actual values. It works well for data with strong linear relationships but struggles with overfitting. Use it for simple, interpretable models without regularization.</a:t>
            </a:r>
          </a:p>
          <a:p>
            <a:pPr marL="596900"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Lasso Regression :--</a:t>
            </a:r>
          </a:p>
          <a:p>
            <a:endParaRPr lang="en-US" b="1" dirty="0">
              <a:latin typeface="Times New Roman" panose="02020603050405020304" pitchFamily="18" charset="0"/>
              <a:cs typeface="Times New Roman" panose="02020603050405020304" pitchFamily="18" charset="0"/>
            </a:endParaRPr>
          </a:p>
          <a:p>
            <a:pPr marL="596900" lvl="1"/>
            <a:r>
              <a:rPr lang="en-US" dirty="0">
                <a:latin typeface="Times New Roman" panose="02020603050405020304" pitchFamily="18" charset="0"/>
                <a:cs typeface="Times New Roman" panose="02020603050405020304" pitchFamily="18" charset="0"/>
              </a:rPr>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pPr marL="596900" lvl="1"/>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Ridge Regression :--</a:t>
            </a:r>
          </a:p>
          <a:p>
            <a:endParaRPr lang="en-US" b="1" dirty="0">
              <a:latin typeface="Times New Roman" panose="02020603050405020304" pitchFamily="18" charset="0"/>
              <a:cs typeface="Times New Roman" panose="02020603050405020304" pitchFamily="18" charset="0"/>
            </a:endParaRPr>
          </a:p>
          <a:p>
            <a:pPr marL="596900" lvl="1"/>
            <a:r>
              <a:rPr lang="en-US" dirty="0">
                <a:latin typeface="Times New Roman" panose="02020603050405020304" pitchFamily="18" charset="0"/>
                <a:cs typeface="Times New Roman" panose="02020603050405020304" pitchFamily="18" charset="0"/>
              </a:rPr>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p:txBody>
      </p:sp>
    </p:spTree>
    <p:extLst>
      <p:ext uri="{BB962C8B-B14F-4D97-AF65-F5344CB8AC3E}">
        <p14:creationId xmlns:p14="http://schemas.microsoft.com/office/powerpoint/2010/main" val="174417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FE103-C96A-A5BA-3775-9D5F98B7601C}"/>
              </a:ext>
            </a:extLst>
          </p:cNvPr>
          <p:cNvSpPr txBox="1"/>
          <p:nvPr/>
        </p:nvSpPr>
        <p:spPr>
          <a:xfrm>
            <a:off x="2357" y="3864"/>
            <a:ext cx="7425964"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Training and Testing</a:t>
            </a:r>
          </a:p>
        </p:txBody>
      </p:sp>
      <p:sp>
        <p:nvSpPr>
          <p:cNvPr id="5" name="TextBox 4">
            <a:extLst>
              <a:ext uri="{FF2B5EF4-FFF2-40B4-BE49-F238E27FC236}">
                <a16:creationId xmlns:a16="http://schemas.microsoft.com/office/drawing/2014/main" id="{CA98F857-5F42-0F0C-8B40-F7C758EE9575}"/>
              </a:ext>
            </a:extLst>
          </p:cNvPr>
          <p:cNvSpPr txBox="1"/>
          <p:nvPr/>
        </p:nvSpPr>
        <p:spPr>
          <a:xfrm>
            <a:off x="388854" y="1217395"/>
            <a:ext cx="11158981" cy="1323439"/>
          </a:xfrm>
          <a:prstGeom prst="rect">
            <a:avLst/>
          </a:prstGeom>
          <a:noFill/>
        </p:spPr>
        <p:txBody>
          <a:bodyPr wrap="square">
            <a:spAutoFit/>
          </a:bodyPr>
          <a:lstStyle/>
          <a:p>
            <a:pPr marL="8826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lang="en-US" sz="2000"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FAE3C71-64EB-802F-5084-52579E7649AB}"/>
              </a:ext>
            </a:extLst>
          </p:cNvPr>
          <p:cNvSpPr txBox="1"/>
          <p:nvPr/>
        </p:nvSpPr>
        <p:spPr>
          <a:xfrm>
            <a:off x="567966" y="2619808"/>
            <a:ext cx="6264110" cy="523220"/>
          </a:xfrm>
          <a:prstGeom prst="rect">
            <a:avLst/>
          </a:prstGeom>
          <a:noFill/>
        </p:spPr>
        <p:txBody>
          <a:bodyPr wrap="square">
            <a:spAutoFit/>
          </a:bodyPr>
          <a:lstStyle/>
          <a:p>
            <a:pPr marL="285750" indent="-285750">
              <a:buFont typeface="Wingdings" panose="05000000000000000000" pitchFamily="2" charset="2"/>
              <a:buChar char="q"/>
            </a:pPr>
            <a:r>
              <a:rPr lang="en-IN" sz="2800" dirty="0">
                <a:solidFill>
                  <a:srgbClr val="002060"/>
                </a:solidFill>
                <a:latin typeface="Times New Roman" panose="02020603050405020304" pitchFamily="18" charset="0"/>
                <a:cs typeface="Times New Roman" panose="02020603050405020304" pitchFamily="18" charset="0"/>
              </a:rPr>
              <a:t>  Who performs better :--</a:t>
            </a:r>
          </a:p>
        </p:txBody>
      </p:sp>
      <p:sp>
        <p:nvSpPr>
          <p:cNvPr id="9" name="TextBox 8">
            <a:extLst>
              <a:ext uri="{FF2B5EF4-FFF2-40B4-BE49-F238E27FC236}">
                <a16:creationId xmlns:a16="http://schemas.microsoft.com/office/drawing/2014/main" id="{BDF642FF-2919-72F6-8410-E551A48DCA5B}"/>
              </a:ext>
            </a:extLst>
          </p:cNvPr>
          <p:cNvSpPr txBox="1"/>
          <p:nvPr/>
        </p:nvSpPr>
        <p:spPr>
          <a:xfrm>
            <a:off x="435987" y="3200184"/>
            <a:ext cx="11111848" cy="2862322"/>
          </a:xfrm>
          <a:prstGeom prst="rect">
            <a:avLst/>
          </a:prstGeom>
          <a:noFill/>
        </p:spPr>
        <p:txBody>
          <a:bodyPr wrap="square">
            <a:spAutoFit/>
          </a:bodyPr>
          <a:lstStyle/>
          <a:p>
            <a:pPr marL="800100" lvl="1"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Ridge Regression usually performs better in complex datasets with many correlated features because it regularizes without eliminating any variables.</a:t>
            </a:r>
          </a:p>
          <a:p>
            <a:pPr lvl="1"/>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Lasso Regression works well if feature selection is needed, but can sometimes lose accuracy by removing too many features.</a:t>
            </a:r>
          </a:p>
          <a:p>
            <a:pPr lvl="1"/>
            <a:endParaRPr lang="en-US" sz="20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Linear Regression is simpler but may overfit with noisy or complex data, often outperformed by Ridge and Lasso.</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712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2830D-EEEF-08CD-9EB2-2BFAFFF56F6E}"/>
              </a:ext>
            </a:extLst>
          </p:cNvPr>
          <p:cNvSpPr txBox="1"/>
          <p:nvPr/>
        </p:nvSpPr>
        <p:spPr>
          <a:xfrm>
            <a:off x="-16501" y="-14985"/>
            <a:ext cx="7246859"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Performance Metrics</a:t>
            </a:r>
          </a:p>
        </p:txBody>
      </p:sp>
      <p:sp>
        <p:nvSpPr>
          <p:cNvPr id="5" name="TextBox 4">
            <a:extLst>
              <a:ext uri="{FF2B5EF4-FFF2-40B4-BE49-F238E27FC236}">
                <a16:creationId xmlns:a16="http://schemas.microsoft.com/office/drawing/2014/main" id="{60FC3084-6F22-7C26-19BB-20883DE6F01D}"/>
              </a:ext>
            </a:extLst>
          </p:cNvPr>
          <p:cNvSpPr txBox="1"/>
          <p:nvPr/>
        </p:nvSpPr>
        <p:spPr>
          <a:xfrm>
            <a:off x="544393" y="1296466"/>
            <a:ext cx="5922394"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Root Mean Squared Error (RMSE) :--</a:t>
            </a:r>
          </a:p>
          <a:p>
            <a:pPr marL="342900" indent="-3429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Definition :--</a:t>
            </a:r>
            <a:r>
              <a:rPr lang="en-US" dirty="0">
                <a:latin typeface="Times New Roman" panose="02020603050405020304" pitchFamily="18" charset="0"/>
                <a:cs typeface="Times New Roman" panose="02020603050405020304" pitchFamily="18" charset="0"/>
              </a:rPr>
              <a:t> Measures the average magnitude of the 	prediction error. It gives an idea of how much error 	is in the model’s predictions. The lower the RMSE, 	the better the model.</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Use Case :--</a:t>
            </a:r>
            <a:r>
              <a:rPr lang="en-US" dirty="0">
                <a:latin typeface="Times New Roman" panose="02020603050405020304" pitchFamily="18" charset="0"/>
                <a:cs typeface="Times New Roman" panose="02020603050405020304" pitchFamily="18" charset="0"/>
              </a:rPr>
              <a:t> Used to evaluate the accuracy of 	regression models by measuring the difference 	between predicted and actual values.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R² Score :--</a:t>
            </a:r>
          </a:p>
          <a:p>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Definition :--</a:t>
            </a:r>
            <a:r>
              <a:rPr lang="en-US" dirty="0">
                <a:latin typeface="Times New Roman" panose="02020603050405020304" pitchFamily="18" charset="0"/>
                <a:cs typeface="Times New Roman" panose="02020603050405020304" pitchFamily="18" charset="0"/>
              </a:rPr>
              <a:t> Measures how well the model explains 	the variance in the data. A score of 1 indicates 	perfect fit, while 0 indicates no explanatory power.</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Use Case :--</a:t>
            </a:r>
            <a:r>
              <a:rPr lang="en-US" dirty="0">
                <a:latin typeface="Times New Roman" panose="02020603050405020304" pitchFamily="18" charset="0"/>
                <a:cs typeface="Times New Roman" panose="02020603050405020304" pitchFamily="18" charset="0"/>
              </a:rPr>
              <a:t> Used to determine the goodness of fit for 	regression models.</a:t>
            </a:r>
          </a:p>
        </p:txBody>
      </p:sp>
      <p:pic>
        <p:nvPicPr>
          <p:cNvPr id="6" name="Picture 5">
            <a:extLst>
              <a:ext uri="{FF2B5EF4-FFF2-40B4-BE49-F238E27FC236}">
                <a16:creationId xmlns:a16="http://schemas.microsoft.com/office/drawing/2014/main" id="{28D9DD61-3FFD-451F-A2CF-A7510EA24A74}"/>
              </a:ext>
            </a:extLst>
          </p:cNvPr>
          <p:cNvPicPr>
            <a:picLocks noChangeAspect="1"/>
          </p:cNvPicPr>
          <p:nvPr/>
        </p:nvPicPr>
        <p:blipFill>
          <a:blip r:embed="rId2"/>
          <a:stretch>
            <a:fillRect/>
          </a:stretch>
        </p:blipFill>
        <p:spPr>
          <a:xfrm>
            <a:off x="6874028" y="1047811"/>
            <a:ext cx="4956614" cy="2996290"/>
          </a:xfrm>
          <a:prstGeom prst="rect">
            <a:avLst/>
          </a:prstGeom>
        </p:spPr>
      </p:pic>
      <p:pic>
        <p:nvPicPr>
          <p:cNvPr id="7" name="Picture 6">
            <a:extLst>
              <a:ext uri="{FF2B5EF4-FFF2-40B4-BE49-F238E27FC236}">
                <a16:creationId xmlns:a16="http://schemas.microsoft.com/office/drawing/2014/main" id="{E0948910-24D1-9A6B-3CD0-C70872BBBC38}"/>
              </a:ext>
            </a:extLst>
          </p:cNvPr>
          <p:cNvPicPr>
            <a:picLocks noChangeAspect="1"/>
          </p:cNvPicPr>
          <p:nvPr/>
        </p:nvPicPr>
        <p:blipFill>
          <a:blip r:embed="rId3"/>
          <a:stretch>
            <a:fillRect/>
          </a:stretch>
        </p:blipFill>
        <p:spPr>
          <a:xfrm>
            <a:off x="6940012" y="4398438"/>
            <a:ext cx="4834067" cy="1578161"/>
          </a:xfrm>
          <a:prstGeom prst="rect">
            <a:avLst/>
          </a:prstGeom>
        </p:spPr>
      </p:pic>
    </p:spTree>
    <p:extLst>
      <p:ext uri="{BB962C8B-B14F-4D97-AF65-F5344CB8AC3E}">
        <p14:creationId xmlns:p14="http://schemas.microsoft.com/office/powerpoint/2010/main" val="1220616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D3F299-486D-DF48-5D35-8E58FD8BD391}"/>
              </a:ext>
            </a:extLst>
          </p:cNvPr>
          <p:cNvSpPr>
            <a:spLocks noGrp="1"/>
          </p:cNvSpPr>
          <p:nvPr>
            <p:ph type="subTitle" idx="1"/>
          </p:nvPr>
        </p:nvSpPr>
        <p:spPr>
          <a:xfrm>
            <a:off x="1100051" y="3173576"/>
            <a:ext cx="10058400" cy="1143000"/>
          </a:xfrm>
        </p:spPr>
        <p:txBody>
          <a:bodyPr>
            <a:normAutofit/>
          </a:bodyPr>
          <a:lstStyle/>
          <a:p>
            <a:pPr algn="ctr"/>
            <a:r>
              <a:rPr lang="en-US" sz="1800" dirty="0">
                <a:solidFill>
                  <a:srgbClr val="002060"/>
                </a:solidFill>
                <a:latin typeface="Times New Roman" panose="02020603050405020304" pitchFamily="18" charset="0"/>
                <a:cs typeface="Times New Roman" panose="02020603050405020304" pitchFamily="18" charset="0"/>
              </a:rPr>
              <a:t>(TIME SERIES FORECASTING WITH ARIMA AND PROPHET MODELS)</a:t>
            </a:r>
            <a:endParaRPr lang="en-IN" sz="1800" dirty="0">
              <a:solidFill>
                <a:srgbClr val="002060"/>
              </a:solidFill>
              <a:latin typeface="Times New Roman" panose="02020603050405020304" pitchFamily="18" charset="0"/>
              <a:cs typeface="Times New Roman" panose="02020603050405020304" pitchFamily="18" charset="0"/>
            </a:endParaRPr>
          </a:p>
          <a:p>
            <a:pPr algn="ct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7FFC006-77B9-5969-B476-60540A5EFECE}"/>
              </a:ext>
            </a:extLst>
          </p:cNvPr>
          <p:cNvSpPr txBox="1">
            <a:spLocks noGrp="1"/>
          </p:cNvSpPr>
          <p:nvPr>
            <p:ph type="ctrTitle"/>
          </p:nvPr>
        </p:nvSpPr>
        <p:spPr>
          <a:xfrm>
            <a:off x="1096963" y="1222904"/>
            <a:ext cx="10058400" cy="1348061"/>
          </a:xfrm>
          <a:prstGeom prst="rect">
            <a:avLst/>
          </a:prstGeom>
          <a:noFill/>
        </p:spPr>
        <p:txBody>
          <a:bodyPr wrap="square">
            <a:sp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- 4</a:t>
            </a:r>
            <a:endParaRPr lang="en-IN" sz="96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90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8A0E5-F14C-FA08-0604-DFB7B8B175A8}"/>
              </a:ext>
            </a:extLst>
          </p:cNvPr>
          <p:cNvSpPr txBox="1"/>
          <p:nvPr/>
        </p:nvSpPr>
        <p:spPr>
          <a:xfrm>
            <a:off x="2349" y="-5560"/>
            <a:ext cx="12073386" cy="769441"/>
          </a:xfrm>
          <a:prstGeom prst="rect">
            <a:avLst/>
          </a:prstGeom>
          <a:noFill/>
        </p:spPr>
        <p:txBody>
          <a:bodyPr wrap="square">
            <a:spAutoFit/>
          </a:bodyPr>
          <a:lstStyle/>
          <a:p>
            <a:pPr marL="285750" indent="-285750">
              <a:buFont typeface="Wingdings" panose="05000000000000000000" pitchFamily="2" charset="2"/>
              <a:buChar char="Ø"/>
            </a:pPr>
            <a:r>
              <a:rPr lang="en-US" sz="4400" u="sng" dirty="0">
                <a:solidFill>
                  <a:srgbClr val="002060"/>
                </a:solidFill>
                <a:latin typeface="Times New Roman" panose="02020603050405020304" pitchFamily="18" charset="0"/>
                <a:cs typeface="Times New Roman" panose="02020603050405020304" pitchFamily="18" charset="0"/>
              </a:rPr>
              <a:t>Introduction to Time Series Forecasting</a:t>
            </a:r>
            <a:endParaRPr lang="en-IN" sz="44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424BB5-7E82-7EBA-9075-E244E08F411E}"/>
              </a:ext>
            </a:extLst>
          </p:cNvPr>
          <p:cNvSpPr txBox="1"/>
          <p:nvPr/>
        </p:nvSpPr>
        <p:spPr>
          <a:xfrm>
            <a:off x="18858" y="1727541"/>
            <a:ext cx="12198280" cy="3108543"/>
          </a:xfrm>
          <a:prstGeom prst="rect">
            <a:avLst/>
          </a:prstGeom>
          <a:noFill/>
        </p:spPr>
        <p:txBody>
          <a:bodyPr wrap="square">
            <a:spAutoFit/>
          </a:bodyPr>
          <a:lstStyle/>
          <a:p>
            <a:pPr marL="800100" lvl="1" indent="-342900" defTabSz="914400" eaLnBrk="0" fontAlgn="base" hangingPunct="0">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series forecasting is used to predict future values based on past observations.</a:t>
            </a:r>
          </a:p>
          <a:p>
            <a:pPr lvl="1" defTabSz="91440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Common applications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predictions, stock prices, energy consumption.</a:t>
            </a:r>
          </a:p>
          <a:p>
            <a:pPr lvl="1" defTabSz="914400" eaLnBrk="0" fontAlgn="base" hangingPunct="0">
              <a:spcBef>
                <a:spcPct val="0"/>
              </a:spcBef>
              <a:spcAft>
                <a:spcPct val="0"/>
              </a:spcAf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this presentation, we will forecast energy consumption using two popular models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a:t>
            </a:r>
            <a:r>
              <a:rPr lang="en-US" altLang="en-US" sz="2800" dirty="0">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2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7C18E7-1F0D-8388-F7D9-0A915B54F100}"/>
              </a:ext>
            </a:extLst>
          </p:cNvPr>
          <p:cNvSpPr txBox="1"/>
          <p:nvPr/>
        </p:nvSpPr>
        <p:spPr>
          <a:xfrm>
            <a:off x="-7070" y="-5558"/>
            <a:ext cx="12199069" cy="646331"/>
          </a:xfrm>
          <a:prstGeom prst="rect">
            <a:avLst/>
          </a:prstGeom>
          <a:noFill/>
        </p:spPr>
        <p:txBody>
          <a:bodyPr wrap="square">
            <a:spAutoFit/>
          </a:bodyPr>
          <a:lstStyle/>
          <a:p>
            <a:pPr marL="285750" indent="-285750">
              <a:buFont typeface="Wingdings" panose="05000000000000000000" pitchFamily="2" charset="2"/>
              <a:buChar char="Ø"/>
            </a:pPr>
            <a:r>
              <a:rPr lang="en-IN" sz="3600" u="sng" dirty="0">
                <a:solidFill>
                  <a:srgbClr val="002060"/>
                </a:solidFill>
                <a:latin typeface="Times New Roman" panose="02020603050405020304" pitchFamily="18" charset="0"/>
                <a:cs typeface="Times New Roman" panose="02020603050405020304" pitchFamily="18" charset="0"/>
              </a:rPr>
              <a:t>ARIMA </a:t>
            </a:r>
            <a:r>
              <a:rPr lang="en-IN" sz="3600" dirty="0">
                <a:solidFill>
                  <a:srgbClr val="002060"/>
                </a:solidFill>
                <a:latin typeface="Times New Roman" panose="02020603050405020304" pitchFamily="18" charset="0"/>
                <a:cs typeface="Times New Roman" panose="02020603050405020304" pitchFamily="18" charset="0"/>
              </a:rPr>
              <a:t>(Auto Regressive Integrated Moving Average) </a:t>
            </a:r>
            <a:r>
              <a:rPr lang="en-IN" sz="3600" u="sng" dirty="0">
                <a:solidFill>
                  <a:srgbClr val="002060"/>
                </a:solidFill>
                <a:latin typeface="Times New Roman" panose="02020603050405020304" pitchFamily="18" charset="0"/>
                <a:cs typeface="Times New Roman" panose="02020603050405020304" pitchFamily="18" charset="0"/>
              </a:rPr>
              <a:t>Model</a:t>
            </a:r>
            <a:endParaRPr kumimoji="0" lang="en-US" altLang="en-US" sz="360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F0B99C-6F0F-A358-6C66-D26798DC0369}"/>
              </a:ext>
            </a:extLst>
          </p:cNvPr>
          <p:cNvSpPr txBox="1"/>
          <p:nvPr/>
        </p:nvSpPr>
        <p:spPr>
          <a:xfrm>
            <a:off x="631596" y="1204376"/>
            <a:ext cx="11151909" cy="470898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combines :--</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(Auto-Regressive)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relationship between an observation and a number of lagged 	observations.</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 (Integrated)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Differencing the series to make it stationary.</a:t>
            </a:r>
          </a:p>
          <a:p>
            <a:pPr lvl="1" defTabSz="91440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 (Moving Average)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relationship between an observation and a residual error from a moving 	average model.</a:t>
            </a:r>
            <a:endParaRPr lang="en-US" altLang="en-US" sz="2000"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592577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98994F-D2DD-2F97-5DCF-DB6D0C2E3300}"/>
              </a:ext>
            </a:extLst>
          </p:cNvPr>
          <p:cNvSpPr txBox="1"/>
          <p:nvPr/>
        </p:nvSpPr>
        <p:spPr>
          <a:xfrm>
            <a:off x="-44779" y="-52695"/>
            <a:ext cx="10235153"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latin typeface="Times New Roman" panose="02020603050405020304" pitchFamily="18" charset="0"/>
                <a:cs typeface="Times New Roman" panose="02020603050405020304" pitchFamily="18" charset="0"/>
              </a:rPr>
              <a:t>Steps to implement ARIMA</a:t>
            </a:r>
          </a:p>
        </p:txBody>
      </p:sp>
      <p:sp>
        <p:nvSpPr>
          <p:cNvPr id="5" name="TextBox 4">
            <a:extLst>
              <a:ext uri="{FF2B5EF4-FFF2-40B4-BE49-F238E27FC236}">
                <a16:creationId xmlns:a16="http://schemas.microsoft.com/office/drawing/2014/main" id="{2AB1898E-6995-84AC-26B0-6F50F9EC6BF5}"/>
              </a:ext>
            </a:extLst>
          </p:cNvPr>
          <p:cNvSpPr txBox="1"/>
          <p:nvPr/>
        </p:nvSpPr>
        <p:spPr>
          <a:xfrm>
            <a:off x="527901" y="1131125"/>
            <a:ext cx="11585541"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Preprocessing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lang="en-US" altLang="en-US" sz="2800" b="1" dirty="0">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Splitting Data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Model Creation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Model Evaluation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 performance metrics like RMSE to assess prediction accuracy.</a:t>
            </a:r>
          </a:p>
        </p:txBody>
      </p:sp>
    </p:spTree>
    <p:extLst>
      <p:ext uri="{BB962C8B-B14F-4D97-AF65-F5344CB8AC3E}">
        <p14:creationId xmlns:p14="http://schemas.microsoft.com/office/powerpoint/2010/main" val="757391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1;p63">
            <a:extLst>
              <a:ext uri="{FF2B5EF4-FFF2-40B4-BE49-F238E27FC236}">
                <a16:creationId xmlns:a16="http://schemas.microsoft.com/office/drawing/2014/main" id="{924EADF9-D47D-C1CA-23DF-4AE85391A0D9}"/>
              </a:ext>
            </a:extLst>
          </p:cNvPr>
          <p:cNvSpPr txBox="1">
            <a:spLocks/>
          </p:cNvSpPr>
          <p:nvPr/>
        </p:nvSpPr>
        <p:spPr>
          <a:xfrm>
            <a:off x="-24609" y="7513"/>
            <a:ext cx="7708500" cy="5727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685800" indent="-685800">
              <a:spcBef>
                <a:spcPts val="0"/>
              </a:spcBef>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Prophet Model</a:t>
            </a:r>
          </a:p>
        </p:txBody>
      </p:sp>
      <p:sp>
        <p:nvSpPr>
          <p:cNvPr id="3" name="Rectangle 2">
            <a:extLst>
              <a:ext uri="{FF2B5EF4-FFF2-40B4-BE49-F238E27FC236}">
                <a16:creationId xmlns:a16="http://schemas.microsoft.com/office/drawing/2014/main" id="{EA35188C-6145-6BBC-E3E8-F1D4C4AC7FB2}"/>
              </a:ext>
            </a:extLst>
          </p:cNvPr>
          <p:cNvSpPr>
            <a:spLocks noChangeArrowheads="1"/>
          </p:cNvSpPr>
          <p:nvPr/>
        </p:nvSpPr>
        <p:spPr bwMode="auto">
          <a:xfrm>
            <a:off x="399596" y="1351507"/>
            <a:ext cx="1150645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missing data well.</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model holidays and seasonality.</a:t>
            </a:r>
          </a:p>
          <a:p>
            <a:pPr marL="800100"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3487898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1;p63">
            <a:extLst>
              <a:ext uri="{FF2B5EF4-FFF2-40B4-BE49-F238E27FC236}">
                <a16:creationId xmlns:a16="http://schemas.microsoft.com/office/drawing/2014/main" id="{F8ADF026-F4AB-6957-0D01-949F64709A92}"/>
              </a:ext>
            </a:extLst>
          </p:cNvPr>
          <p:cNvSpPr txBox="1">
            <a:spLocks/>
          </p:cNvSpPr>
          <p:nvPr/>
        </p:nvSpPr>
        <p:spPr>
          <a:xfrm>
            <a:off x="-15185" y="-11345"/>
            <a:ext cx="9573962" cy="572700"/>
          </a:xfrm>
          <a:prstGeom prst="rect">
            <a:avLst/>
          </a:prstGeom>
        </p:spPr>
        <p:txBody>
          <a:bodyPr spcFirstLastPara="1" wrap="square" lIns="91425" tIns="91425" rIns="91425" bIns="91425" anchor="t" anchorCtr="0">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342900" indent="-342900">
              <a:spcBef>
                <a:spcPts val="0"/>
              </a:spcBef>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Steps to Implement Prophet</a:t>
            </a:r>
          </a:p>
        </p:txBody>
      </p:sp>
      <p:sp>
        <p:nvSpPr>
          <p:cNvPr id="3" name="Rectangle 2">
            <a:extLst>
              <a:ext uri="{FF2B5EF4-FFF2-40B4-BE49-F238E27FC236}">
                <a16:creationId xmlns:a16="http://schemas.microsoft.com/office/drawing/2014/main" id="{F5BB6202-1284-C62D-02AC-AA1D6D9E3308}"/>
              </a:ext>
            </a:extLst>
          </p:cNvPr>
          <p:cNvSpPr>
            <a:spLocks noChangeArrowheads="1"/>
          </p:cNvSpPr>
          <p:nvPr/>
        </p:nvSpPr>
        <p:spPr bwMode="auto">
          <a:xfrm>
            <a:off x="689805" y="1196496"/>
            <a:ext cx="1130108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lang="en-US" altLang="en-US" sz="2800" dirty="0">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Creation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Fit Prophet model on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 future data points.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the forecast accuracy using RMSE or other metrics.</a:t>
            </a:r>
          </a:p>
        </p:txBody>
      </p:sp>
    </p:spTree>
    <p:extLst>
      <p:ext uri="{BB962C8B-B14F-4D97-AF65-F5344CB8AC3E}">
        <p14:creationId xmlns:p14="http://schemas.microsoft.com/office/powerpoint/2010/main" val="2855557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E15C3-7062-5F45-E2DD-BF66721D5FCF}"/>
              </a:ext>
            </a:extLst>
          </p:cNvPr>
          <p:cNvSpPr txBox="1"/>
          <p:nvPr/>
        </p:nvSpPr>
        <p:spPr>
          <a:xfrm>
            <a:off x="867271" y="1027769"/>
            <a:ext cx="10284638" cy="707886"/>
          </a:xfrm>
          <a:prstGeom prst="rect">
            <a:avLst/>
          </a:prstGeom>
          <a:noFill/>
        </p:spPr>
        <p:txBody>
          <a:bodyPr wrap="square">
            <a:spAutoFit/>
          </a:bodyPr>
          <a:lstStyle/>
          <a:p>
            <a:pPr marL="342900" indent="-342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Data forecasting</a:t>
            </a:r>
            <a:r>
              <a:rPr lang="en-US" sz="2000" dirty="0">
                <a:latin typeface="Times New Roman" panose="02020603050405020304" pitchFamily="18" charset="0"/>
                <a:cs typeface="Times New Roman" panose="02020603050405020304" pitchFamily="18" charset="0"/>
              </a:rPr>
              <a:t> means </a:t>
            </a:r>
            <a:r>
              <a:rPr lang="en-US" sz="2000" b="1" dirty="0">
                <a:latin typeface="Times New Roman" panose="02020603050405020304" pitchFamily="18" charset="0"/>
                <a:cs typeface="Times New Roman" panose="02020603050405020304" pitchFamily="18" charset="0"/>
              </a:rPr>
              <a:t>predicting the future</a:t>
            </a:r>
            <a:r>
              <a:rPr lang="en-US" sz="2000" dirty="0">
                <a:latin typeface="Times New Roman" panose="02020603050405020304" pitchFamily="18" charset="0"/>
                <a:cs typeface="Times New Roman" panose="02020603050405020304" pitchFamily="18" charset="0"/>
              </a:rPr>
              <a:t> based on past information. It's like making an educated guess about what might happen next using data that has already been collected.</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9C412CB-CAB9-EB52-B7D3-42136ACE7D8C}"/>
              </a:ext>
            </a:extLst>
          </p:cNvPr>
          <p:cNvSpPr txBox="1"/>
          <p:nvPr/>
        </p:nvSpPr>
        <p:spPr>
          <a:xfrm>
            <a:off x="867271" y="2004531"/>
            <a:ext cx="10284638" cy="1015663"/>
          </a:xfrm>
          <a:prstGeom prst="rect">
            <a:avLst/>
          </a:prstGeom>
          <a:noFill/>
        </p:spPr>
        <p:txBody>
          <a:bodyPr wrap="square">
            <a:spAutoFit/>
          </a:bodyPr>
          <a:lstStyle/>
          <a:p>
            <a:pPr marL="457200" indent="-4572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Energy Consumption Prediction, </a:t>
            </a:r>
            <a:r>
              <a:rPr lang="en-US" sz="2000" b="1" dirty="0">
                <a:latin typeface="Times New Roman" panose="02020603050405020304" pitchFamily="18" charset="0"/>
                <a:cs typeface="Times New Roman" panose="02020603050405020304" pitchFamily="18" charset="0"/>
              </a:rPr>
              <a:t>data forecasting</a:t>
            </a:r>
            <a:r>
              <a:rPr lang="en-US" sz="2000" dirty="0">
                <a:latin typeface="Times New Roman" panose="02020603050405020304" pitchFamily="18" charset="0"/>
                <a:cs typeface="Times New Roman" panose="02020603050405020304" pitchFamily="18" charset="0"/>
              </a:rPr>
              <a:t> is used to </a:t>
            </a:r>
            <a:r>
              <a:rPr lang="en-US" sz="2000" b="1" dirty="0">
                <a:latin typeface="Times New Roman" panose="02020603050405020304" pitchFamily="18" charset="0"/>
                <a:cs typeface="Times New Roman" panose="02020603050405020304" pitchFamily="18" charset="0"/>
              </a:rPr>
              <a:t>predict how much energy people will use in the future</a:t>
            </a:r>
            <a:r>
              <a:rPr lang="en-US" sz="2000" dirty="0">
                <a:latin typeface="Times New Roman" panose="02020603050405020304" pitchFamily="18" charset="0"/>
                <a:cs typeface="Times New Roman" panose="02020603050405020304" pitchFamily="18" charset="0"/>
              </a:rPr>
              <a:t>. This helps energy companies plan better and make sure there is enough electricity or gas available when needed.</a:t>
            </a:r>
          </a:p>
        </p:txBody>
      </p:sp>
      <p:pic>
        <p:nvPicPr>
          <p:cNvPr id="6" name="Picture 5">
            <a:extLst>
              <a:ext uri="{FF2B5EF4-FFF2-40B4-BE49-F238E27FC236}">
                <a16:creationId xmlns:a16="http://schemas.microsoft.com/office/drawing/2014/main" id="{3B8BAA9E-50BA-60B6-A192-712C2C2DD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498" y="3293719"/>
            <a:ext cx="10011265" cy="2833704"/>
          </a:xfrm>
          <a:prstGeom prst="rect">
            <a:avLst/>
          </a:prstGeom>
        </p:spPr>
      </p:pic>
      <p:sp>
        <p:nvSpPr>
          <p:cNvPr id="8" name="TextBox 7">
            <a:extLst>
              <a:ext uri="{FF2B5EF4-FFF2-40B4-BE49-F238E27FC236}">
                <a16:creationId xmlns:a16="http://schemas.microsoft.com/office/drawing/2014/main" id="{DFD5B4FA-D93C-EF21-049A-06E2576ABCCB}"/>
              </a:ext>
            </a:extLst>
          </p:cNvPr>
          <p:cNvSpPr txBox="1"/>
          <p:nvPr/>
        </p:nvSpPr>
        <p:spPr>
          <a:xfrm>
            <a:off x="49485" y="88708"/>
            <a:ext cx="6662400" cy="769441"/>
          </a:xfrm>
          <a:prstGeom prst="rect">
            <a:avLst/>
          </a:prstGeom>
          <a:noFill/>
        </p:spPr>
        <p:txBody>
          <a:bodyPr wrap="square">
            <a:spAutoFit/>
          </a:bodyPr>
          <a:lstStyle/>
          <a:p>
            <a:pPr marL="571500" indent="-571500">
              <a:buFont typeface="Wingdings" panose="05000000000000000000" pitchFamily="2" charset="2"/>
              <a:buChar char="Ø"/>
            </a:pPr>
            <a:r>
              <a:rPr lang="en-IN" sz="4400" u="sng" dirty="0">
                <a:solidFill>
                  <a:srgbClr val="002060"/>
                </a:solidFill>
                <a:latin typeface="Times New Roman" panose="02020603050405020304" pitchFamily="18" charset="0"/>
                <a:cs typeface="Times New Roman" panose="02020603050405020304" pitchFamily="18" charset="0"/>
              </a:rPr>
              <a:t>Plots from Prophet Model</a:t>
            </a:r>
          </a:p>
        </p:txBody>
      </p:sp>
    </p:spTree>
    <p:extLst>
      <p:ext uri="{BB962C8B-B14F-4D97-AF65-F5344CB8AC3E}">
        <p14:creationId xmlns:p14="http://schemas.microsoft.com/office/powerpoint/2010/main" val="402768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644758-AB5B-DB95-D355-95765E17EF9B}"/>
              </a:ext>
            </a:extLst>
          </p:cNvPr>
          <p:cNvSpPr txBox="1"/>
          <p:nvPr/>
        </p:nvSpPr>
        <p:spPr>
          <a:xfrm>
            <a:off x="40062" y="41578"/>
            <a:ext cx="6756661" cy="1015663"/>
          </a:xfrm>
          <a:prstGeom prst="rect">
            <a:avLst/>
          </a:prstGeom>
          <a:noFill/>
        </p:spPr>
        <p:txBody>
          <a:bodyPr wrap="square">
            <a:spAutoFit/>
          </a:bodyPr>
          <a:lstStyle/>
          <a:p>
            <a:pPr marL="571500" indent="-571500">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Project Objective</a:t>
            </a:r>
            <a:r>
              <a:rPr lang="en-IN" sz="6000" dirty="0">
                <a:solidFill>
                  <a:srgbClr val="002060"/>
                </a:solidFill>
                <a:latin typeface="Times New Roman" panose="02020603050405020304" pitchFamily="18" charset="0"/>
                <a:cs typeface="Times New Roman" panose="02020603050405020304" pitchFamily="18" charset="0"/>
                <a:sym typeface="Figtree Black"/>
              </a:rPr>
              <a:t> </a:t>
            </a:r>
            <a:endParaRPr lang="en-IN" sz="6000" u="sng"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8A3BF5-8358-7704-F9A2-3FE6C3FB7057}"/>
              </a:ext>
            </a:extLst>
          </p:cNvPr>
          <p:cNvSpPr txBox="1"/>
          <p:nvPr/>
        </p:nvSpPr>
        <p:spPr>
          <a:xfrm>
            <a:off x="235671" y="1165197"/>
            <a:ext cx="11909194" cy="5016758"/>
          </a:xfrm>
          <a:prstGeom prst="rect">
            <a:avLst/>
          </a:prstGeom>
          <a:noFill/>
        </p:spPr>
        <p:txBody>
          <a:bodyPr wrap="square">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primary objective of this project is to analyze household power consumption data to :--</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Identify consumption patterns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Understand how energy usage varies over time and across different appliances.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Discover peak usage times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Pinpoint the times when energy demand is at its highest.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Handle data challenges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Address missing values and fluctuations to ensure accurate analysis.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Forecast future demand </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Use advanced time-series models to predict 	household energy requirements.</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Derive actionable insights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Provide recommendations for optimizing energy 	consumption and improving energy efficiency in households.</a:t>
            </a:r>
          </a:p>
        </p:txBody>
      </p:sp>
    </p:spTree>
    <p:extLst>
      <p:ext uri="{BB962C8B-B14F-4D97-AF65-F5344CB8AC3E}">
        <p14:creationId xmlns:p14="http://schemas.microsoft.com/office/powerpoint/2010/main" val="1474984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B6AE8-EA4C-4B63-0524-AB0B2E421478}"/>
              </a:ext>
            </a:extLst>
          </p:cNvPr>
          <p:cNvSpPr txBox="1"/>
          <p:nvPr/>
        </p:nvSpPr>
        <p:spPr>
          <a:xfrm>
            <a:off x="395927" y="404912"/>
            <a:ext cx="11739512" cy="5262979"/>
          </a:xfrm>
          <a:prstGeom prst="rect">
            <a:avLst/>
          </a:prstGeom>
          <a:noFill/>
        </p:spPr>
        <p:txBody>
          <a:bodyPr wrap="square">
            <a:sp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Overall trend :-- Observe if the forecast shows an increasing, decreasing, or stable trend in global active power over the next 7 days.</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Peaks and troughs :-- Identify any significant peaks or dips in the predicted power usage.</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Confidence intervals :--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Comparison to past data :-- (if available in the plot) Compare the forecast to the observed historical data to understand how the forecast deviates from past patterns.</a:t>
            </a:r>
          </a:p>
          <a:p>
            <a:pPr algn="l">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 External factors :--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862132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DF258-F8C4-67A0-E7C2-435925587722}"/>
              </a:ext>
            </a:extLst>
          </p:cNvPr>
          <p:cNvPicPr>
            <a:picLocks noChangeAspect="1"/>
          </p:cNvPicPr>
          <p:nvPr/>
        </p:nvPicPr>
        <p:blipFill>
          <a:blip r:embed="rId2"/>
          <a:stretch>
            <a:fillRect/>
          </a:stretch>
        </p:blipFill>
        <p:spPr>
          <a:xfrm>
            <a:off x="2833542" y="287357"/>
            <a:ext cx="6248400" cy="2714821"/>
          </a:xfrm>
          <a:prstGeom prst="rect">
            <a:avLst/>
          </a:prstGeom>
        </p:spPr>
      </p:pic>
      <p:sp>
        <p:nvSpPr>
          <p:cNvPr id="3" name="TextBox 2">
            <a:extLst>
              <a:ext uri="{FF2B5EF4-FFF2-40B4-BE49-F238E27FC236}">
                <a16:creationId xmlns:a16="http://schemas.microsoft.com/office/drawing/2014/main" id="{70C94830-81BE-8ED7-4AB0-56B7EC8C194C}"/>
              </a:ext>
            </a:extLst>
          </p:cNvPr>
          <p:cNvSpPr txBox="1"/>
          <p:nvPr/>
        </p:nvSpPr>
        <p:spPr>
          <a:xfrm>
            <a:off x="965651" y="3408610"/>
            <a:ext cx="10745580" cy="2246769"/>
          </a:xfrm>
          <a:prstGeom prst="rect">
            <a:avLst/>
          </a:prstGeom>
          <a:noFill/>
        </p:spPr>
        <p:txBody>
          <a:bodyPr wrap="square">
            <a:spAutoFit/>
          </a:bodyPr>
          <a:lstStyle/>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predicted values (</a:t>
            </a:r>
            <a:r>
              <a:rPr lang="en-US" sz="2000" b="0" i="0" dirty="0" err="1">
                <a:effectLst/>
                <a:latin typeface="Times New Roman" panose="02020603050405020304" pitchFamily="18" charset="0"/>
                <a:cs typeface="Times New Roman" panose="02020603050405020304" pitchFamily="18" charset="0"/>
              </a:rPr>
              <a:t>yhat</a:t>
            </a:r>
            <a:r>
              <a:rPr lang="en-US" sz="2000" b="0" i="0" dirty="0">
                <a:effectLst/>
                <a:latin typeface="Times New Roman" panose="02020603050405020304" pitchFamily="18" charset="0"/>
                <a:cs typeface="Times New Roman" panose="02020603050405020304" pitchFamily="18" charset="0"/>
              </a:rPr>
              <a:t>) show a general increasing trend over the next 30 days, with some fluctuations.</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uncertainty intervals (</a:t>
            </a:r>
            <a:r>
              <a:rPr lang="en-US" sz="2000" b="0" i="0" dirty="0" err="1">
                <a:effectLst/>
                <a:latin typeface="Times New Roman" panose="02020603050405020304" pitchFamily="18" charset="0"/>
                <a:cs typeface="Times New Roman" panose="02020603050405020304" pitchFamily="18" charset="0"/>
              </a:rPr>
              <a:t>yhat_lower</a:t>
            </a:r>
            <a:r>
              <a:rPr lang="en-US" sz="2000" b="0" i="0" dirty="0">
                <a:effectLst/>
                <a:latin typeface="Times New Roman" panose="02020603050405020304" pitchFamily="18" charset="0"/>
                <a:cs typeface="Times New Roman" panose="02020603050405020304" pitchFamily="18" charset="0"/>
              </a:rPr>
              <a:t> and </a:t>
            </a:r>
            <a:r>
              <a:rPr lang="en-US" sz="2000" b="0" i="0" dirty="0" err="1">
                <a:effectLst/>
                <a:latin typeface="Times New Roman" panose="02020603050405020304" pitchFamily="18" charset="0"/>
                <a:cs typeface="Times New Roman" panose="02020603050405020304" pitchFamily="18" charset="0"/>
              </a:rPr>
              <a:t>yhat_upper</a:t>
            </a:r>
            <a:r>
              <a:rPr lang="en-US" sz="2000" b="0" i="0" dirty="0">
                <a:effectLst/>
                <a:latin typeface="Times New Roman" panose="02020603050405020304" pitchFamily="18" charset="0"/>
                <a:cs typeface="Times New Roman" panose="02020603050405020304" pitchFamily="18" charset="0"/>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is a potential peak in the predictions around the 15th day of the forecast, which could be further investigated.</a:t>
            </a:r>
          </a:p>
        </p:txBody>
      </p:sp>
    </p:spTree>
    <p:extLst>
      <p:ext uri="{BB962C8B-B14F-4D97-AF65-F5344CB8AC3E}">
        <p14:creationId xmlns:p14="http://schemas.microsoft.com/office/powerpoint/2010/main" val="166006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99C850-E339-77BC-C77D-AC575EFCD7B4}"/>
              </a:ext>
            </a:extLst>
          </p:cNvPr>
          <p:cNvSpPr txBox="1"/>
          <p:nvPr/>
        </p:nvSpPr>
        <p:spPr>
          <a:xfrm>
            <a:off x="30636" y="79285"/>
            <a:ext cx="10093751" cy="646331"/>
          </a:xfrm>
          <a:prstGeom prst="rect">
            <a:avLst/>
          </a:prstGeom>
          <a:noFill/>
        </p:spPr>
        <p:txBody>
          <a:bodyPr wrap="square">
            <a:spAutoFit/>
          </a:bodyPr>
          <a:lstStyle/>
          <a:p>
            <a:pPr marL="285750" indent="-285750">
              <a:buFont typeface="Wingdings" panose="05000000000000000000" pitchFamily="2" charset="2"/>
              <a:buChar char="Ø"/>
            </a:pPr>
            <a:r>
              <a:rPr lang="en-IN" sz="3600" u="sng" dirty="0">
                <a:solidFill>
                  <a:srgbClr val="002060"/>
                </a:solidFill>
                <a:latin typeface="Times New Roman" panose="02020603050405020304" pitchFamily="18" charset="0"/>
                <a:cs typeface="Times New Roman" panose="02020603050405020304" pitchFamily="18" charset="0"/>
              </a:rPr>
              <a:t>Component Analysis from Prophet Model</a:t>
            </a:r>
          </a:p>
        </p:txBody>
      </p:sp>
      <p:pic>
        <p:nvPicPr>
          <p:cNvPr id="2" name="Picture 1">
            <a:extLst>
              <a:ext uri="{FF2B5EF4-FFF2-40B4-BE49-F238E27FC236}">
                <a16:creationId xmlns:a16="http://schemas.microsoft.com/office/drawing/2014/main" id="{DD57CFE9-C910-5053-53C7-FB9C44EB5BB9}"/>
              </a:ext>
            </a:extLst>
          </p:cNvPr>
          <p:cNvPicPr>
            <a:picLocks noChangeAspect="1"/>
          </p:cNvPicPr>
          <p:nvPr/>
        </p:nvPicPr>
        <p:blipFill>
          <a:blip r:embed="rId2"/>
          <a:stretch>
            <a:fillRect/>
          </a:stretch>
        </p:blipFill>
        <p:spPr>
          <a:xfrm>
            <a:off x="1720845" y="933255"/>
            <a:ext cx="9402782" cy="5149850"/>
          </a:xfrm>
          <a:prstGeom prst="rect">
            <a:avLst/>
          </a:prstGeom>
        </p:spPr>
      </p:pic>
    </p:spTree>
    <p:extLst>
      <p:ext uri="{BB962C8B-B14F-4D97-AF65-F5344CB8AC3E}">
        <p14:creationId xmlns:p14="http://schemas.microsoft.com/office/powerpoint/2010/main" val="102011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AE7FF-7C29-8632-EA32-348863AE0B98}"/>
              </a:ext>
            </a:extLst>
          </p:cNvPr>
          <p:cNvPicPr>
            <a:picLocks noChangeAspect="1"/>
          </p:cNvPicPr>
          <p:nvPr/>
        </p:nvPicPr>
        <p:blipFill>
          <a:blip r:embed="rId2"/>
          <a:stretch>
            <a:fillRect/>
          </a:stretch>
        </p:blipFill>
        <p:spPr>
          <a:xfrm>
            <a:off x="1093510" y="329937"/>
            <a:ext cx="9898144" cy="5769203"/>
          </a:xfrm>
          <a:prstGeom prst="rect">
            <a:avLst/>
          </a:prstGeom>
        </p:spPr>
      </p:pic>
    </p:spTree>
    <p:extLst>
      <p:ext uri="{BB962C8B-B14F-4D97-AF65-F5344CB8AC3E}">
        <p14:creationId xmlns:p14="http://schemas.microsoft.com/office/powerpoint/2010/main" val="1762335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1F5275-70BF-7F71-4D58-BF0F750189FE}"/>
              </a:ext>
            </a:extLst>
          </p:cNvPr>
          <p:cNvPicPr>
            <a:picLocks noChangeAspect="1"/>
          </p:cNvPicPr>
          <p:nvPr/>
        </p:nvPicPr>
        <p:blipFill>
          <a:blip r:embed="rId2"/>
          <a:stretch>
            <a:fillRect/>
          </a:stretch>
        </p:blipFill>
        <p:spPr>
          <a:xfrm>
            <a:off x="424209" y="509293"/>
            <a:ext cx="10972800" cy="5401316"/>
          </a:xfrm>
          <a:prstGeom prst="rect">
            <a:avLst/>
          </a:prstGeom>
        </p:spPr>
      </p:pic>
    </p:spTree>
    <p:extLst>
      <p:ext uri="{BB962C8B-B14F-4D97-AF65-F5344CB8AC3E}">
        <p14:creationId xmlns:p14="http://schemas.microsoft.com/office/powerpoint/2010/main" val="193936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C695D-3C2E-EE07-4C75-126E0D87D9F9}"/>
              </a:ext>
            </a:extLst>
          </p:cNvPr>
          <p:cNvSpPr txBox="1"/>
          <p:nvPr/>
        </p:nvSpPr>
        <p:spPr>
          <a:xfrm>
            <a:off x="417135" y="236686"/>
            <a:ext cx="11422931" cy="5940088"/>
          </a:xfrm>
          <a:prstGeom prst="rect">
            <a:avLst/>
          </a:prstGeom>
          <a:noFill/>
        </p:spPr>
        <p:txBody>
          <a:bodyPr wrap="square">
            <a:spAutoFit/>
          </a:bodyPr>
          <a:lstStyle/>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Daily Maximum Power Consumption :--</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Observation: The maximum daily power consumption varies significantly, ranging from approximately 4.242 kW to 11.122 kW.</a:t>
            </a: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Time of Peak Consumption: Daily peaks are likely to occur during times of high household or industrial activity, such as: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Morning (6–9 AM): High power use for cooking, heating, or preparing for the day.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Evening (5–9 PM): Peak usage due to lighting, entertainment, and household chores.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Why? *These peaks align with human activity patterns, where demand increases during morning preparation and evening relaxation after work.</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Weekly Maximum Power Consumption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Observation: Weekly peaks show significant variation, with some weeks reaching values as high as 9.724 kW.</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Time of Peak Consumption: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Likely during weekdays (Monday-Friday) when industrial and commercial activity is at its peak.</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Weekends may also show peaks depending on household activity patterns.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Why?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Weekly peaks often correlate with work schedules, industrial processes, and household routines.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Specific events (e.g., festivals or holiday preparations) may also drive consumption spikes in certain weeks.</a:t>
            </a:r>
          </a:p>
        </p:txBody>
      </p:sp>
    </p:spTree>
    <p:extLst>
      <p:ext uri="{BB962C8B-B14F-4D97-AF65-F5344CB8AC3E}">
        <p14:creationId xmlns:p14="http://schemas.microsoft.com/office/powerpoint/2010/main" val="2490581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12B966-34F3-97E8-2D07-B90614C969F1}"/>
              </a:ext>
            </a:extLst>
          </p:cNvPr>
          <p:cNvSpPr txBox="1"/>
          <p:nvPr/>
        </p:nvSpPr>
        <p:spPr>
          <a:xfrm>
            <a:off x="520828" y="462931"/>
            <a:ext cx="11272101" cy="5632311"/>
          </a:xfrm>
          <a:prstGeom prst="rect">
            <a:avLst/>
          </a:prstGeom>
          <a:noFill/>
        </p:spPr>
        <p:txBody>
          <a:bodyPr wrap="square">
            <a:spAutoFit/>
          </a:bodyPr>
          <a:lstStyle/>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Monthly Maximum Power Consumption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Observation: Monthly peaks show patterns tied to seasonal variations. For example: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Yearly Maximum Power Consumption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Observation :--</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The highest annual peak (11.122 kW) occurs in 2009, with a declining trend in 2010.</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Why 2009 Was the Highest?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Economic or industrial growth during 2009 may have driven higher consumption.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Specific events or seasonal extremes could have increased heating or cooling needs.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In 2010, the decline might be attributed to:</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Increased energy efficiency measures.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Reduced industrial output or economic slowdowns.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Shifts to alternative energy sources or better power management.</a:t>
            </a:r>
          </a:p>
        </p:txBody>
      </p:sp>
    </p:spTree>
    <p:extLst>
      <p:ext uri="{BB962C8B-B14F-4D97-AF65-F5344CB8AC3E}">
        <p14:creationId xmlns:p14="http://schemas.microsoft.com/office/powerpoint/2010/main" val="3687596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AE516E4-F224-1EB3-F305-A42FF4090741}"/>
              </a:ext>
            </a:extLst>
          </p:cNvPr>
          <p:cNvSpPr txBox="1"/>
          <p:nvPr/>
        </p:nvSpPr>
        <p:spPr>
          <a:xfrm>
            <a:off x="40063" y="32150"/>
            <a:ext cx="12346757" cy="769441"/>
          </a:xfrm>
          <a:prstGeom prst="rect">
            <a:avLst/>
          </a:prstGeom>
          <a:noFill/>
        </p:spPr>
        <p:txBody>
          <a:bodyPr wrap="square">
            <a:spAutoFit/>
          </a:bodyPr>
          <a:lstStyle/>
          <a:p>
            <a:pPr marL="285750" indent="-285750">
              <a:buFont typeface="Wingdings" panose="05000000000000000000" pitchFamily="2" charset="2"/>
              <a:buChar char="Ø"/>
            </a:pPr>
            <a:r>
              <a:rPr lang="en-IN" sz="4400" u="sng" dirty="0">
                <a:latin typeface="Times New Roman" panose="02020603050405020304" pitchFamily="18" charset="0"/>
                <a:cs typeface="Times New Roman" panose="02020603050405020304" pitchFamily="18" charset="0"/>
              </a:rPr>
              <a:t>Mathematical Skeleton of the Models</a:t>
            </a:r>
          </a:p>
        </p:txBody>
      </p:sp>
      <p:pic>
        <p:nvPicPr>
          <p:cNvPr id="9" name="Picture 2">
            <a:extLst>
              <a:ext uri="{FF2B5EF4-FFF2-40B4-BE49-F238E27FC236}">
                <a16:creationId xmlns:a16="http://schemas.microsoft.com/office/drawing/2014/main" id="{9113C5D4-35BF-2E39-2E0E-58030B4B4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054" y="1338607"/>
            <a:ext cx="5528945" cy="41006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82293CD-7943-7337-0791-E08A47DA46F9}"/>
              </a:ext>
            </a:extLst>
          </p:cNvPr>
          <p:cNvSpPr txBox="1"/>
          <p:nvPr/>
        </p:nvSpPr>
        <p:spPr>
          <a:xfrm>
            <a:off x="6716601" y="836332"/>
            <a:ext cx="6287678" cy="954107"/>
          </a:xfrm>
          <a:prstGeom prst="rect">
            <a:avLst/>
          </a:prstGeom>
          <a:noFill/>
        </p:spPr>
        <p:txBody>
          <a:bodyPr wrap="square">
            <a:spAutoFit/>
          </a:bodyPr>
          <a:lstStyle/>
          <a:p>
            <a:pPr marL="285750" indent="-285750">
              <a:buFont typeface="Wingdings" panose="05000000000000000000" pitchFamily="2" charset="2"/>
              <a:buChar char="§"/>
            </a:pPr>
            <a:r>
              <a:rPr lang="en-IN" sz="2800" u="sng" dirty="0">
                <a:solidFill>
                  <a:srgbClr val="002060"/>
                </a:solidFill>
                <a:latin typeface="Times New Roman" panose="02020603050405020304" pitchFamily="18" charset="0"/>
                <a:cs typeface="Times New Roman" panose="02020603050405020304" pitchFamily="18" charset="0"/>
              </a:rPr>
              <a:t>Prophet Model :--</a:t>
            </a:r>
          </a:p>
          <a:p>
            <a:endParaRPr lang="en-IN" sz="2800" u="sng" dirty="0">
              <a:solidFill>
                <a:srgbClr val="00206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E22DA9D-5773-0EE7-235C-0673A2E802F3}"/>
              </a:ext>
            </a:extLst>
          </p:cNvPr>
          <p:cNvPicPr>
            <a:picLocks noChangeAspect="1"/>
          </p:cNvPicPr>
          <p:nvPr/>
        </p:nvPicPr>
        <p:blipFill>
          <a:blip r:embed="rId3"/>
          <a:stretch>
            <a:fillRect/>
          </a:stretch>
        </p:blipFill>
        <p:spPr>
          <a:xfrm>
            <a:off x="6532616" y="1605961"/>
            <a:ext cx="5241460" cy="3805026"/>
          </a:xfrm>
          <a:prstGeom prst="rect">
            <a:avLst/>
          </a:prstGeom>
        </p:spPr>
      </p:pic>
    </p:spTree>
    <p:extLst>
      <p:ext uri="{BB962C8B-B14F-4D97-AF65-F5344CB8AC3E}">
        <p14:creationId xmlns:p14="http://schemas.microsoft.com/office/powerpoint/2010/main" val="1003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E617-D677-8457-4B51-AA7CB7AFB75B}"/>
              </a:ext>
            </a:extLst>
          </p:cNvPr>
          <p:cNvSpPr>
            <a:spLocks noGrp="1"/>
          </p:cNvSpPr>
          <p:nvPr>
            <p:ph type="ctrTitle"/>
          </p:nvPr>
        </p:nvSpPr>
        <p:spPr>
          <a:xfrm>
            <a:off x="1097280" y="-4624"/>
            <a:ext cx="10058400" cy="3566160"/>
          </a:xfrm>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Model Evaluation</a:t>
            </a:r>
            <a:endParaRPr lang="en-IN" sz="9600" u="sng"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8916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F3CEDF-7EEC-5D60-F341-C5A411AEF6D2}"/>
              </a:ext>
            </a:extLst>
          </p:cNvPr>
          <p:cNvSpPr txBox="1"/>
          <p:nvPr/>
        </p:nvSpPr>
        <p:spPr>
          <a:xfrm>
            <a:off x="-82493" y="-137536"/>
            <a:ext cx="6916924" cy="1015663"/>
          </a:xfrm>
          <a:prstGeom prst="rect">
            <a:avLst/>
          </a:prstGeom>
          <a:noFill/>
        </p:spPr>
        <p:txBody>
          <a:bodyPr wrap="square">
            <a:spAutoFit/>
          </a:bodyPr>
          <a:lstStyle/>
          <a:p>
            <a:pPr marL="285750" indent="-285750">
              <a:buFont typeface="Wingdings" panose="05000000000000000000" pitchFamily="2" charset="2"/>
              <a:buChar char="Ø"/>
            </a:pPr>
            <a:r>
              <a:rPr lang="en" sz="6000" u="sng" dirty="0">
                <a:latin typeface="Times New Roman" panose="02020603050405020304" pitchFamily="18" charset="0"/>
                <a:cs typeface="Times New Roman" panose="02020603050405020304" pitchFamily="18" charset="0"/>
              </a:rPr>
              <a:t>Regression Models</a:t>
            </a:r>
            <a:endParaRPr lang="en-IN" sz="60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0F1F464-AEC1-86DA-0025-E8E6A79CE908}"/>
              </a:ext>
            </a:extLst>
          </p:cNvPr>
          <p:cNvSpPr txBox="1"/>
          <p:nvPr/>
        </p:nvSpPr>
        <p:spPr>
          <a:xfrm>
            <a:off x="556180" y="838144"/>
            <a:ext cx="6259398" cy="523220"/>
          </a:xfrm>
          <a:prstGeom prst="rect">
            <a:avLst/>
          </a:prstGeom>
          <a:noFill/>
        </p:spPr>
        <p:txBody>
          <a:bodyPr wrap="square">
            <a:spAutoFit/>
          </a:bodyPr>
          <a:lstStyle/>
          <a:p>
            <a:pPr marL="285750" indent="-285750">
              <a:buFont typeface="Wingdings" panose="05000000000000000000" pitchFamily="2" charset="2"/>
              <a:buChar char="ü"/>
            </a:pPr>
            <a:r>
              <a:rPr lang="en-IN" sz="2800" u="sng" dirty="0">
                <a:solidFill>
                  <a:srgbClr val="002060"/>
                </a:solidFill>
                <a:latin typeface="Times New Roman" panose="02020603050405020304" pitchFamily="18" charset="0"/>
                <a:cs typeface="Times New Roman" panose="02020603050405020304" pitchFamily="18" charset="0"/>
              </a:rPr>
              <a:t>Outputs</a:t>
            </a:r>
            <a:r>
              <a:rPr lang="en-IN" sz="2800" dirty="0">
                <a:solidFill>
                  <a:srgbClr val="002060"/>
                </a:solidFill>
                <a:latin typeface="Times New Roman" panose="02020603050405020304" pitchFamily="18" charset="0"/>
                <a:cs typeface="Times New Roman" panose="02020603050405020304" pitchFamily="18" charset="0"/>
              </a:rPr>
              <a:t> :--</a:t>
            </a:r>
            <a:endParaRPr lang="en-IN" sz="2800" u="sng"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DBFD8DE-315D-49FB-262F-043993AB48B7}"/>
              </a:ext>
            </a:extLst>
          </p:cNvPr>
          <p:cNvPicPr>
            <a:picLocks noChangeAspect="1"/>
          </p:cNvPicPr>
          <p:nvPr/>
        </p:nvPicPr>
        <p:blipFill>
          <a:blip r:embed="rId2"/>
          <a:stretch>
            <a:fillRect/>
          </a:stretch>
        </p:blipFill>
        <p:spPr>
          <a:xfrm>
            <a:off x="2070499" y="1681311"/>
            <a:ext cx="6687005" cy="982472"/>
          </a:xfrm>
          <a:prstGeom prst="rect">
            <a:avLst/>
          </a:prstGeom>
        </p:spPr>
      </p:pic>
      <p:pic>
        <p:nvPicPr>
          <p:cNvPr id="7" name="Picture 6">
            <a:extLst>
              <a:ext uri="{FF2B5EF4-FFF2-40B4-BE49-F238E27FC236}">
                <a16:creationId xmlns:a16="http://schemas.microsoft.com/office/drawing/2014/main" id="{C10C854E-1F97-3EA3-434B-1AC40BFF62A2}"/>
              </a:ext>
            </a:extLst>
          </p:cNvPr>
          <p:cNvPicPr>
            <a:picLocks noChangeAspect="1"/>
          </p:cNvPicPr>
          <p:nvPr/>
        </p:nvPicPr>
        <p:blipFill>
          <a:blip r:embed="rId3"/>
          <a:stretch>
            <a:fillRect/>
          </a:stretch>
        </p:blipFill>
        <p:spPr>
          <a:xfrm>
            <a:off x="2193042" y="2947761"/>
            <a:ext cx="6564461" cy="1106392"/>
          </a:xfrm>
          <a:prstGeom prst="rect">
            <a:avLst/>
          </a:prstGeom>
        </p:spPr>
      </p:pic>
      <p:grpSp>
        <p:nvGrpSpPr>
          <p:cNvPr id="8" name="Group 7">
            <a:extLst>
              <a:ext uri="{FF2B5EF4-FFF2-40B4-BE49-F238E27FC236}">
                <a16:creationId xmlns:a16="http://schemas.microsoft.com/office/drawing/2014/main" id="{BD9F267A-8F53-C270-4EBD-10CAFA832098}"/>
              </a:ext>
            </a:extLst>
          </p:cNvPr>
          <p:cNvGrpSpPr/>
          <p:nvPr/>
        </p:nvGrpSpPr>
        <p:grpSpPr>
          <a:xfrm>
            <a:off x="1819529" y="3996965"/>
            <a:ext cx="8927028" cy="2382389"/>
            <a:chOff x="425146" y="1757532"/>
            <a:chExt cx="6603426" cy="1549542"/>
          </a:xfrm>
        </p:grpSpPr>
        <p:pic>
          <p:nvPicPr>
            <p:cNvPr id="9" name="Picture 8">
              <a:extLst>
                <a:ext uri="{FF2B5EF4-FFF2-40B4-BE49-F238E27FC236}">
                  <a16:creationId xmlns:a16="http://schemas.microsoft.com/office/drawing/2014/main" id="{CE0D3483-B64A-1BC7-0C97-7C11F962FD44}"/>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AE8E7537-BD1B-E015-A379-54A83A58CE7F}"/>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11" name="Picture 10">
              <a:extLst>
                <a:ext uri="{FF2B5EF4-FFF2-40B4-BE49-F238E27FC236}">
                  <a16:creationId xmlns:a16="http://schemas.microsoft.com/office/drawing/2014/main" id="{B9A3D99E-C309-942B-7FB9-45577AFD9204}"/>
                </a:ext>
              </a:extLst>
            </p:cNvPr>
            <p:cNvPicPr>
              <a:picLocks noChangeAspect="1"/>
            </p:cNvPicPr>
            <p:nvPr/>
          </p:nvPicPr>
          <p:blipFill>
            <a:blip r:embed="rId6"/>
            <a:stretch>
              <a:fillRect/>
            </a:stretch>
          </p:blipFill>
          <p:spPr>
            <a:xfrm>
              <a:off x="4892040" y="1757532"/>
              <a:ext cx="2136532" cy="1549542"/>
            </a:xfrm>
            <a:prstGeom prst="rect">
              <a:avLst/>
            </a:prstGeom>
          </p:spPr>
        </p:pic>
      </p:grpSp>
      <p:sp>
        <p:nvSpPr>
          <p:cNvPr id="13" name="TextBox 12">
            <a:extLst>
              <a:ext uri="{FF2B5EF4-FFF2-40B4-BE49-F238E27FC236}">
                <a16:creationId xmlns:a16="http://schemas.microsoft.com/office/drawing/2014/main" id="{74DDA22F-A0A2-7080-6230-4A855B42E37C}"/>
              </a:ext>
            </a:extLst>
          </p:cNvPr>
          <p:cNvSpPr txBox="1"/>
          <p:nvPr/>
        </p:nvSpPr>
        <p:spPr>
          <a:xfrm>
            <a:off x="593890" y="1356615"/>
            <a:ext cx="6259398" cy="400110"/>
          </a:xfrm>
          <a:prstGeom prst="rect">
            <a:avLst/>
          </a:prstGeom>
          <a:noFill/>
        </p:spPr>
        <p:txBody>
          <a:bodyPr wrap="square">
            <a:spAutoFit/>
          </a:bodyPr>
          <a:lstStyle/>
          <a:p>
            <a:r>
              <a:rPr lang="en-IN" sz="2000" u="sng" dirty="0">
                <a:solidFill>
                  <a:srgbClr val="002060"/>
                </a:solidFill>
                <a:latin typeface="Times New Roman" panose="02020603050405020304" pitchFamily="18" charset="0"/>
                <a:cs typeface="Times New Roman" panose="02020603050405020304" pitchFamily="18" charset="0"/>
              </a:rPr>
              <a:t>1. RMSE values </a:t>
            </a:r>
            <a:r>
              <a:rPr lang="en-IN" sz="2000" dirty="0">
                <a:solidFill>
                  <a:srgbClr val="002060"/>
                </a:solidFill>
                <a:latin typeface="Times New Roman" panose="02020603050405020304" pitchFamily="18" charset="0"/>
                <a:cs typeface="Times New Roman" panose="02020603050405020304" pitchFamily="18" charset="0"/>
              </a:rPr>
              <a:t>:--</a:t>
            </a:r>
            <a:endParaRPr lang="en-IN" sz="2000" dirty="0"/>
          </a:p>
        </p:txBody>
      </p:sp>
      <p:sp>
        <p:nvSpPr>
          <p:cNvPr id="15" name="TextBox 14">
            <a:extLst>
              <a:ext uri="{FF2B5EF4-FFF2-40B4-BE49-F238E27FC236}">
                <a16:creationId xmlns:a16="http://schemas.microsoft.com/office/drawing/2014/main" id="{6B0976C9-608F-FAD4-B822-291766A69144}"/>
              </a:ext>
            </a:extLst>
          </p:cNvPr>
          <p:cNvSpPr txBox="1"/>
          <p:nvPr/>
        </p:nvSpPr>
        <p:spPr>
          <a:xfrm>
            <a:off x="603316" y="2629233"/>
            <a:ext cx="6259398" cy="400110"/>
          </a:xfrm>
          <a:prstGeom prst="rect">
            <a:avLst/>
          </a:prstGeom>
          <a:noFill/>
        </p:spPr>
        <p:txBody>
          <a:bodyPr wrap="square">
            <a:spAutoFit/>
          </a:bodyPr>
          <a:lstStyle/>
          <a:p>
            <a:r>
              <a:rPr lang="en-IN" sz="2000" u="sng" dirty="0">
                <a:solidFill>
                  <a:srgbClr val="002060"/>
                </a:solidFill>
                <a:latin typeface="Times New Roman" panose="02020603050405020304" pitchFamily="18" charset="0"/>
                <a:cs typeface="Times New Roman" panose="02020603050405020304" pitchFamily="18" charset="0"/>
              </a:rPr>
              <a:t>2. Accuracy values </a:t>
            </a:r>
            <a:r>
              <a:rPr lang="en-IN" sz="2000" dirty="0">
                <a:solidFill>
                  <a:srgbClr val="002060"/>
                </a:solidFill>
                <a:latin typeface="Times New Roman" panose="02020603050405020304" pitchFamily="18" charset="0"/>
                <a:cs typeface="Times New Roman" panose="02020603050405020304" pitchFamily="18" charset="0"/>
              </a:rPr>
              <a:t>:--</a:t>
            </a:r>
            <a:endParaRPr lang="en-IN" sz="2000" dirty="0"/>
          </a:p>
        </p:txBody>
      </p:sp>
      <p:sp>
        <p:nvSpPr>
          <p:cNvPr id="17" name="TextBox 16">
            <a:extLst>
              <a:ext uri="{FF2B5EF4-FFF2-40B4-BE49-F238E27FC236}">
                <a16:creationId xmlns:a16="http://schemas.microsoft.com/office/drawing/2014/main" id="{D7C44ECB-3D8F-061A-C465-F1EC990204DC}"/>
              </a:ext>
            </a:extLst>
          </p:cNvPr>
          <p:cNvSpPr txBox="1"/>
          <p:nvPr/>
        </p:nvSpPr>
        <p:spPr>
          <a:xfrm>
            <a:off x="589176" y="3887715"/>
            <a:ext cx="6306532" cy="400110"/>
          </a:xfrm>
          <a:prstGeom prst="rect">
            <a:avLst/>
          </a:prstGeom>
          <a:noFill/>
        </p:spPr>
        <p:txBody>
          <a:bodyPr wrap="square">
            <a:spAutoFit/>
          </a:bodyPr>
          <a:lstStyle/>
          <a:p>
            <a:r>
              <a:rPr lang="en-IN" sz="2000" u="sng" dirty="0">
                <a:solidFill>
                  <a:srgbClr val="002060"/>
                </a:solidFill>
                <a:latin typeface="Times New Roman" panose="02020603050405020304" pitchFamily="18" charset="0"/>
                <a:cs typeface="Times New Roman" panose="02020603050405020304" pitchFamily="18" charset="0"/>
              </a:rPr>
              <a:t>3. </a:t>
            </a:r>
            <a:r>
              <a:rPr lang="en-IN" sz="2000" u="sng" dirty="0" err="1">
                <a:solidFill>
                  <a:srgbClr val="002060"/>
                </a:solidFill>
                <a:latin typeface="Times New Roman" panose="02020603050405020304" pitchFamily="18" charset="0"/>
                <a:cs typeface="Times New Roman" panose="02020603050405020304" pitchFamily="18" charset="0"/>
              </a:rPr>
              <a:t>Comparision</a:t>
            </a:r>
            <a:r>
              <a:rPr lang="en-IN" sz="2000" u="sng" dirty="0">
                <a:solidFill>
                  <a:srgbClr val="002060"/>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392295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8308FD-656C-C354-6A7B-805062CA62B9}"/>
              </a:ext>
            </a:extLst>
          </p:cNvPr>
          <p:cNvSpPr txBox="1"/>
          <p:nvPr/>
        </p:nvSpPr>
        <p:spPr>
          <a:xfrm>
            <a:off x="87197" y="88706"/>
            <a:ext cx="6586980" cy="1015663"/>
          </a:xfrm>
          <a:prstGeom prst="rect">
            <a:avLst/>
          </a:prstGeom>
          <a:noFill/>
        </p:spPr>
        <p:txBody>
          <a:bodyPr wrap="square">
            <a:spAutoFit/>
          </a:bodyPr>
          <a:lstStyle/>
          <a:p>
            <a:pPr marL="857250" indent="-857250">
              <a:buFont typeface="Wingdings" panose="05000000000000000000" pitchFamily="2" charset="2"/>
              <a:buChar char="Ø"/>
            </a:pPr>
            <a:r>
              <a:rPr lang="en-IN" sz="6000" u="sng" dirty="0">
                <a:solidFill>
                  <a:srgbClr val="002060"/>
                </a:solidFill>
                <a:latin typeface="Times New Roman" panose="02020603050405020304" pitchFamily="18" charset="0"/>
                <a:cs typeface="Times New Roman" panose="02020603050405020304" pitchFamily="18" charset="0"/>
              </a:rPr>
              <a:t>Project Overview</a:t>
            </a:r>
          </a:p>
        </p:txBody>
      </p:sp>
      <p:sp>
        <p:nvSpPr>
          <p:cNvPr id="5" name="TextBox 4">
            <a:extLst>
              <a:ext uri="{FF2B5EF4-FFF2-40B4-BE49-F238E27FC236}">
                <a16:creationId xmlns:a16="http://schemas.microsoft.com/office/drawing/2014/main" id="{3323D785-0174-8A9F-7920-8FBD128BA06C}"/>
              </a:ext>
            </a:extLst>
          </p:cNvPr>
          <p:cNvSpPr txBox="1"/>
          <p:nvPr/>
        </p:nvSpPr>
        <p:spPr>
          <a:xfrm>
            <a:off x="537329" y="1420823"/>
            <a:ext cx="11532124" cy="4401205"/>
          </a:xfrm>
          <a:prstGeom prst="rect">
            <a:avLst/>
          </a:prstGeom>
          <a:noFill/>
        </p:spPr>
        <p:txBody>
          <a:bodyPr wrap="square">
            <a:spAutoFit/>
          </a:bodyPr>
          <a:lstStyle/>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project analyses household energy usage using a dataset with minute-level data on power consumption, voltage, intensity, and appliance usage.</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Mile Stones  :--</a:t>
            </a:r>
          </a:p>
          <a:p>
            <a:endParaRPr lang="en-IN" sz="2000" b="1" dirty="0">
              <a:latin typeface="Times New Roman" panose="02020603050405020304" pitchFamily="18" charset="0"/>
              <a:cs typeface="Times New Roman" panose="02020603050405020304" pitchFamily="18" charset="0"/>
            </a:endParaRPr>
          </a:p>
          <a:p>
            <a:pPr>
              <a:buFont typeface="+mj-lt"/>
              <a:buAutoNum type="arabicPeriod"/>
            </a:pPr>
            <a:r>
              <a:rPr lang="en-IN" sz="2000" b="1" dirty="0">
                <a:latin typeface="Times New Roman" panose="02020603050405020304" pitchFamily="18" charset="0"/>
                <a:cs typeface="Times New Roman" panose="02020603050405020304" pitchFamily="18" charset="0"/>
              </a:rPr>
              <a:t>  Data Exploration :</a:t>
            </a:r>
            <a:r>
              <a:rPr lang="en-IN" sz="2000" dirty="0">
                <a:latin typeface="Times New Roman" panose="02020603050405020304" pitchFamily="18" charset="0"/>
                <a:cs typeface="Times New Roman" panose="02020603050405020304" pitchFamily="18" charset="0"/>
              </a:rPr>
              <a:t> Examined dataset structure and handled missing data.</a:t>
            </a:r>
          </a:p>
          <a:p>
            <a:pPr>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Data Encoding &amp; Visualization :</a:t>
            </a:r>
            <a:r>
              <a:rPr lang="en-IN" sz="2000" dirty="0">
                <a:latin typeface="Times New Roman" panose="02020603050405020304" pitchFamily="18" charset="0"/>
                <a:cs typeface="Times New Roman" panose="02020603050405020304" pitchFamily="18" charset="0"/>
              </a:rPr>
              <a:t> Visualized trends and encoded time-based features.</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Model Creation &amp; Comparison</a:t>
            </a:r>
            <a:r>
              <a:rPr lang="en-US" sz="2000" b="1" dirty="0">
                <a:latin typeface="Times New Roman" panose="02020603050405020304" pitchFamily="18" charset="0"/>
                <a:cs typeface="Times New Roman" panose="02020603050405020304" pitchFamily="18" charset="0"/>
                <a:sym typeface="Hanken Grotesk"/>
              </a:rPr>
              <a:t> </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Developed regression models to analyse consumption.</a:t>
            </a:r>
          </a:p>
          <a:p>
            <a:endParaRPr lang="en-IN" sz="2000" dirty="0">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4.  Time series forecasting with ARIMA &amp; Prophet : </a:t>
            </a:r>
            <a:r>
              <a:rPr lang="en-IN" sz="2000" dirty="0">
                <a:latin typeface="Times New Roman" panose="02020603050405020304" pitchFamily="18" charset="0"/>
                <a:cs typeface="Times New Roman" panose="02020603050405020304" pitchFamily="18" charset="0"/>
              </a:rPr>
              <a:t>Predicted future energy usage with ARIMA &amp; Prophet.</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Outcome : </a:t>
            </a:r>
            <a:r>
              <a:rPr lang="en-IN" sz="2000" dirty="0">
                <a:latin typeface="Times New Roman" panose="02020603050405020304" pitchFamily="18" charset="0"/>
                <a:cs typeface="Times New Roman" panose="02020603050405020304" pitchFamily="18" charset="0"/>
              </a:rPr>
              <a:t>Insights into energy patterns and models for forecasting consumption.</a:t>
            </a:r>
          </a:p>
        </p:txBody>
      </p:sp>
    </p:spTree>
    <p:extLst>
      <p:ext uri="{BB962C8B-B14F-4D97-AF65-F5344CB8AC3E}">
        <p14:creationId xmlns:p14="http://schemas.microsoft.com/office/powerpoint/2010/main" val="338323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C4ECC6-0782-E971-D30E-95F8821B4EA3}"/>
              </a:ext>
            </a:extLst>
          </p:cNvPr>
          <p:cNvSpPr txBox="1"/>
          <p:nvPr/>
        </p:nvSpPr>
        <p:spPr>
          <a:xfrm>
            <a:off x="-54205" y="22726"/>
            <a:ext cx="6973480" cy="769441"/>
          </a:xfrm>
          <a:prstGeom prst="rect">
            <a:avLst/>
          </a:prstGeom>
          <a:noFill/>
        </p:spPr>
        <p:txBody>
          <a:bodyPr wrap="square">
            <a:spAutoFit/>
          </a:bodyPr>
          <a:lstStyle/>
          <a:p>
            <a:pPr marL="285750" indent="-285750">
              <a:buFont typeface="Wingdings" panose="05000000000000000000" pitchFamily="2" charset="2"/>
              <a:buChar char="Ø"/>
            </a:pPr>
            <a:r>
              <a:rPr lang="en-IN" sz="4400" u="sng" dirty="0">
                <a:solidFill>
                  <a:srgbClr val="002060"/>
                </a:solidFill>
                <a:latin typeface="Times New Roman" panose="02020603050405020304" pitchFamily="18" charset="0"/>
                <a:cs typeface="Times New Roman" panose="02020603050405020304" pitchFamily="18" charset="0"/>
              </a:rPr>
              <a:t>Insights-Regression Models</a:t>
            </a:r>
          </a:p>
        </p:txBody>
      </p:sp>
      <p:sp>
        <p:nvSpPr>
          <p:cNvPr id="7" name="TextBox 6">
            <a:extLst>
              <a:ext uri="{FF2B5EF4-FFF2-40B4-BE49-F238E27FC236}">
                <a16:creationId xmlns:a16="http://schemas.microsoft.com/office/drawing/2014/main" id="{85831180-389B-8015-ED82-F9EAACF41A04}"/>
              </a:ext>
            </a:extLst>
          </p:cNvPr>
          <p:cNvSpPr txBox="1"/>
          <p:nvPr/>
        </p:nvSpPr>
        <p:spPr>
          <a:xfrm>
            <a:off x="471341" y="881366"/>
            <a:ext cx="11774079" cy="53245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&amp; Ridge Regression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Lasso Regression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sacrifices some accuracy for simplicity by shrinking some coefficients to zero.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RMSE Comparison :--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R² Score Comparison :--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and Ridge Regression have nearly identical R² scores, indicating they explain the variance in the data similarly.</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 :--</a:t>
            </a:r>
          </a:p>
          <a:p>
            <a:pPr lvl="1" defTabSz="914400" eaLnBrk="0" fontAlgn="base" hangingPunct="0">
              <a:spcBef>
                <a:spcPct val="0"/>
              </a:spcBef>
              <a:spcAft>
                <a:spcPct val="0"/>
              </a:spcAf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and Ridge are the most effective models for this dataset, with similar performance.</a:t>
            </a:r>
          </a:p>
          <a:p>
            <a:pPr lvl="1"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ii)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Lasso provides a more simplified model by shrinking some coefficients but sacrifices a slight bit of accuracy in doing so.</a:t>
            </a:r>
          </a:p>
        </p:txBody>
      </p:sp>
    </p:spTree>
    <p:extLst>
      <p:ext uri="{BB962C8B-B14F-4D97-AF65-F5344CB8AC3E}">
        <p14:creationId xmlns:p14="http://schemas.microsoft.com/office/powerpoint/2010/main" val="4068254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6A78E-CE66-4E2F-C948-BF70A6B3B370}"/>
              </a:ext>
            </a:extLst>
          </p:cNvPr>
          <p:cNvSpPr txBox="1"/>
          <p:nvPr/>
        </p:nvSpPr>
        <p:spPr>
          <a:xfrm>
            <a:off x="11784" y="-14981"/>
            <a:ext cx="11583186" cy="646331"/>
          </a:xfrm>
          <a:prstGeom prst="rect">
            <a:avLst/>
          </a:prstGeom>
          <a:noFill/>
        </p:spPr>
        <p:txBody>
          <a:bodyPr wrap="square">
            <a:spAutoFit/>
          </a:bodyPr>
          <a:lstStyle/>
          <a:p>
            <a:pPr marL="285750" indent="-285750">
              <a:buFont typeface="Wingdings" panose="05000000000000000000" pitchFamily="2" charset="2"/>
              <a:buChar char="Ø"/>
            </a:pPr>
            <a:r>
              <a:rPr lang="en-IN" sz="3600" u="sng" dirty="0">
                <a:latin typeface="Times New Roman" panose="02020603050405020304" pitchFamily="18" charset="0"/>
                <a:cs typeface="Times New Roman" panose="02020603050405020304" pitchFamily="18" charset="0"/>
              </a:rPr>
              <a:t>Results &amp; Comparison (ARIMA &amp; Prophet)</a:t>
            </a:r>
          </a:p>
        </p:txBody>
      </p:sp>
      <p:sp>
        <p:nvSpPr>
          <p:cNvPr id="5" name="TextBox 4">
            <a:extLst>
              <a:ext uri="{FF2B5EF4-FFF2-40B4-BE49-F238E27FC236}">
                <a16:creationId xmlns:a16="http://schemas.microsoft.com/office/drawing/2014/main" id="{AA4EFF24-76D0-E667-BBE1-1D3B90CF0E88}"/>
              </a:ext>
            </a:extLst>
          </p:cNvPr>
          <p:cNvSpPr txBox="1"/>
          <p:nvPr/>
        </p:nvSpPr>
        <p:spPr>
          <a:xfrm>
            <a:off x="659880" y="1134957"/>
            <a:ext cx="11246177" cy="4401205"/>
          </a:xfrm>
          <a:prstGeom prst="rect">
            <a:avLst/>
          </a:prstGeom>
          <a:noFill/>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Prophet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well with missing data.</a:t>
            </a:r>
          </a:p>
        </p:txBody>
      </p:sp>
    </p:spTree>
    <p:extLst>
      <p:ext uri="{BB962C8B-B14F-4D97-AF65-F5344CB8AC3E}">
        <p14:creationId xmlns:p14="http://schemas.microsoft.com/office/powerpoint/2010/main" val="1130206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4F2984-3CE0-4626-4F76-F0A7C8E0D33D}"/>
              </a:ext>
            </a:extLst>
          </p:cNvPr>
          <p:cNvSpPr txBox="1"/>
          <p:nvPr/>
        </p:nvSpPr>
        <p:spPr>
          <a:xfrm>
            <a:off x="-7074" y="3863"/>
            <a:ext cx="6094428"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solidFill>
                  <a:schemeClr val="dk1"/>
                </a:solidFill>
                <a:latin typeface="Times New Roman" panose="02020603050405020304" pitchFamily="18" charset="0"/>
                <a:ea typeface="Figtree Black"/>
                <a:cs typeface="Times New Roman" panose="02020603050405020304" pitchFamily="18" charset="0"/>
                <a:sym typeface="Figtree Black"/>
              </a:rPr>
              <a:t>Conclusion</a:t>
            </a:r>
            <a:endParaRPr lang="en-IN" sz="60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E0E4CC-DC37-2A89-D2AF-1058F5C50B7E}"/>
              </a:ext>
            </a:extLst>
          </p:cNvPr>
          <p:cNvSpPr txBox="1"/>
          <p:nvPr/>
        </p:nvSpPr>
        <p:spPr>
          <a:xfrm>
            <a:off x="589177" y="986091"/>
            <a:ext cx="11561976" cy="5324535"/>
          </a:xfrm>
          <a:prstGeom prst="rect">
            <a:avLst/>
          </a:prstGeom>
          <a:noFill/>
        </p:spPr>
        <p:txBody>
          <a:bodyPr wrap="square">
            <a:spAutoFit/>
          </a:bodyPr>
          <a:lstStyle/>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project, we progressed through four key milestones.</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Milestone 1</a:t>
            </a:r>
            <a:r>
              <a:rPr lang="en-US" sz="2000" dirty="0">
                <a:latin typeface="Times New Roman" panose="02020603050405020304" pitchFamily="18" charset="0"/>
                <a:cs typeface="Times New Roman" panose="02020603050405020304" pitchFamily="18" charset="0"/>
              </a:rPr>
              <a:t>, we conducted basic exploration, gaining insights into the dataset. </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Milestone 2,</a:t>
            </a:r>
            <a:r>
              <a:rPr lang="en-US" sz="2000" dirty="0">
                <a:latin typeface="Times New Roman" panose="02020603050405020304" pitchFamily="18" charset="0"/>
                <a:cs typeface="Times New Roman" panose="02020603050405020304" pitchFamily="18" charset="0"/>
              </a:rPr>
              <a:t> focused on visualizing parameters and performing feature engineering to prepare the data for modeling.</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Milestone 3</a:t>
            </a:r>
            <a:r>
              <a:rPr lang="en-US" sz="2000" dirty="0">
                <a:latin typeface="Times New Roman" panose="02020603050405020304" pitchFamily="18" charset="0"/>
                <a:cs typeface="Times New Roman" panose="02020603050405020304" pitchFamily="18" charset="0"/>
              </a:rPr>
              <a:t>, we implemented regression models to predict energy consumption.</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Milestone 4</a:t>
            </a:r>
            <a:r>
              <a:rPr lang="en-US" sz="2000" dirty="0">
                <a:latin typeface="Times New Roman" panose="02020603050405020304" pitchFamily="18" charset="0"/>
                <a:cs typeface="Times New Roman" panose="02020603050405020304" pitchFamily="18" charset="0"/>
              </a:rPr>
              <a:t>, Finally we explored time series forecasting using ARIMA and Prophet models, analyzing their accuracy in predicting future energy usage.</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Each milestone built upon the previous one, enhancing our understanding and prediction capabilities, ultimately leading to a comprehensive analysis of energy consumption trends.</a:t>
            </a:r>
          </a:p>
          <a:p>
            <a:pPr lvl="1"/>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Through these efforts, we have achieved an efficient and reliable analysis and prediction of energy consumption patterns.</a:t>
            </a: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32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60E2C-F50F-A5EA-1BC9-3D92B8AA2A15}"/>
              </a:ext>
            </a:extLst>
          </p:cNvPr>
          <p:cNvSpPr>
            <a:spLocks noGrp="1"/>
          </p:cNvSpPr>
          <p:nvPr>
            <p:ph type="ctrTitle"/>
          </p:nvPr>
        </p:nvSpPr>
        <p:spPr>
          <a:xfrm>
            <a:off x="1097280" y="-42331"/>
            <a:ext cx="10058400" cy="3566160"/>
          </a:xfrm>
        </p:spPr>
        <p:txBody>
          <a:bodyPr>
            <a:normAutofit/>
          </a:bodyPr>
          <a:lstStyle/>
          <a:p>
            <a:pPr algn="ctr"/>
            <a:r>
              <a:rPr lang="en-IN" sz="9600" u="sng" dirty="0">
                <a:solidFill>
                  <a:srgbClr val="002060"/>
                </a:solidFill>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AF594013-6F18-8D4B-0AA2-787A07795F59}"/>
              </a:ext>
            </a:extLst>
          </p:cNvPr>
          <p:cNvSpPr>
            <a:spLocks noGrp="1"/>
          </p:cNvSpPr>
          <p:nvPr>
            <p:ph type="subTitle" idx="1"/>
          </p:nvPr>
        </p:nvSpPr>
        <p:spPr>
          <a:xfrm>
            <a:off x="2108727" y="3541223"/>
            <a:ext cx="10058400" cy="1143000"/>
          </a:xfrm>
        </p:spPr>
        <p:txBody>
          <a:bodyPr>
            <a:normAutofit/>
          </a:bodyPr>
          <a:lstStyle/>
          <a:p>
            <a:r>
              <a:rPr lang="en-US" sz="2000" b="1" cap="none" dirty="0">
                <a:solidFill>
                  <a:srgbClr val="00B050"/>
                </a:solidFill>
                <a:latin typeface="Times New Roman" panose="02020603050405020304" pitchFamily="18" charset="0"/>
                <a:cs typeface="Times New Roman" panose="02020603050405020304" pitchFamily="18" charset="0"/>
              </a:rPr>
              <a:t>						~Rama Lingeswara Rao Sivakavi</a:t>
            </a:r>
            <a:endParaRPr lang="en-IN" sz="2000" b="1" cap="none"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57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4E1C-B080-B09D-9388-2851C8EB733A}"/>
              </a:ext>
            </a:extLst>
          </p:cNvPr>
          <p:cNvSpPr>
            <a:spLocks noGrp="1"/>
          </p:cNvSpPr>
          <p:nvPr>
            <p:ph type="ctrTitle"/>
          </p:nvPr>
        </p:nvSpPr>
        <p:spPr/>
        <p:txBody>
          <a:bodyPr>
            <a:normAutofit/>
          </a:bodyPr>
          <a:lstStyle/>
          <a:p>
            <a:pPr algn="ctr"/>
            <a:r>
              <a:rPr lang="en-IN" sz="9600" u="sng" dirty="0">
                <a:solidFill>
                  <a:srgbClr val="002060"/>
                </a:solidFill>
                <a:latin typeface="Times New Roman" panose="02020603050405020304" pitchFamily="18" charset="0"/>
                <a:ea typeface="Figtree Black"/>
                <a:cs typeface="Times New Roman" panose="02020603050405020304" pitchFamily="18" charset="0"/>
                <a:sym typeface="Figtree Black"/>
              </a:rPr>
              <a:t>Mile Stone - 1</a:t>
            </a:r>
            <a:br>
              <a:rPr lang="en-IN" sz="9600" u="sng" dirty="0">
                <a:solidFill>
                  <a:srgbClr val="002060"/>
                </a:solidFill>
                <a:latin typeface="Times New Roman" panose="02020603050405020304" pitchFamily="18" charset="0"/>
                <a:cs typeface="Times New Roman" panose="02020603050405020304" pitchFamily="18" charset="0"/>
              </a:rPr>
            </a:br>
            <a:endParaRPr lang="en-IN" sz="9600" u="sng" dirty="0"/>
          </a:p>
        </p:txBody>
      </p:sp>
      <p:sp>
        <p:nvSpPr>
          <p:cNvPr id="3" name="Subtitle 2">
            <a:extLst>
              <a:ext uri="{FF2B5EF4-FFF2-40B4-BE49-F238E27FC236}">
                <a16:creationId xmlns:a16="http://schemas.microsoft.com/office/drawing/2014/main" id="{54294608-6B07-8FA1-6D06-46658F8BB320}"/>
              </a:ext>
            </a:extLst>
          </p:cNvPr>
          <p:cNvSpPr>
            <a:spLocks noGrp="1"/>
          </p:cNvSpPr>
          <p:nvPr>
            <p:ph type="subTitle" idx="1"/>
          </p:nvPr>
        </p:nvSpPr>
        <p:spPr>
          <a:xfrm>
            <a:off x="4107215" y="3409255"/>
            <a:ext cx="4339204" cy="964785"/>
          </a:xfrm>
        </p:spPr>
        <p:txBody>
          <a:bodyPr>
            <a:normAutofit/>
          </a:bodyPr>
          <a:lstStyle/>
          <a:p>
            <a:pPr algn="ctr"/>
            <a:r>
              <a:rPr lang="en-IN" sz="2800" dirty="0">
                <a:solidFill>
                  <a:srgbClr val="002060"/>
                </a:solidFill>
                <a:latin typeface="Figtree Black" panose="020B0604020202020204" charset="0"/>
              </a:rPr>
              <a:t>(</a:t>
            </a:r>
            <a:r>
              <a:rPr lang="en-IN" sz="2800" dirty="0">
                <a:solidFill>
                  <a:srgbClr val="002060"/>
                </a:solidFill>
                <a:latin typeface="Times New Roman" panose="02020603050405020304" pitchFamily="18" charset="0"/>
                <a:cs typeface="Times New Roman" panose="02020603050405020304" pitchFamily="18" charset="0"/>
              </a:rPr>
              <a:t>DATA EXPLORATION</a:t>
            </a:r>
            <a:r>
              <a:rPr lang="en-IN" sz="2800" dirty="0">
                <a:solidFill>
                  <a:srgbClr val="002060"/>
                </a:solidFill>
                <a:latin typeface="Figtree Black" panose="020B0604020202020204" charset="0"/>
              </a:rPr>
              <a:t>)</a:t>
            </a:r>
            <a:endParaRPr lang="en-IN" sz="2800" dirty="0">
              <a:solidFill>
                <a:srgbClr val="002060"/>
              </a:solidFill>
            </a:endParaRPr>
          </a:p>
        </p:txBody>
      </p:sp>
    </p:spTree>
    <p:extLst>
      <p:ext uri="{BB962C8B-B14F-4D97-AF65-F5344CB8AC3E}">
        <p14:creationId xmlns:p14="http://schemas.microsoft.com/office/powerpoint/2010/main" val="327160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231955-8ECC-633D-7D51-46D636268378}"/>
              </a:ext>
            </a:extLst>
          </p:cNvPr>
          <p:cNvSpPr txBox="1"/>
          <p:nvPr/>
        </p:nvSpPr>
        <p:spPr>
          <a:xfrm>
            <a:off x="2353" y="3866"/>
            <a:ext cx="7284566" cy="1015663"/>
          </a:xfrm>
          <a:prstGeom prst="rect">
            <a:avLst/>
          </a:prstGeom>
          <a:noFill/>
        </p:spPr>
        <p:txBody>
          <a:bodyPr wrap="square">
            <a:spAutoFit/>
          </a:bodyPr>
          <a:lstStyle/>
          <a:p>
            <a:pPr marL="857250" indent="-8572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Dataset Description</a:t>
            </a:r>
          </a:p>
        </p:txBody>
      </p:sp>
      <p:sp>
        <p:nvSpPr>
          <p:cNvPr id="5" name="TextBox 4">
            <a:extLst>
              <a:ext uri="{FF2B5EF4-FFF2-40B4-BE49-F238E27FC236}">
                <a16:creationId xmlns:a16="http://schemas.microsoft.com/office/drawing/2014/main" id="{BFCC7EEF-C9BA-98E7-65D5-1DD3062E3A93}"/>
              </a:ext>
            </a:extLst>
          </p:cNvPr>
          <p:cNvSpPr txBox="1"/>
          <p:nvPr/>
        </p:nvSpPr>
        <p:spPr>
          <a:xfrm>
            <a:off x="556181" y="1037569"/>
            <a:ext cx="11660957" cy="347787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1.  Key Features </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Active Power : </a:t>
            </a:r>
            <a:r>
              <a:rPr lang="en-US" sz="2000" dirty="0">
                <a:latin typeface="Times New Roman" panose="02020603050405020304" pitchFamily="18" charset="0"/>
                <a:cs typeface="Times New Roman" panose="02020603050405020304" pitchFamily="18" charset="0"/>
              </a:rPr>
              <a:t>Total active power consumption.</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Reactive Power :</a:t>
            </a:r>
            <a:r>
              <a:rPr lang="en-US" sz="2000" dirty="0">
                <a:latin typeface="Times New Roman" panose="02020603050405020304" pitchFamily="18" charset="0"/>
                <a:cs typeface="Times New Roman" panose="02020603050405020304" pitchFamily="18" charset="0"/>
              </a:rPr>
              <a:t> Power used for maintaining electric and magnetic fields.</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Voltage : </a:t>
            </a:r>
            <a:r>
              <a:rPr lang="en-US" sz="2000" dirty="0">
                <a:latin typeface="Times New Roman" panose="02020603050405020304" pitchFamily="18" charset="0"/>
                <a:cs typeface="Times New Roman" panose="02020603050405020304" pitchFamily="18" charset="0"/>
              </a:rPr>
              <a:t>Power supply voltage.</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Global Intensity :</a:t>
            </a:r>
            <a:r>
              <a:rPr lang="en-US" sz="2000" dirty="0">
                <a:latin typeface="Times New Roman" panose="02020603050405020304" pitchFamily="18" charset="0"/>
                <a:cs typeface="Times New Roman" panose="02020603050405020304" pitchFamily="18" charset="0"/>
              </a:rPr>
              <a:t> Total current intensity for the household.</a:t>
            </a:r>
          </a:p>
          <a:p>
            <a:pPr marL="139700" indent="0">
              <a:buNone/>
            </a:pPr>
            <a:endParaRPr lang="en-US" sz="2000" b="1"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Sub-metering 1, 2, 3 : </a:t>
            </a:r>
            <a:r>
              <a:rPr lang="en-US" sz="2000" dirty="0">
                <a:latin typeface="Times New Roman" panose="02020603050405020304" pitchFamily="18" charset="0"/>
                <a:cs typeface="Times New Roman" panose="02020603050405020304" pitchFamily="18" charset="0"/>
              </a:rPr>
              <a:t> Energy consumption by specific appliances (ex : kitchen, laundry, climate control).</a:t>
            </a:r>
          </a:p>
        </p:txBody>
      </p:sp>
      <p:sp>
        <p:nvSpPr>
          <p:cNvPr id="7" name="TextBox 6">
            <a:extLst>
              <a:ext uri="{FF2B5EF4-FFF2-40B4-BE49-F238E27FC236}">
                <a16:creationId xmlns:a16="http://schemas.microsoft.com/office/drawing/2014/main" id="{553ADC3D-DE90-F6D3-DBBA-939F40D6D109}"/>
              </a:ext>
            </a:extLst>
          </p:cNvPr>
          <p:cNvSpPr txBox="1"/>
          <p:nvPr/>
        </p:nvSpPr>
        <p:spPr>
          <a:xfrm>
            <a:off x="546755" y="4595816"/>
            <a:ext cx="6278250" cy="163121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2.  Dataset Size :--</a:t>
            </a:r>
          </a:p>
          <a:p>
            <a:pPr marL="139700" indent="0">
              <a:buNone/>
            </a:pPr>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Rows :</a:t>
            </a:r>
            <a:r>
              <a:rPr lang="en-US" sz="2000" dirty="0">
                <a:latin typeface="Times New Roman" panose="02020603050405020304" pitchFamily="18" charset="0"/>
                <a:cs typeface="Times New Roman" panose="02020603050405020304" pitchFamily="18" charset="0"/>
              </a:rPr>
              <a:t> 2, 075, 261</a:t>
            </a:r>
          </a:p>
          <a:p>
            <a:pPr marL="139700"/>
            <a:endParaRPr lang="en-US" sz="2000" dirty="0">
              <a:latin typeface="Times New Roman" panose="02020603050405020304" pitchFamily="18" charset="0"/>
              <a:cs typeface="Times New Roman" panose="02020603050405020304" pitchFamily="18" charset="0"/>
            </a:endParaRPr>
          </a:p>
          <a:p>
            <a:pPr marL="4826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Columns :</a:t>
            </a:r>
            <a:r>
              <a:rPr lang="en-US" sz="2000" dirty="0">
                <a:latin typeface="Times New Roman" panose="02020603050405020304" pitchFamily="18" charset="0"/>
                <a:cs typeface="Times New Roman" panose="02020603050405020304" pitchFamily="18" charset="0"/>
              </a:rPr>
              <a:t> 9</a:t>
            </a:r>
          </a:p>
        </p:txBody>
      </p:sp>
    </p:spTree>
    <p:extLst>
      <p:ext uri="{BB962C8B-B14F-4D97-AF65-F5344CB8AC3E}">
        <p14:creationId xmlns:p14="http://schemas.microsoft.com/office/powerpoint/2010/main" val="145871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875EA-E4BA-2F2D-80F3-0FE8AD0474A9}"/>
              </a:ext>
            </a:extLst>
          </p:cNvPr>
          <p:cNvSpPr txBox="1"/>
          <p:nvPr/>
        </p:nvSpPr>
        <p:spPr>
          <a:xfrm>
            <a:off x="11778" y="13294"/>
            <a:ext cx="7906737" cy="1015663"/>
          </a:xfrm>
          <a:prstGeom prst="rect">
            <a:avLst/>
          </a:prstGeom>
          <a:noFill/>
        </p:spPr>
        <p:txBody>
          <a:bodyPr wrap="square">
            <a:spAutoFit/>
          </a:bodyPr>
          <a:lstStyle/>
          <a:p>
            <a:pPr marL="857250" indent="-8572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Initial Data Inspection</a:t>
            </a:r>
          </a:p>
        </p:txBody>
      </p:sp>
      <p:sp>
        <p:nvSpPr>
          <p:cNvPr id="5" name="TextBox 4">
            <a:extLst>
              <a:ext uri="{FF2B5EF4-FFF2-40B4-BE49-F238E27FC236}">
                <a16:creationId xmlns:a16="http://schemas.microsoft.com/office/drawing/2014/main" id="{0E4488A4-2A83-C04E-F750-9D7E7C52F148}"/>
              </a:ext>
            </a:extLst>
          </p:cNvPr>
          <p:cNvSpPr txBox="1"/>
          <p:nvPr/>
        </p:nvSpPr>
        <p:spPr>
          <a:xfrm>
            <a:off x="282808" y="1461433"/>
            <a:ext cx="11877772" cy="378565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t>
            </a:r>
            <a:r>
              <a:rPr lang="en-US" altLang="en-US" sz="2000" dirty="0">
                <a:latin typeface="Times New Roman" panose="02020603050405020304" pitchFamily="18" charset="0"/>
                <a:cs typeface="Times New Roman" panose="02020603050405020304" pitchFamily="18" charset="0"/>
              </a:rPr>
              <a: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ample of the first 5 rows.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df.shape</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has over 2 million rows and 9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df.info( )</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Revealed that most features are of type 'object', except for 'Sub_metering_3' which is numeric. </a:t>
            </a:r>
          </a:p>
          <a:p>
            <a:pPr marL="0" indent="0" eaLnBrk="0" fontAlgn="base"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eaLnBrk="0" fontAlgn="base" hangingPunct="0">
              <a:lnSpc>
                <a:spcPct val="10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functions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df.shape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df.info(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essential for initial data exploration.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df.head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first five rows of the dataset, providing a quick glance at its structure and variable types.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df.shape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returns the dimensions of the dataset, indicating the number of rows and columns, which helps assess its size.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df.info(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 concise summary, including the data types of each column and the count of non-null values, helping identify missing data and potential type conversion needs. Together, these functions help in understanding the dataset’s structure, size, and quality before further analysis or cleaning.</a:t>
            </a:r>
          </a:p>
        </p:txBody>
      </p:sp>
    </p:spTree>
    <p:extLst>
      <p:ext uri="{BB962C8B-B14F-4D97-AF65-F5344CB8AC3E}">
        <p14:creationId xmlns:p14="http://schemas.microsoft.com/office/powerpoint/2010/main" val="269403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F987D-E5E6-F8BF-039D-B613C1A4ED0F}"/>
              </a:ext>
            </a:extLst>
          </p:cNvPr>
          <p:cNvSpPr txBox="1"/>
          <p:nvPr/>
        </p:nvSpPr>
        <p:spPr>
          <a:xfrm>
            <a:off x="226239" y="220685"/>
            <a:ext cx="12971283" cy="923330"/>
          </a:xfrm>
          <a:prstGeom prst="rect">
            <a:avLst/>
          </a:prstGeom>
          <a:noFill/>
        </p:spPr>
        <p:txBody>
          <a:bodyPr wrap="square">
            <a:spAutoFit/>
          </a:bodyPr>
          <a:lstStyle/>
          <a:p>
            <a:pPr marL="285750" indent="-285750">
              <a:buFont typeface="Wingdings" panose="05000000000000000000" pitchFamily="2" charset="2"/>
              <a:buChar char="Ø"/>
            </a:pPr>
            <a:r>
              <a:rPr lang="en-IN" sz="5400" u="sng" dirty="0">
                <a:latin typeface="Times New Roman" panose="02020603050405020304" pitchFamily="18" charset="0"/>
                <a:cs typeface="Times New Roman" panose="02020603050405020304" pitchFamily="18" charset="0"/>
              </a:rPr>
              <a:t>Missing Data Analysis and Handling</a:t>
            </a:r>
          </a:p>
        </p:txBody>
      </p:sp>
      <p:sp>
        <p:nvSpPr>
          <p:cNvPr id="5" name="TextBox 4">
            <a:extLst>
              <a:ext uri="{FF2B5EF4-FFF2-40B4-BE49-F238E27FC236}">
                <a16:creationId xmlns:a16="http://schemas.microsoft.com/office/drawing/2014/main" id="{A353618B-3102-E629-F615-83197D8044A6}"/>
              </a:ext>
            </a:extLst>
          </p:cNvPr>
          <p:cNvSpPr txBox="1"/>
          <p:nvPr/>
        </p:nvSpPr>
        <p:spPr>
          <a:xfrm>
            <a:off x="216812" y="1768833"/>
            <a:ext cx="11877777" cy="3539430"/>
          </a:xfrm>
          <a:prstGeom prst="rect">
            <a:avLst/>
          </a:prstGeom>
          <a:noFill/>
        </p:spPr>
        <p:txBody>
          <a:bodyPr wrap="square">
            <a:spAutoFit/>
          </a:bodyPr>
          <a:lstStyle/>
          <a:p>
            <a:pPr marL="800100" lvl="1" indent="-342900" defTabSz="914400" eaLnBrk="0" fontAlgn="base" hangingPunct="0">
              <a:spcBef>
                <a:spcPct val="0"/>
              </a:spcBef>
              <a:spcAft>
                <a:spcPct val="0"/>
              </a:spcAf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Missing data was identified and addressed using several methods. The dataset contained missing values in certain columns, which were handled by filling the gaps with default values such as zero, the mean, or the median of the respective column. Alternatively, rows containing missing data were removed to ensure that the dataset remained as clean and accurate as possible for analysis. These steps were essential in preparing the data for further exploration and model building.</a:t>
            </a:r>
            <a:endParaRPr lang="en-US" altLang="en-US" sz="2800" dirty="0">
              <a:solidFill>
                <a:schemeClr val="tx1"/>
              </a:solidFill>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endParaRPr lang="en-US"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57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1C54C-9999-1692-D07A-17257E09C82E}"/>
              </a:ext>
            </a:extLst>
          </p:cNvPr>
          <p:cNvSpPr txBox="1"/>
          <p:nvPr/>
        </p:nvSpPr>
        <p:spPr>
          <a:xfrm>
            <a:off x="30636" y="41575"/>
            <a:ext cx="10800760" cy="1015663"/>
          </a:xfrm>
          <a:prstGeom prst="rect">
            <a:avLst/>
          </a:prstGeom>
          <a:noFill/>
        </p:spPr>
        <p:txBody>
          <a:bodyPr wrap="square">
            <a:spAutoFit/>
          </a:bodyPr>
          <a:lstStyle/>
          <a:p>
            <a:pPr marL="285750" indent="-285750">
              <a:buFont typeface="Wingdings" panose="05000000000000000000" pitchFamily="2" charset="2"/>
              <a:buChar char="Ø"/>
            </a:pPr>
            <a:r>
              <a:rPr lang="en-IN" sz="6000" u="sng" dirty="0">
                <a:latin typeface="Times New Roman" panose="02020603050405020304" pitchFamily="18" charset="0"/>
                <a:cs typeface="Times New Roman" panose="02020603050405020304" pitchFamily="18" charset="0"/>
              </a:rPr>
              <a:t>Data Visualization &amp; Insights</a:t>
            </a:r>
          </a:p>
        </p:txBody>
      </p:sp>
      <p:sp>
        <p:nvSpPr>
          <p:cNvPr id="5" name="TextBox 4">
            <a:extLst>
              <a:ext uri="{FF2B5EF4-FFF2-40B4-BE49-F238E27FC236}">
                <a16:creationId xmlns:a16="http://schemas.microsoft.com/office/drawing/2014/main" id="{8DDA20F0-43B5-E1C7-7AA0-1DCF36E88B41}"/>
              </a:ext>
            </a:extLst>
          </p:cNvPr>
          <p:cNvSpPr txBox="1"/>
          <p:nvPr/>
        </p:nvSpPr>
        <p:spPr>
          <a:xfrm>
            <a:off x="395927" y="1496608"/>
            <a:ext cx="11660956" cy="40934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Histogram and boxplot for power consumption, correlation heatmap to identify relationships (plot(),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sns.heatmap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Added time-based features by converting 'Date' and 'Time' to datetime and extracting hour, day, and month for deeper analysis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pd.to_datetime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Milestone 1, the dataset was explored, revealing that 'Sub_metering_3' had the most missing values, which were handled using mean, median, or zero. Data types were reviewed, and 'object' columns like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Global_active_power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conversion to numeric for analysis. Various strategies were applied to handle missing values, resulting in a cleaner dataset. Visual analysis showed patterns in power consumption linked to specific times or seasons. Recommendations include using time-series models with newly created datetime features for better forecasting and further cleaning outliers and noise for more accurate predictions.</a:t>
            </a:r>
          </a:p>
        </p:txBody>
      </p:sp>
    </p:spTree>
    <p:extLst>
      <p:ext uri="{BB962C8B-B14F-4D97-AF65-F5344CB8AC3E}">
        <p14:creationId xmlns:p14="http://schemas.microsoft.com/office/powerpoint/2010/main" val="159584843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822</TotalTime>
  <Words>3683</Words>
  <Application>Microsoft Office PowerPoint</Application>
  <PresentationFormat>Widescreen</PresentationFormat>
  <Paragraphs>387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Figtree Black</vt:lpstr>
      <vt:lpstr>Times New Roman</vt:lpstr>
      <vt:lpstr>Wingdings</vt:lpstr>
      <vt:lpstr>Retrospect</vt:lpstr>
      <vt:lpstr>Energy Consumption and Prediction</vt:lpstr>
      <vt:lpstr>PowerPoint Presentation</vt:lpstr>
      <vt:lpstr>PowerPoint Presentation</vt:lpstr>
      <vt:lpstr>PowerPoint Presentation</vt:lpstr>
      <vt:lpstr>Mile Stone - 1 </vt:lpstr>
      <vt:lpstr>PowerPoint Presentation</vt:lpstr>
      <vt:lpstr>PowerPoint Presentation</vt:lpstr>
      <vt:lpstr>PowerPoint Presentation</vt:lpstr>
      <vt:lpstr>PowerPoint Presentation</vt:lpstr>
      <vt:lpstr>PowerPoint Presentation</vt:lpstr>
      <vt:lpstr>Mile Stone - 2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Mile Stone - 3</vt:lpstr>
      <vt:lpstr>PowerPoint Presentation</vt:lpstr>
      <vt:lpstr>PowerPoint Presentation</vt:lpstr>
      <vt:lpstr>PowerPoint Presentation</vt:lpstr>
      <vt:lpstr>Mile Stone - 4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Evaluation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 Lingeswara Rao Sivakavi</dc:creator>
  <cp:lastModifiedBy>Rama Lingeswara Rao Sivakavi</cp:lastModifiedBy>
  <cp:revision>105</cp:revision>
  <dcterms:created xsi:type="dcterms:W3CDTF">2024-11-28T08:29:53Z</dcterms:created>
  <dcterms:modified xsi:type="dcterms:W3CDTF">2024-11-30T06:32:03Z</dcterms:modified>
</cp:coreProperties>
</file>