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0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336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042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11882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829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933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283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20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7C6F52A-A82B-47A2-A83A-8C4C91F2D59F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4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4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1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2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7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2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5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9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17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Sindrome</a:t>
            </a:r>
            <a:r>
              <a:rPr lang="es-ES" dirty="0" smtClean="0"/>
              <a:t> </a:t>
            </a:r>
            <a:r>
              <a:rPr lang="es-ES" dirty="0" err="1" smtClean="0"/>
              <a:t>nefritico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Complicaciones: </a:t>
            </a:r>
            <a:r>
              <a:rPr lang="es-ES" sz="2700" dirty="0" smtClean="0"/>
              <a:t>se asocian con la caída del FG y la consiguiente expansión del volumen intravascular, también con la IRA y gravedad de la HTA</a:t>
            </a:r>
            <a:r>
              <a:rPr lang="es-ES" dirty="0" smtClean="0"/>
              <a:t>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ICC</a:t>
            </a:r>
          </a:p>
          <a:p>
            <a:r>
              <a:rPr lang="es-ES" dirty="0" smtClean="0"/>
              <a:t>AEP</a:t>
            </a:r>
          </a:p>
          <a:p>
            <a:r>
              <a:rPr lang="es-ES" dirty="0" smtClean="0"/>
              <a:t>IRA</a:t>
            </a:r>
          </a:p>
          <a:p>
            <a:r>
              <a:rPr lang="es-ES" dirty="0" smtClean="0"/>
              <a:t>Encefalopatía hipertensiva.</a:t>
            </a:r>
          </a:p>
          <a:p>
            <a:r>
              <a:rPr lang="es-ES" dirty="0" err="1" smtClean="0"/>
              <a:t>Hiperpotasemia</a:t>
            </a:r>
            <a:r>
              <a:rPr lang="es-E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4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</a:t>
            </a:r>
            <a:r>
              <a:rPr lang="es-ES" dirty="0" smtClean="0"/>
              <a:t>:</a:t>
            </a:r>
            <a:r>
              <a:rPr lang="es-ES" sz="1200" dirty="0" smtClean="0"/>
              <a:t> </a:t>
            </a:r>
            <a:r>
              <a:rPr lang="es-ES" sz="1400" dirty="0" smtClean="0"/>
              <a:t>Conjunto de signo y síntomas generados por la inflamación y lesión directa o indirecta de las células endoteliales y/o epiteliales del glomérulo, generando un colapso de la luz alveolar con descenso del FG  reducción de la función renal IRARP. Se caracteriza por: </a:t>
            </a:r>
            <a:endParaRPr lang="en-US" sz="1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Oliguria (&lt;500ml/24hs) con deterioro de la función renal de grado variable.</a:t>
            </a:r>
          </a:p>
          <a:p>
            <a:r>
              <a:rPr lang="es-ES" dirty="0" smtClean="0"/>
              <a:t>Proteinuria generalmente menor de </a:t>
            </a:r>
            <a:r>
              <a:rPr lang="es-ES" dirty="0" smtClean="0"/>
              <a:t>3.5g/24hs (no rango nefrótico)</a:t>
            </a:r>
            <a:endParaRPr lang="es-ES" dirty="0" smtClean="0"/>
          </a:p>
          <a:p>
            <a:r>
              <a:rPr lang="es-ES" dirty="0" smtClean="0"/>
              <a:t>Hematuria microscópica o macroscópica.</a:t>
            </a:r>
          </a:p>
          <a:p>
            <a:r>
              <a:rPr lang="es-ES" dirty="0" smtClean="0"/>
              <a:t>HTA</a:t>
            </a:r>
          </a:p>
          <a:p>
            <a:r>
              <a:rPr lang="es-ES" dirty="0" smtClean="0"/>
              <a:t>Edema (maleolar y </a:t>
            </a:r>
            <a:r>
              <a:rPr lang="es-ES" dirty="0" err="1" smtClean="0"/>
              <a:t>periorbital</a:t>
            </a:r>
            <a:r>
              <a:rPr lang="es-ES" dirty="0" smtClean="0"/>
              <a:t>)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Puede presentarse con alguno de los signos o todos en forma completa.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Etiología: </a:t>
            </a:r>
            <a:r>
              <a:rPr lang="es-ES" sz="2700" dirty="0" smtClean="0"/>
              <a:t>los más frecuente son las </a:t>
            </a:r>
            <a:r>
              <a:rPr lang="es-ES" sz="2700" dirty="0" err="1" smtClean="0"/>
              <a:t>glomerulopatias</a:t>
            </a:r>
            <a:r>
              <a:rPr lang="es-ES" sz="2700" dirty="0" smtClean="0"/>
              <a:t> primarias, generalmente de la variedad proliferativa y secundarias a enfermedades sistémicas.</a:t>
            </a:r>
            <a:endParaRPr lang="en-US" sz="27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GN </a:t>
            </a:r>
            <a:r>
              <a:rPr lang="es-ES" dirty="0" err="1" smtClean="0"/>
              <a:t>posinfecciosa</a:t>
            </a:r>
            <a:r>
              <a:rPr lang="es-ES" dirty="0" smtClean="0"/>
              <a:t> (</a:t>
            </a:r>
            <a:r>
              <a:rPr lang="es-ES" dirty="0" err="1" smtClean="0"/>
              <a:t>postestreptococcica</a:t>
            </a:r>
            <a:r>
              <a:rPr lang="es-ES" dirty="0" smtClean="0"/>
              <a:t> </a:t>
            </a:r>
            <a:r>
              <a:rPr lang="es-ES" dirty="0" smtClean="0"/>
              <a:t>(estreptococo beta hemolítico del grupo A) u otras bacterias y </a:t>
            </a:r>
            <a:r>
              <a:rPr lang="es-ES" dirty="0" err="1" smtClean="0"/>
              <a:t>virus:Epstein</a:t>
            </a:r>
            <a:r>
              <a:rPr lang="es-ES" dirty="0" smtClean="0"/>
              <a:t> Bar, </a:t>
            </a:r>
            <a:r>
              <a:rPr lang="es-ES" dirty="0" err="1" smtClean="0"/>
              <a:t>Coxsackie</a:t>
            </a:r>
            <a:r>
              <a:rPr lang="es-ES" dirty="0" smtClean="0"/>
              <a:t>, HVB, </a:t>
            </a:r>
            <a:r>
              <a:rPr lang="es-ES" dirty="0" err="1" smtClean="0"/>
              <a:t>Echovirus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Glomerulopatia</a:t>
            </a:r>
            <a:r>
              <a:rPr lang="es-ES" dirty="0" smtClean="0"/>
              <a:t> por </a:t>
            </a:r>
            <a:r>
              <a:rPr lang="es-ES" dirty="0" err="1" smtClean="0"/>
              <a:t>IgA</a:t>
            </a:r>
            <a:r>
              <a:rPr lang="es-ES" dirty="0" smtClean="0"/>
              <a:t> (</a:t>
            </a:r>
            <a:r>
              <a:rPr lang="es-ES" dirty="0" err="1" smtClean="0"/>
              <a:t>Sd</a:t>
            </a:r>
            <a:r>
              <a:rPr lang="es-ES" dirty="0" smtClean="0"/>
              <a:t> de Berger, púrpura de </a:t>
            </a:r>
            <a:r>
              <a:rPr lang="es-ES" dirty="0" err="1" smtClean="0"/>
              <a:t>Schonlein-Henoch</a:t>
            </a:r>
            <a:r>
              <a:rPr lang="es-ES" dirty="0" smtClean="0"/>
              <a:t>).</a:t>
            </a:r>
          </a:p>
          <a:p>
            <a:r>
              <a:rPr lang="es-ES" dirty="0" smtClean="0"/>
              <a:t>GNMP primaria o secundaria a enfermedades autoinmunes.</a:t>
            </a:r>
          </a:p>
          <a:p>
            <a:r>
              <a:rPr lang="es-ES" dirty="0" smtClean="0"/>
              <a:t>GN </a:t>
            </a:r>
            <a:r>
              <a:rPr lang="es-ES" dirty="0" err="1" smtClean="0"/>
              <a:t>extracapilar</a:t>
            </a:r>
            <a:r>
              <a:rPr lang="es-ES" dirty="0" smtClean="0"/>
              <a:t>/con </a:t>
            </a:r>
            <a:r>
              <a:rPr lang="es-ES" dirty="0" err="1" smtClean="0"/>
              <a:t>semilunas</a:t>
            </a:r>
            <a:r>
              <a:rPr lang="es-ES" dirty="0" smtClean="0"/>
              <a:t> (de rápida progresión).</a:t>
            </a:r>
          </a:p>
          <a:p>
            <a:r>
              <a:rPr lang="es-ES" dirty="0" smtClean="0"/>
              <a:t>LES</a:t>
            </a:r>
          </a:p>
          <a:p>
            <a:r>
              <a:rPr lang="es-ES" dirty="0" smtClean="0"/>
              <a:t>SUH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0" y="611560"/>
            <a:ext cx="9613861" cy="611933"/>
          </a:xfrm>
        </p:spPr>
        <p:txBody>
          <a:bodyPr/>
          <a:lstStyle/>
          <a:p>
            <a:r>
              <a:rPr lang="es-ES" dirty="0" err="1" smtClean="0"/>
              <a:t>Fisiopatologia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1983346"/>
            <a:ext cx="9613861" cy="46492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 smtClean="0"/>
              <a:t>Los mecanismos de inflamación glomerular (inmunológico, </a:t>
            </a:r>
            <a:r>
              <a:rPr lang="es-ES" dirty="0" err="1" smtClean="0"/>
              <a:t>toxicos</a:t>
            </a:r>
            <a:r>
              <a:rPr lang="es-ES" dirty="0" smtClean="0"/>
              <a:t>, infecciones) desencadenan daño glomerular debido a la formación de </a:t>
            </a:r>
            <a:r>
              <a:rPr lang="es-ES" dirty="0" err="1" smtClean="0"/>
              <a:t>inmunocomplejos</a:t>
            </a:r>
            <a:r>
              <a:rPr lang="es-ES" dirty="0" smtClean="0"/>
              <a:t> producidos por Ac circulantes que interactúan contra antígenos intrínsecos, extrínsecos o por atrapamiento en los capilares del glomérulo. La formación de depósitos de estos </a:t>
            </a:r>
            <a:r>
              <a:rPr lang="es-ES" dirty="0" err="1" smtClean="0"/>
              <a:t>inmunocomplejos</a:t>
            </a:r>
            <a:r>
              <a:rPr lang="es-ES" dirty="0" smtClean="0"/>
              <a:t> pueden producir la activación del complemento disminuyendo los niveles del complemento total CH50 y de C3, C4 en sangre </a:t>
            </a:r>
            <a:r>
              <a:rPr lang="es-ES" i="1" dirty="0" smtClean="0"/>
              <a:t>(</a:t>
            </a:r>
            <a:r>
              <a:rPr lang="es-ES" b="1" i="1" dirty="0" err="1" smtClean="0"/>
              <a:t>Hipocomplementemia</a:t>
            </a:r>
            <a:r>
              <a:rPr lang="es-ES" i="1" dirty="0" smtClean="0"/>
              <a:t>). </a:t>
            </a:r>
            <a:r>
              <a:rPr lang="es-ES" dirty="0" smtClean="0"/>
              <a:t>La lesión ocasiona el colapso de los capilares glomerulares, lo que disminuye la FG. Los mecanismos de reabsorción tubular distal de agua y sal están preservados y producen la disminución del ritmo diurético</a:t>
            </a:r>
            <a:r>
              <a:rPr lang="es-ES" i="1" dirty="0" smtClean="0"/>
              <a:t> </a:t>
            </a:r>
            <a:r>
              <a:rPr lang="es-ES" dirty="0" smtClean="0"/>
              <a:t>(</a:t>
            </a:r>
            <a:r>
              <a:rPr lang="es-ES" i="1" dirty="0" smtClean="0"/>
              <a:t>oliguria</a:t>
            </a:r>
            <a:r>
              <a:rPr lang="es-ES" dirty="0" smtClean="0"/>
              <a:t>), esto genera la expansión del LEC y del volumen plasmático desencadenando </a:t>
            </a:r>
            <a:r>
              <a:rPr lang="es-ES" dirty="0" err="1" smtClean="0"/>
              <a:t>hipervolemia</a:t>
            </a:r>
            <a:r>
              <a:rPr lang="es-ES" dirty="0" smtClean="0"/>
              <a:t> con </a:t>
            </a:r>
            <a:r>
              <a:rPr lang="es-ES" i="1" dirty="0" smtClean="0"/>
              <a:t>edema e HTA</a:t>
            </a:r>
            <a:r>
              <a:rPr lang="es-ES" dirty="0" smtClean="0"/>
              <a:t>. La inflamación glomerular determina el pasaje de eritrocitos dando </a:t>
            </a:r>
            <a:r>
              <a:rPr lang="es-ES" i="1" dirty="0" err="1" smtClean="0"/>
              <a:t>hemturia</a:t>
            </a:r>
            <a:r>
              <a:rPr lang="es-ES" dirty="0" smtClean="0"/>
              <a:t> </a:t>
            </a:r>
            <a:r>
              <a:rPr lang="es-ES" i="1" dirty="0" smtClean="0"/>
              <a:t>microscópica 70% y macroscópica 30%,</a:t>
            </a:r>
            <a:r>
              <a:rPr lang="es-ES" dirty="0" smtClean="0"/>
              <a:t> perdida de proteínas plasmáticas en orina (</a:t>
            </a:r>
            <a:r>
              <a:rPr lang="es-ES" i="1" dirty="0" smtClean="0"/>
              <a:t>proteinuria de menos de 3.5gr/24hs).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48" y="1"/>
            <a:ext cx="9140427" cy="6858000"/>
          </a:xfrm>
        </p:spPr>
      </p:pic>
    </p:spTree>
    <p:extLst>
      <p:ext uri="{BB962C8B-B14F-4D97-AF65-F5344CB8AC3E}">
        <p14:creationId xmlns:p14="http://schemas.microsoft.com/office/powerpoint/2010/main" val="30202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Clínica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Edema: leve en maléolos y parpados.</a:t>
            </a:r>
          </a:p>
          <a:p>
            <a:r>
              <a:rPr lang="es-ES" dirty="0" smtClean="0"/>
              <a:t>Oliguria: color rojizo amarronado.</a:t>
            </a:r>
          </a:p>
          <a:p>
            <a:r>
              <a:rPr lang="es-ES" dirty="0" smtClean="0"/>
              <a:t>HTA: volumen-dependiente por retención </a:t>
            </a:r>
            <a:r>
              <a:rPr lang="es-ES" dirty="0" err="1" smtClean="0"/>
              <a:t>hidrosalina</a:t>
            </a:r>
            <a:r>
              <a:rPr lang="es-ES" dirty="0" smtClean="0"/>
              <a:t>. En casos graves cursan con encefalopatía hipertensiva.</a:t>
            </a:r>
          </a:p>
          <a:p>
            <a:r>
              <a:rPr lang="es-ES" dirty="0" err="1" smtClean="0"/>
              <a:t>Hipervolemia</a:t>
            </a:r>
            <a:r>
              <a:rPr lang="es-ES" dirty="0" smtClean="0"/>
              <a:t>: genera ingurgitación yugular, aumento de GC, congestión pulmonar y hasta edema agudo de pulmón.</a:t>
            </a:r>
          </a:p>
          <a:p>
            <a:r>
              <a:rPr lang="es-ES" dirty="0" smtClean="0"/>
              <a:t>En </a:t>
            </a:r>
            <a:r>
              <a:rPr lang="es-ES" dirty="0" err="1" smtClean="0"/>
              <a:t>glomerulopatias</a:t>
            </a:r>
            <a:r>
              <a:rPr lang="es-ES" dirty="0" smtClean="0"/>
              <a:t> secundarias a enfermedad sistémica, se </a:t>
            </a:r>
            <a:r>
              <a:rPr lang="es-ES" dirty="0" smtClean="0"/>
              <a:t>agregan </a:t>
            </a:r>
            <a:r>
              <a:rPr lang="es-ES" dirty="0" smtClean="0"/>
              <a:t>signos y síntomas propios de la enfermedad (</a:t>
            </a:r>
            <a:r>
              <a:rPr lang="es-ES" dirty="0" err="1" smtClean="0"/>
              <a:t>poliserositis</a:t>
            </a:r>
            <a:r>
              <a:rPr lang="es-ES" dirty="0" smtClean="0"/>
              <a:t>, anemia, fiebre, purpura, hemoptisis, </a:t>
            </a:r>
            <a:r>
              <a:rPr lang="es-ES" dirty="0" err="1" smtClean="0"/>
              <a:t>etc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547166"/>
            <a:ext cx="9613861" cy="50890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Diagnóstico: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965916"/>
            <a:ext cx="9613861" cy="4880121"/>
          </a:xfrm>
        </p:spPr>
        <p:txBody>
          <a:bodyPr/>
          <a:lstStyle/>
          <a:p>
            <a:r>
              <a:rPr lang="es-ES" dirty="0" err="1" smtClean="0"/>
              <a:t>Clinica</a:t>
            </a:r>
            <a:r>
              <a:rPr lang="es-ES" dirty="0" smtClean="0"/>
              <a:t>: ante un </a:t>
            </a:r>
            <a:r>
              <a:rPr lang="es-ES" dirty="0" err="1" smtClean="0"/>
              <a:t>Px</a:t>
            </a:r>
            <a:r>
              <a:rPr lang="es-ES" dirty="0" smtClean="0"/>
              <a:t> joven o adulto que presenta una disminución brusca del ritmo diurético, orina oscura amarronada, edemas moderados e HTA, pensar en </a:t>
            </a:r>
            <a:r>
              <a:rPr lang="es-ES" dirty="0" err="1" smtClean="0"/>
              <a:t>Sd</a:t>
            </a:r>
            <a:r>
              <a:rPr lang="es-ES" dirty="0" smtClean="0"/>
              <a:t> NEFRITICO AGUDO.</a:t>
            </a:r>
          </a:p>
          <a:p>
            <a:r>
              <a:rPr lang="es-ES" dirty="0" smtClean="0"/>
              <a:t>Laboratorio: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P</a:t>
            </a:r>
            <a:r>
              <a:rPr lang="es-ES" dirty="0" smtClean="0"/>
              <a:t>roteinuria de 24hs: menor a 3.5gr/24hs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Orina completa: el </a:t>
            </a:r>
            <a:r>
              <a:rPr lang="es-ES" b="1" i="1" dirty="0" smtClean="0"/>
              <a:t>sedimento nefrítico </a:t>
            </a:r>
            <a:r>
              <a:rPr lang="es-ES" dirty="0" smtClean="0"/>
              <a:t>se observa </a:t>
            </a:r>
            <a:r>
              <a:rPr lang="es-ES" i="1" dirty="0" smtClean="0"/>
              <a:t>hematuria </a:t>
            </a:r>
            <a:r>
              <a:rPr lang="es-ES" i="1" dirty="0" err="1" smtClean="0"/>
              <a:t>dismórfica</a:t>
            </a:r>
            <a:r>
              <a:rPr lang="es-ES" i="1" dirty="0" smtClean="0"/>
              <a:t>(&gt;20%)</a:t>
            </a:r>
            <a:r>
              <a:rPr lang="es-ES" dirty="0" smtClean="0"/>
              <a:t>, con </a:t>
            </a:r>
            <a:r>
              <a:rPr lang="es-ES" dirty="0" err="1" smtClean="0"/>
              <a:t>acantocitos</a:t>
            </a:r>
            <a:r>
              <a:rPr lang="es-ES" dirty="0" smtClean="0"/>
              <a:t> (&gt;5%) y </a:t>
            </a:r>
            <a:r>
              <a:rPr lang="es-ES" b="1" i="1" u="sng" dirty="0" smtClean="0"/>
              <a:t>cilindros hemáticos</a:t>
            </a:r>
            <a:r>
              <a:rPr lang="es-ES" dirty="0" smtClean="0"/>
              <a:t> (hallazgo patognomónico de SNA).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 smtClean="0"/>
              <a:t>Funcion</a:t>
            </a:r>
            <a:r>
              <a:rPr lang="es-ES" dirty="0" smtClean="0"/>
              <a:t> renal: uremia, </a:t>
            </a:r>
            <a:r>
              <a:rPr lang="es-ES" dirty="0" err="1" smtClean="0"/>
              <a:t>creatininemia</a:t>
            </a:r>
            <a:r>
              <a:rPr lang="es-ES" dirty="0" smtClean="0"/>
              <a:t> y </a:t>
            </a:r>
            <a:r>
              <a:rPr lang="es-ES" dirty="0" err="1" smtClean="0"/>
              <a:t>clearence</a:t>
            </a:r>
            <a:r>
              <a:rPr lang="es-ES" dirty="0" smtClean="0"/>
              <a:t> de creatinina. Leve </a:t>
            </a:r>
            <a:r>
              <a:rPr lang="es-ES" dirty="0" err="1" smtClean="0"/>
              <a:t>incemento</a:t>
            </a:r>
            <a:r>
              <a:rPr lang="es-ES" dirty="0" smtClean="0"/>
              <a:t> de urea y </a:t>
            </a:r>
            <a:r>
              <a:rPr lang="es-ES" dirty="0" err="1" smtClean="0"/>
              <a:t>creatitina</a:t>
            </a:r>
            <a:r>
              <a:rPr lang="es-ES" dirty="0" smtClean="0"/>
              <a:t> sérica.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 smtClean="0"/>
              <a:t>Excrecion</a:t>
            </a:r>
            <a:r>
              <a:rPr lang="es-ES" dirty="0" smtClean="0"/>
              <a:t> Fraccionada de </a:t>
            </a:r>
            <a:r>
              <a:rPr lang="es-ES" dirty="0" err="1" smtClean="0"/>
              <a:t>Na</a:t>
            </a:r>
            <a:r>
              <a:rPr lang="es-ES" dirty="0" smtClean="0"/>
              <a:t>: menos de 1%.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smtClean="0"/>
              <a:t>Hemograma: disminución de hemoglobina, </a:t>
            </a:r>
            <a:r>
              <a:rPr lang="es-ES" dirty="0" err="1" smtClean="0"/>
              <a:t>hto</a:t>
            </a:r>
            <a:r>
              <a:rPr lang="es-ES" dirty="0"/>
              <a:t> </a:t>
            </a:r>
            <a:r>
              <a:rPr lang="es-ES" dirty="0" smtClean="0"/>
              <a:t>y </a:t>
            </a:r>
            <a:r>
              <a:rPr lang="es-ES" dirty="0" err="1" smtClean="0"/>
              <a:t>proteinemia</a:t>
            </a:r>
            <a:r>
              <a:rPr lang="es-ES" dirty="0" smtClean="0"/>
              <a:t> por efecto de la hemodilución secundaria a la ganancia de </a:t>
            </a:r>
            <a:r>
              <a:rPr lang="es-ES" dirty="0" err="1" smtClean="0"/>
              <a:t>liquidos</a:t>
            </a:r>
            <a:r>
              <a:rPr lang="es-ES" dirty="0" smtClean="0"/>
              <a:t>, VSG elevada, leucocitosis. 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68748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Diagnóstico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Etiológico: en enfermedad </a:t>
            </a:r>
            <a:r>
              <a:rPr lang="es-ES" dirty="0" err="1" smtClean="0"/>
              <a:t>posinfecciosa</a:t>
            </a:r>
            <a:r>
              <a:rPr lang="es-ES" dirty="0" smtClean="0"/>
              <a:t> hay aumento de </a:t>
            </a:r>
            <a:r>
              <a:rPr lang="es-ES" dirty="0" err="1" smtClean="0"/>
              <a:t>Antiestreptolisina</a:t>
            </a:r>
            <a:r>
              <a:rPr lang="es-ES" dirty="0" smtClean="0"/>
              <a:t> A (ASTO) y disminución de CH50, C3 y C4 (</a:t>
            </a:r>
            <a:r>
              <a:rPr lang="es-ES" dirty="0" err="1" smtClean="0"/>
              <a:t>hipocomplementemia</a:t>
            </a:r>
            <a:r>
              <a:rPr lang="es-ES" dirty="0" smtClean="0"/>
              <a:t>). En </a:t>
            </a:r>
            <a:r>
              <a:rPr lang="es-ES" dirty="0" err="1" smtClean="0"/>
              <a:t>Enf</a:t>
            </a:r>
            <a:r>
              <a:rPr lang="es-ES" dirty="0" smtClean="0"/>
              <a:t> Sistémicas Ac </a:t>
            </a:r>
            <a:r>
              <a:rPr lang="es-ES" dirty="0" err="1" smtClean="0"/>
              <a:t>antiDNA</a:t>
            </a:r>
            <a:r>
              <a:rPr lang="es-ES" dirty="0" smtClean="0"/>
              <a:t>+, FAN+, </a:t>
            </a:r>
            <a:r>
              <a:rPr lang="es-ES" dirty="0" err="1" smtClean="0"/>
              <a:t>crioglobulinas</a:t>
            </a:r>
            <a:r>
              <a:rPr lang="es-ES" dirty="0" smtClean="0"/>
              <a:t>, ANCA + y Ac </a:t>
            </a:r>
            <a:r>
              <a:rPr lang="es-ES" dirty="0" err="1" smtClean="0"/>
              <a:t>antiMBG</a:t>
            </a:r>
            <a:r>
              <a:rPr lang="es-ES" dirty="0" smtClean="0"/>
              <a:t> +.</a:t>
            </a:r>
          </a:p>
        </p:txBody>
      </p:sp>
    </p:spTree>
    <p:extLst>
      <p:ext uri="{BB962C8B-B14F-4D97-AF65-F5344CB8AC3E}">
        <p14:creationId xmlns:p14="http://schemas.microsoft.com/office/powerpoint/2010/main" val="287236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Diagnóstico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Biopsia renal: tanto en niños como adultos con </a:t>
            </a:r>
            <a:r>
              <a:rPr lang="es-ES" dirty="0" err="1"/>
              <a:t>hipocomplementemia</a:t>
            </a:r>
            <a:r>
              <a:rPr lang="es-ES" dirty="0"/>
              <a:t> persistente IRA o de rápida progresión. La MO, ME o la </a:t>
            </a:r>
            <a:r>
              <a:rPr lang="es-ES" dirty="0" err="1"/>
              <a:t>inmunofluorescencia</a:t>
            </a:r>
            <a:r>
              <a:rPr lang="es-ES" dirty="0"/>
              <a:t> permiten diagnosticar el tipo y la magnitud de la lesión glomerular y el pronostico. El patrón de depósito puede </a:t>
            </a:r>
            <a:r>
              <a:rPr lang="es-ES" dirty="0" smtClean="0"/>
              <a:t>ser:</a:t>
            </a:r>
          </a:p>
          <a:p>
            <a:pPr marL="1371600" lvl="2" indent="-457200">
              <a:buFont typeface="+mj-lt"/>
              <a:buAutoNum type="arabicParenR"/>
            </a:pPr>
            <a:r>
              <a:rPr lang="es-ES" dirty="0" smtClean="0"/>
              <a:t>Granular con </a:t>
            </a:r>
            <a:r>
              <a:rPr lang="es-ES" dirty="0" err="1" smtClean="0"/>
              <a:t>hipocomplementemia</a:t>
            </a:r>
            <a:r>
              <a:rPr lang="es-ES" dirty="0" smtClean="0"/>
              <a:t>(70%): </a:t>
            </a:r>
            <a:r>
              <a:rPr lang="es-ES" dirty="0" err="1" smtClean="0"/>
              <a:t>posinfecciosa</a:t>
            </a:r>
            <a:r>
              <a:rPr lang="es-ES" dirty="0" smtClean="0"/>
              <a:t>, LES y GP 1°</a:t>
            </a:r>
          </a:p>
          <a:p>
            <a:pPr marL="1371600" lvl="2" indent="-457200">
              <a:buFont typeface="+mj-lt"/>
              <a:buAutoNum type="arabicParenR"/>
            </a:pPr>
            <a:r>
              <a:rPr lang="es-ES" dirty="0" smtClean="0"/>
              <a:t>Lineal con Ac anti-MBG (1%): </a:t>
            </a:r>
            <a:r>
              <a:rPr lang="es-ES" dirty="0" err="1" smtClean="0"/>
              <a:t>Sd</a:t>
            </a:r>
            <a:r>
              <a:rPr lang="es-ES" dirty="0" smtClean="0"/>
              <a:t> de </a:t>
            </a:r>
            <a:r>
              <a:rPr lang="es-ES" dirty="0" err="1" smtClean="0"/>
              <a:t>Good</a:t>
            </a:r>
            <a:r>
              <a:rPr lang="es-ES" dirty="0" smtClean="0"/>
              <a:t> Pasture.</a:t>
            </a:r>
          </a:p>
          <a:p>
            <a:pPr marL="1371600" lvl="2" indent="-457200">
              <a:buFont typeface="+mj-lt"/>
              <a:buAutoNum type="arabicParenR"/>
            </a:pPr>
            <a:r>
              <a:rPr lang="es-ES" dirty="0" smtClean="0"/>
              <a:t>Ausencia o </a:t>
            </a:r>
            <a:r>
              <a:rPr lang="es-ES" dirty="0" err="1" smtClean="0"/>
              <a:t>Pauciinmune</a:t>
            </a:r>
            <a:r>
              <a:rPr lang="es-ES" dirty="0" smtClean="0"/>
              <a:t>(30%): con ANCA+ (PAN e idiopática)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9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530</TotalTime>
  <Words>690</Words>
  <Application>Microsoft Office PowerPoint</Application>
  <PresentationFormat>Panorámica</PresentationFormat>
  <Paragraphs>44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Berlín</vt:lpstr>
      <vt:lpstr>Sindrome nefritico</vt:lpstr>
      <vt:lpstr>Definición: Conjunto de signo y síntomas generados por la inflamación y lesión directa o indirecta de las células endoteliales y/o epiteliales del glomérulo, generando un colapso de la luz alveolar con descenso del FG  reducción de la función renal IRARP. Se caracteriza por: </vt:lpstr>
      <vt:lpstr>Etiología: los más frecuente son las glomerulopatias primarias, generalmente de la variedad proliferativa y secundarias a enfermedades sistémicas.</vt:lpstr>
      <vt:lpstr>Fisiopatologia</vt:lpstr>
      <vt:lpstr>Presentación de PowerPoint</vt:lpstr>
      <vt:lpstr>Clínica</vt:lpstr>
      <vt:lpstr>Diagnóstico:</vt:lpstr>
      <vt:lpstr>Diagnóstico </vt:lpstr>
      <vt:lpstr>Diagnóstico </vt:lpstr>
      <vt:lpstr>Complicaciones: se asocian con la caída del FG y la consiguiente expansión del volumen intravascular, también con la IRA y gravedad de la HTA 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Sindrome nefritico</dc:title>
  <dc:creator>Gonzalo-Developer</dc:creator>
  <cp:lastModifiedBy>Gonzalo-Developer</cp:lastModifiedBy>
  <cp:revision>18</cp:revision>
  <dcterms:created xsi:type="dcterms:W3CDTF">2022-09-26T11:01:19Z</dcterms:created>
  <dcterms:modified xsi:type="dcterms:W3CDTF">2023-03-16T19:13:07Z</dcterms:modified>
</cp:coreProperties>
</file>