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80FF"/>
    <a:srgbClr val="E0D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06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maTeja99/Keylogger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6126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1512468" y="1710996"/>
            <a:ext cx="10766618" cy="1933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00" b="1" kern="0" spc="-18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Batchu Venkata Dharma Rama Teja</a:t>
            </a:r>
            <a:endParaRPr lang="en-US" sz="6000" dirty="0"/>
          </a:p>
        </p:txBody>
      </p:sp>
      <p:sp>
        <p:nvSpPr>
          <p:cNvPr id="6" name="Text 2"/>
          <p:cNvSpPr/>
          <p:nvPr/>
        </p:nvSpPr>
        <p:spPr>
          <a:xfrm>
            <a:off x="7011931" y="3267415"/>
            <a:ext cx="12477853" cy="31081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000" dirty="0">
                <a:solidFill>
                  <a:srgbClr val="E0D6DE"/>
                </a:solidFill>
                <a:latin typeface="p22-mackinac-pro"/>
              </a:rPr>
              <a:t>Keylogger &amp; Security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E0D6DE"/>
                </a:solidFill>
                <a:latin typeface="p22-mackinac-pro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1362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52252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62336" y="41348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Results</a:t>
            </a:r>
            <a:endParaRPr lang="en-US" sz="60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2DC6391E-073F-01D5-3943-77FD5DBC2A09}"/>
              </a:ext>
            </a:extLst>
          </p:cNvPr>
          <p:cNvSpPr/>
          <p:nvPr/>
        </p:nvSpPr>
        <p:spPr>
          <a:xfrm>
            <a:off x="862336" y="1378983"/>
            <a:ext cx="13049607" cy="737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E0D6DE"/>
                </a:solidFill>
                <a:effectLst/>
                <a:latin typeface="p22-mackinac-pro"/>
              </a:rPr>
              <a:t>1. Successfully implemented a keylogger that captures keystrokes and records them into both text and JSON files.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E0D6DE"/>
              </a:solidFill>
              <a:effectLst/>
              <a:latin typeface="p22-mackinac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E0D6DE"/>
                </a:solidFill>
                <a:effectLst/>
                <a:latin typeface="p22-mackinac-pro"/>
              </a:rPr>
              <a:t>2. Real-time keylogging with start and stop functionality controlled via a simple GUI.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000" dirty="0">
              <a:solidFill>
                <a:srgbClr val="E0D6DE"/>
              </a:solidFill>
              <a:latin typeface="p22-mackinac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E0D6DE"/>
                </a:solidFill>
                <a:effectLst/>
                <a:latin typeface="p22-mackinac-pro"/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42F777-7CB1-1BB7-875B-2CCB2598B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8" y="4010296"/>
            <a:ext cx="4117130" cy="31516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DB705F-E115-4645-6A58-069BD8BB7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416" y="4010296"/>
            <a:ext cx="4044448" cy="31516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94CE66-63A2-0E18-EB8E-CACF53BF0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342" y="4025746"/>
            <a:ext cx="4117129" cy="3062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3063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1"/>
          <p:cNvSpPr/>
          <p:nvPr/>
        </p:nvSpPr>
        <p:spPr>
          <a:xfrm>
            <a:off x="296473" y="1292985"/>
            <a:ext cx="10766618" cy="1933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00" b="1" kern="0" spc="-18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</a:rPr>
              <a:t>Project Link</a:t>
            </a:r>
            <a:endParaRPr lang="en-US" sz="6000" dirty="0"/>
          </a:p>
        </p:txBody>
      </p:sp>
      <p:sp>
        <p:nvSpPr>
          <p:cNvPr id="6" name="Text 2"/>
          <p:cNvSpPr/>
          <p:nvPr/>
        </p:nvSpPr>
        <p:spPr>
          <a:xfrm>
            <a:off x="296473" y="3838200"/>
            <a:ext cx="14333927" cy="2937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000" dirty="0">
                <a:solidFill>
                  <a:srgbClr val="E0D6DE"/>
                </a:solidFill>
                <a:latin typeface="p22-mackinac-pro"/>
                <a:hlinkClick r:id="rId4"/>
              </a:rPr>
              <a:t>https://github.com/RamaTeja99/Keylogger_Project.git</a:t>
            </a:r>
            <a:endParaRPr lang="en-US" sz="5000" dirty="0">
              <a:solidFill>
                <a:srgbClr val="E0D6DE"/>
              </a:solidFill>
              <a:latin typeface="p22-mackinac-pro"/>
            </a:endParaRPr>
          </a:p>
        </p:txBody>
      </p:sp>
    </p:spTree>
    <p:extLst>
      <p:ext uri="{BB962C8B-B14F-4D97-AF65-F5344CB8AC3E}">
        <p14:creationId xmlns:p14="http://schemas.microsoft.com/office/powerpoint/2010/main" val="31132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1512468" y="1710996"/>
            <a:ext cx="10766618" cy="1933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7000" b="1" kern="0" spc="-18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Keylogger &amp; Security</a:t>
            </a:r>
            <a:endParaRPr lang="en-US" sz="7000" dirty="0"/>
          </a:p>
        </p:txBody>
      </p:sp>
      <p:sp>
        <p:nvSpPr>
          <p:cNvPr id="6" name="Text 2"/>
          <p:cNvSpPr/>
          <p:nvPr/>
        </p:nvSpPr>
        <p:spPr>
          <a:xfrm>
            <a:off x="1290400" y="3240439"/>
            <a:ext cx="12477853" cy="31081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0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3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Keylogging is a powerful cybersecurity tool that records every keystroke on a target device, providing valuable insights into user activity and potential security breaches.</a:t>
            </a:r>
            <a:endParaRPr lang="en-US"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417844" y="127539"/>
            <a:ext cx="15100663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1"/>
          <p:cNvSpPr/>
          <p:nvPr/>
        </p:nvSpPr>
        <p:spPr>
          <a:xfrm>
            <a:off x="914587" y="37877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8000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Agenda</a:t>
            </a:r>
            <a:endParaRPr lang="en-US" sz="8000" dirty="0"/>
          </a:p>
        </p:txBody>
      </p:sp>
      <p:sp>
        <p:nvSpPr>
          <p:cNvPr id="6" name="Shape 2"/>
          <p:cNvSpPr/>
          <p:nvPr/>
        </p:nvSpPr>
        <p:spPr>
          <a:xfrm>
            <a:off x="899108" y="1666377"/>
            <a:ext cx="760043" cy="69437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7" name="Text 3"/>
          <p:cNvSpPr/>
          <p:nvPr/>
        </p:nvSpPr>
        <p:spPr>
          <a:xfrm>
            <a:off x="1229055" y="1805322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500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3500" dirty="0"/>
          </a:p>
        </p:txBody>
      </p:sp>
      <p:sp>
        <p:nvSpPr>
          <p:cNvPr id="8" name="Text 4"/>
          <p:cNvSpPr/>
          <p:nvPr/>
        </p:nvSpPr>
        <p:spPr>
          <a:xfrm>
            <a:off x="1838585" y="1896202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b="1" kern="0" spc="-66" dirty="0">
                <a:solidFill>
                  <a:schemeClr val="bg1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Problem Statement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1838585" y="274803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b="1" kern="0" spc="-66" dirty="0">
                <a:solidFill>
                  <a:schemeClr val="bg1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Project Overview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1838585" y="362107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IN" sz="4000" b="1" dirty="0">
                <a:solidFill>
                  <a:schemeClr val="bg1"/>
                </a:solidFill>
                <a:latin typeface="p22-mackinac-pro"/>
              </a:rPr>
              <a:t>Who Are The </a:t>
            </a:r>
            <a:r>
              <a:rPr lang="en-US" altLang="en-US" sz="4000" b="1" dirty="0">
                <a:solidFill>
                  <a:schemeClr val="bg1"/>
                </a:solidFill>
                <a:latin typeface="p22-mackinac-pro"/>
              </a:rPr>
              <a:t>End Users</a:t>
            </a:r>
          </a:p>
          <a:p>
            <a:pPr marL="0" indent="0">
              <a:lnSpc>
                <a:spcPts val="2734"/>
              </a:lnSpc>
              <a:buNone/>
            </a:pPr>
            <a:endParaRPr lang="en-US" sz="4000" dirty="0"/>
          </a:p>
        </p:txBody>
      </p:sp>
      <p:sp>
        <p:nvSpPr>
          <p:cNvPr id="21" name="Shape 2">
            <a:extLst>
              <a:ext uri="{FF2B5EF4-FFF2-40B4-BE49-F238E27FC236}">
                <a16:creationId xmlns:a16="http://schemas.microsoft.com/office/drawing/2014/main" id="{24EC32E3-53A8-99A2-DAD7-AF6BCC832B10}"/>
              </a:ext>
            </a:extLst>
          </p:cNvPr>
          <p:cNvSpPr/>
          <p:nvPr/>
        </p:nvSpPr>
        <p:spPr>
          <a:xfrm>
            <a:off x="925402" y="2555575"/>
            <a:ext cx="760043" cy="69437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3DBC7C1C-2030-8460-8B3F-BB94B892018B}"/>
              </a:ext>
            </a:extLst>
          </p:cNvPr>
          <p:cNvSpPr/>
          <p:nvPr/>
        </p:nvSpPr>
        <p:spPr>
          <a:xfrm>
            <a:off x="1211766" y="2639721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500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</a:rPr>
              <a:t>2</a:t>
            </a:r>
            <a:endParaRPr lang="en-US" sz="3500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AB434BC6-41A8-9280-3330-F56DEE049077}"/>
              </a:ext>
            </a:extLst>
          </p:cNvPr>
          <p:cNvSpPr/>
          <p:nvPr/>
        </p:nvSpPr>
        <p:spPr>
          <a:xfrm>
            <a:off x="925402" y="3447483"/>
            <a:ext cx="760043" cy="69437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E8BAD3A9-BCC3-C8B2-A473-CEA0A3DACDAE}"/>
              </a:ext>
            </a:extLst>
          </p:cNvPr>
          <p:cNvSpPr/>
          <p:nvPr/>
        </p:nvSpPr>
        <p:spPr>
          <a:xfrm>
            <a:off x="1242735" y="3531629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500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</a:rPr>
              <a:t>3</a:t>
            </a:r>
            <a:endParaRPr lang="en-US" sz="3500" dirty="0"/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98310050-54C2-2BD5-72B4-607D23C238EF}"/>
              </a:ext>
            </a:extLst>
          </p:cNvPr>
          <p:cNvSpPr/>
          <p:nvPr/>
        </p:nvSpPr>
        <p:spPr>
          <a:xfrm>
            <a:off x="1838585" y="426133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p22-mackinac-pro"/>
              </a:rPr>
              <a:t>Solution and Value Proposition</a:t>
            </a:r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4EE9D744-D59D-AD5C-E261-83B074F7FEB6}"/>
              </a:ext>
            </a:extLst>
          </p:cNvPr>
          <p:cNvSpPr/>
          <p:nvPr/>
        </p:nvSpPr>
        <p:spPr>
          <a:xfrm>
            <a:off x="957117" y="4304186"/>
            <a:ext cx="760043" cy="69437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21019D10-8EE3-4B80-53A1-DA11EA346414}"/>
              </a:ext>
            </a:extLst>
          </p:cNvPr>
          <p:cNvSpPr/>
          <p:nvPr/>
        </p:nvSpPr>
        <p:spPr>
          <a:xfrm>
            <a:off x="1241870" y="4408071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500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</a:rPr>
              <a:t>4</a:t>
            </a:r>
            <a:endParaRPr lang="en-US" sz="3500" dirty="0"/>
          </a:p>
        </p:txBody>
      </p:sp>
      <p:sp>
        <p:nvSpPr>
          <p:cNvPr id="28" name="Text 12">
            <a:extLst>
              <a:ext uri="{FF2B5EF4-FFF2-40B4-BE49-F238E27FC236}">
                <a16:creationId xmlns:a16="http://schemas.microsoft.com/office/drawing/2014/main" id="{59B1F837-C4C9-BD84-6009-31472514DA3F}"/>
              </a:ext>
            </a:extLst>
          </p:cNvPr>
          <p:cNvSpPr/>
          <p:nvPr/>
        </p:nvSpPr>
        <p:spPr>
          <a:xfrm>
            <a:off x="1838585" y="520028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p22-mackinac-pro"/>
              </a:rPr>
              <a:t>The "Wow" Factor in Our Solution</a:t>
            </a:r>
          </a:p>
        </p:txBody>
      </p:sp>
      <p:sp>
        <p:nvSpPr>
          <p:cNvPr id="29" name="Shape 2">
            <a:extLst>
              <a:ext uri="{FF2B5EF4-FFF2-40B4-BE49-F238E27FC236}">
                <a16:creationId xmlns:a16="http://schemas.microsoft.com/office/drawing/2014/main" id="{7F0345A2-01E1-932E-A5DA-EC33A805A048}"/>
              </a:ext>
            </a:extLst>
          </p:cNvPr>
          <p:cNvSpPr/>
          <p:nvPr/>
        </p:nvSpPr>
        <p:spPr>
          <a:xfrm>
            <a:off x="988086" y="5200287"/>
            <a:ext cx="760043" cy="69437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2E1245BF-8371-7178-AAFA-A45390582782}"/>
              </a:ext>
            </a:extLst>
          </p:cNvPr>
          <p:cNvSpPr/>
          <p:nvPr/>
        </p:nvSpPr>
        <p:spPr>
          <a:xfrm>
            <a:off x="1308833" y="5339232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500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</a:rPr>
              <a:t>5</a:t>
            </a:r>
            <a:endParaRPr lang="en-US" sz="3500" dirty="0"/>
          </a:p>
        </p:txBody>
      </p:sp>
      <p:sp>
        <p:nvSpPr>
          <p:cNvPr id="31" name="Text 12">
            <a:extLst>
              <a:ext uri="{FF2B5EF4-FFF2-40B4-BE49-F238E27FC236}">
                <a16:creationId xmlns:a16="http://schemas.microsoft.com/office/drawing/2014/main" id="{209F41F7-81CE-B416-425A-7EA1025E501E}"/>
              </a:ext>
            </a:extLst>
          </p:cNvPr>
          <p:cNvSpPr/>
          <p:nvPr/>
        </p:nvSpPr>
        <p:spPr>
          <a:xfrm>
            <a:off x="1838585" y="603694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p22-mackinac-pro"/>
              </a:rPr>
              <a:t>Modelling</a:t>
            </a:r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47E1E382-6F03-FA11-5683-FAD5A257D22D}"/>
              </a:ext>
            </a:extLst>
          </p:cNvPr>
          <p:cNvSpPr/>
          <p:nvPr/>
        </p:nvSpPr>
        <p:spPr>
          <a:xfrm>
            <a:off x="988086" y="6033605"/>
            <a:ext cx="760043" cy="69437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5EC83F99-CE15-97D4-1219-6306E50EECBC}"/>
              </a:ext>
            </a:extLst>
          </p:cNvPr>
          <p:cNvSpPr/>
          <p:nvPr/>
        </p:nvSpPr>
        <p:spPr>
          <a:xfrm>
            <a:off x="1304556" y="6118718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500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</a:rPr>
              <a:t>6</a:t>
            </a:r>
            <a:endParaRPr lang="en-US" sz="3500" dirty="0"/>
          </a:p>
        </p:txBody>
      </p:sp>
      <p:sp>
        <p:nvSpPr>
          <p:cNvPr id="34" name="Text 12">
            <a:extLst>
              <a:ext uri="{FF2B5EF4-FFF2-40B4-BE49-F238E27FC236}">
                <a16:creationId xmlns:a16="http://schemas.microsoft.com/office/drawing/2014/main" id="{F11D71F4-CEA4-B7EF-6206-4EFFB6FB4BCC}"/>
              </a:ext>
            </a:extLst>
          </p:cNvPr>
          <p:cNvSpPr/>
          <p:nvPr/>
        </p:nvSpPr>
        <p:spPr>
          <a:xfrm>
            <a:off x="1847772" y="680927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p22-mackinac-pro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b="1" dirty="0">
              <a:solidFill>
                <a:schemeClr val="bg1"/>
              </a:solidFill>
              <a:latin typeface="p22-mackinac-pro"/>
            </a:endParaRPr>
          </a:p>
        </p:txBody>
      </p:sp>
      <p:sp>
        <p:nvSpPr>
          <p:cNvPr id="35" name="Shape 2">
            <a:extLst>
              <a:ext uri="{FF2B5EF4-FFF2-40B4-BE49-F238E27FC236}">
                <a16:creationId xmlns:a16="http://schemas.microsoft.com/office/drawing/2014/main" id="{3E70BE0F-72F7-2EBB-C458-298E9EDB0EED}"/>
              </a:ext>
            </a:extLst>
          </p:cNvPr>
          <p:cNvSpPr/>
          <p:nvPr/>
        </p:nvSpPr>
        <p:spPr>
          <a:xfrm>
            <a:off x="988086" y="6866923"/>
            <a:ext cx="760043" cy="69437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9443BCE4-9A07-1484-8E19-C008B732FBD3}"/>
              </a:ext>
            </a:extLst>
          </p:cNvPr>
          <p:cNvSpPr/>
          <p:nvPr/>
        </p:nvSpPr>
        <p:spPr>
          <a:xfrm>
            <a:off x="1304555" y="6956416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500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</a:rPr>
              <a:t>7</a:t>
            </a: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6126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666393" y="118045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Problem Statement</a:t>
            </a:r>
            <a:endParaRPr lang="en-US" sz="6000" dirty="0"/>
          </a:p>
        </p:txBody>
      </p:sp>
      <p:sp>
        <p:nvSpPr>
          <p:cNvPr id="5" name="Text 2"/>
          <p:cNvSpPr/>
          <p:nvPr/>
        </p:nvSpPr>
        <p:spPr>
          <a:xfrm>
            <a:off x="836210" y="2524755"/>
            <a:ext cx="3020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Security Vulnerabilities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836210" y="3120134"/>
            <a:ext cx="3709664" cy="24315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Keylogging can expose sensitive information, such as login credentials and financial data, putting systems and users at risk.</a:t>
            </a:r>
            <a:endParaRPr lang="en-US" sz="2500" dirty="0"/>
          </a:p>
        </p:txBody>
      </p:sp>
      <p:sp>
        <p:nvSpPr>
          <p:cNvPr id="7" name="Text 4"/>
          <p:cNvSpPr/>
          <p:nvPr/>
        </p:nvSpPr>
        <p:spPr>
          <a:xfrm>
            <a:off x="5534926" y="25247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Insider Threats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5534926" y="3120134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Rogue employees or malicious actors can use keylogging to gain unauthorized access and gather intelligence.</a:t>
            </a:r>
            <a:endParaRPr lang="en-US" sz="2500" dirty="0"/>
          </a:p>
        </p:txBody>
      </p:sp>
      <p:sp>
        <p:nvSpPr>
          <p:cNvPr id="9" name="Text 6"/>
          <p:cNvSpPr/>
          <p:nvPr/>
        </p:nvSpPr>
        <p:spPr>
          <a:xfrm>
            <a:off x="9374771" y="2524755"/>
            <a:ext cx="27988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Compliance Concerns</a:t>
            </a:r>
            <a:endParaRPr lang="en-US" sz="3000" dirty="0"/>
          </a:p>
        </p:txBody>
      </p:sp>
      <p:sp>
        <p:nvSpPr>
          <p:cNvPr id="10" name="Text 7"/>
          <p:cNvSpPr/>
          <p:nvPr/>
        </p:nvSpPr>
        <p:spPr>
          <a:xfrm>
            <a:off x="9449872" y="3120133"/>
            <a:ext cx="4109374" cy="1765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keylogging must be carefully managed to ensure compliance with privacy laws and ethical guidelines.</a:t>
            </a:r>
            <a:endParaRPr lang="en-US"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6126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833199" y="9919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Project Overview</a:t>
            </a:r>
            <a:endParaRPr lang="en-US" sz="6000" dirty="0"/>
          </a:p>
        </p:txBody>
      </p:sp>
      <p:sp>
        <p:nvSpPr>
          <p:cNvPr id="8" name="Shape 4"/>
          <p:cNvSpPr/>
          <p:nvPr/>
        </p:nvSpPr>
        <p:spPr>
          <a:xfrm>
            <a:off x="916484" y="22694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103769" y="2311122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Understand the Risks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2388512" y="2722125"/>
            <a:ext cx="828384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a thorough risk assessment to identify vulnerabilities and potential threats.</a:t>
            </a:r>
            <a:endParaRPr lang="en-US" sz="2500" dirty="0"/>
          </a:p>
        </p:txBody>
      </p:sp>
      <p:sp>
        <p:nvSpPr>
          <p:cNvPr id="13" name="Shape 9"/>
          <p:cNvSpPr/>
          <p:nvPr/>
        </p:nvSpPr>
        <p:spPr>
          <a:xfrm>
            <a:off x="916484" y="40828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1074360" y="4124563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055150"/>
            <a:ext cx="38776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Evaluate Keylogging Solutions</a:t>
            </a:r>
            <a:endParaRPr lang="en-US" sz="3000" dirty="0"/>
          </a:p>
        </p:txBody>
      </p:sp>
      <p:sp>
        <p:nvSpPr>
          <p:cNvPr id="16" name="Text 12"/>
          <p:cNvSpPr/>
          <p:nvPr/>
        </p:nvSpPr>
        <p:spPr>
          <a:xfrm>
            <a:off x="2388512" y="4535567"/>
            <a:ext cx="913292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Research and compare different keylogging technologies, considering their features, capabilities, and privacy implications.</a:t>
            </a:r>
            <a:endParaRPr lang="en-US" sz="2500" dirty="0"/>
          </a:p>
        </p:txBody>
      </p:sp>
      <p:sp>
        <p:nvSpPr>
          <p:cNvPr id="18" name="Shape 14"/>
          <p:cNvSpPr/>
          <p:nvPr/>
        </p:nvSpPr>
        <p:spPr>
          <a:xfrm>
            <a:off x="916484" y="5896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1071622" y="5938004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868591"/>
            <a:ext cx="40356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Develop a Deployment Strategy</a:t>
            </a:r>
            <a:endParaRPr lang="en-US" sz="3000" dirty="0"/>
          </a:p>
        </p:txBody>
      </p:sp>
      <p:sp>
        <p:nvSpPr>
          <p:cNvPr id="21" name="Text 17"/>
          <p:cNvSpPr/>
          <p:nvPr/>
        </p:nvSpPr>
        <p:spPr>
          <a:xfrm>
            <a:off x="2388513" y="6349008"/>
            <a:ext cx="9237430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plan to securely implement keylogging, ensuring it aligns with organizational policies and legal requirements.</a:t>
            </a:r>
            <a:endParaRPr lang="en-US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3063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935652" y="6742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IN" sz="6000" b="1" dirty="0">
                <a:solidFill>
                  <a:srgbClr val="A680FF"/>
                </a:solidFill>
                <a:latin typeface="p22-mackinac-pro"/>
              </a:rPr>
              <a:t>Who Are The </a:t>
            </a:r>
            <a:r>
              <a:rPr lang="en-US" altLang="en-US" sz="6000" b="1" dirty="0">
                <a:solidFill>
                  <a:srgbClr val="A680FF"/>
                </a:solidFill>
                <a:latin typeface="p22-mackinac-pro"/>
              </a:rPr>
              <a:t>End Users</a:t>
            </a:r>
          </a:p>
        </p:txBody>
      </p:sp>
      <p:sp>
        <p:nvSpPr>
          <p:cNvPr id="5" name="Shape 2"/>
          <p:cNvSpPr/>
          <p:nvPr/>
        </p:nvSpPr>
        <p:spPr>
          <a:xfrm>
            <a:off x="1130082" y="1581150"/>
            <a:ext cx="5554980" cy="2194016"/>
          </a:xfrm>
          <a:prstGeom prst="roundRect">
            <a:avLst>
              <a:gd name="adj" fmla="val 5155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6" name="Text 3"/>
          <p:cNvSpPr/>
          <p:nvPr/>
        </p:nvSpPr>
        <p:spPr>
          <a:xfrm>
            <a:off x="1314194" y="17243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IT Administrators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1359872" y="2157701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keylogging to monitor system activity, detect suspicious behavior, and respond to security incidents.</a:t>
            </a:r>
            <a:endParaRPr lang="en-US" sz="2500" dirty="0"/>
          </a:p>
        </p:txBody>
      </p:sp>
      <p:sp>
        <p:nvSpPr>
          <p:cNvPr id="8" name="Shape 5"/>
          <p:cNvSpPr/>
          <p:nvPr/>
        </p:nvSpPr>
        <p:spPr>
          <a:xfrm>
            <a:off x="7076031" y="1588820"/>
            <a:ext cx="5554980" cy="2186345"/>
          </a:xfrm>
          <a:prstGeom prst="roundRect">
            <a:avLst>
              <a:gd name="adj" fmla="val 5155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231856" y="17528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Security Analysts</a:t>
            </a:r>
            <a:endParaRPr lang="en-US" sz="3000" dirty="0"/>
          </a:p>
        </p:txBody>
      </p:sp>
      <p:sp>
        <p:nvSpPr>
          <p:cNvPr id="10" name="Text 7"/>
          <p:cNvSpPr/>
          <p:nvPr/>
        </p:nvSpPr>
        <p:spPr>
          <a:xfrm>
            <a:off x="7315200" y="2120332"/>
            <a:ext cx="542689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keylogging data to investigate potential breaches, conduct forensic analysis, and enhance security protocols.</a:t>
            </a:r>
            <a:endParaRPr lang="en-US" sz="2500" dirty="0"/>
          </a:p>
        </p:txBody>
      </p:sp>
      <p:sp>
        <p:nvSpPr>
          <p:cNvPr id="11" name="Shape 8"/>
          <p:cNvSpPr/>
          <p:nvPr/>
        </p:nvSpPr>
        <p:spPr>
          <a:xfrm>
            <a:off x="1130083" y="4039664"/>
            <a:ext cx="5554980" cy="2194016"/>
          </a:xfrm>
          <a:prstGeom prst="roundRect">
            <a:avLst>
              <a:gd name="adj" fmla="val 5155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1359872" y="42760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Compliance Officers</a:t>
            </a:r>
            <a:endParaRPr lang="en-US" sz="3000" dirty="0"/>
          </a:p>
        </p:txBody>
      </p:sp>
      <p:sp>
        <p:nvSpPr>
          <p:cNvPr id="13" name="Text 10"/>
          <p:cNvSpPr/>
          <p:nvPr/>
        </p:nvSpPr>
        <p:spPr>
          <a:xfrm>
            <a:off x="1457886" y="4765357"/>
            <a:ext cx="5227176" cy="11151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keylogging to ensure adherence to regulatory requirements and industry best practices.</a:t>
            </a:r>
            <a:endParaRPr lang="en-US" sz="2500" dirty="0"/>
          </a:p>
        </p:txBody>
      </p:sp>
      <p:sp>
        <p:nvSpPr>
          <p:cNvPr id="14" name="Shape 11"/>
          <p:cNvSpPr/>
          <p:nvPr/>
        </p:nvSpPr>
        <p:spPr>
          <a:xfrm>
            <a:off x="7076031" y="4039664"/>
            <a:ext cx="5516376" cy="2194016"/>
          </a:xfrm>
          <a:prstGeom prst="roundRect">
            <a:avLst>
              <a:gd name="adj" fmla="val 5155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315200" y="42606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Researchers</a:t>
            </a:r>
            <a:endParaRPr lang="en-US" sz="3000" dirty="0"/>
          </a:p>
        </p:txBody>
      </p:sp>
      <p:sp>
        <p:nvSpPr>
          <p:cNvPr id="16" name="Text 13"/>
          <p:cNvSpPr/>
          <p:nvPr/>
        </p:nvSpPr>
        <p:spPr>
          <a:xfrm>
            <a:off x="7535612" y="4682573"/>
            <a:ext cx="5056795" cy="1197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keylogging data to uncover patterns, trends, and vulnerabilities, informing ongoing security improvements.</a:t>
            </a:r>
            <a:endParaRPr lang="en-US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043940" y="702706"/>
            <a:ext cx="6271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en-US" sz="6000" b="1" dirty="0">
                <a:solidFill>
                  <a:srgbClr val="A680FF"/>
                </a:solidFill>
                <a:latin typeface="p22-mackinac-pro"/>
              </a:rPr>
              <a:t>Solution and Value Proposition</a:t>
            </a:r>
            <a:br>
              <a:rPr lang="en-US" altLang="en-US" sz="6000" b="1" dirty="0">
                <a:latin typeface="p22-mackinac-pro"/>
              </a:rPr>
            </a:br>
            <a:endParaRPr lang="en-US" sz="6000" dirty="0">
              <a:latin typeface="p22-mackinac-pro"/>
            </a:endParaRPr>
          </a:p>
        </p:txBody>
      </p:sp>
      <p:sp>
        <p:nvSpPr>
          <p:cNvPr id="5" name="Text 2"/>
          <p:cNvSpPr/>
          <p:nvPr/>
        </p:nvSpPr>
        <p:spPr>
          <a:xfrm>
            <a:off x="1136656" y="2120281"/>
            <a:ext cx="4493435" cy="557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Comprehensive Monitoring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1306473" y="2913017"/>
            <a:ext cx="3448408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keylogging solution provides a complete record of user activity, including keystroke logs, screenshot captures, and network traffic monitoring.</a:t>
            </a:r>
            <a:endParaRPr lang="en-US" sz="2500" dirty="0"/>
          </a:p>
        </p:txBody>
      </p:sp>
      <p:sp>
        <p:nvSpPr>
          <p:cNvPr id="7" name="Text 4"/>
          <p:cNvSpPr/>
          <p:nvPr/>
        </p:nvSpPr>
        <p:spPr>
          <a:xfrm>
            <a:off x="6222821" y="21407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Advanced Analytics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6356968" y="2859360"/>
            <a:ext cx="3156347" cy="17693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Sophisticated algorithms analyze the collected data to detect anomalies, identify threats, and generate actionable insights.</a:t>
            </a:r>
            <a:endParaRPr lang="en-US" sz="2500" dirty="0"/>
          </a:p>
        </p:txBody>
      </p:sp>
      <p:sp>
        <p:nvSpPr>
          <p:cNvPr id="9" name="Text 6"/>
          <p:cNvSpPr/>
          <p:nvPr/>
        </p:nvSpPr>
        <p:spPr>
          <a:xfrm>
            <a:off x="10838617" y="21407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Robust Security</a:t>
            </a:r>
            <a:endParaRPr lang="en-US" sz="3000" dirty="0"/>
          </a:p>
        </p:txBody>
      </p:sp>
      <p:sp>
        <p:nvSpPr>
          <p:cNvPr id="10" name="Text 7"/>
          <p:cNvSpPr/>
          <p:nvPr/>
        </p:nvSpPr>
        <p:spPr>
          <a:xfrm>
            <a:off x="10838617" y="285298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Military-grade encryption and secure storage ensure the confidentiality and integrity of sensitive keylogging data.</a:t>
            </a:r>
            <a:endParaRPr lang="en-US"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037993" y="174307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The Wow Factor In Our Solution</a:t>
            </a:r>
            <a:endParaRPr lang="en-US" sz="6000" dirty="0"/>
          </a:p>
        </p:txBody>
      </p:sp>
      <p:sp>
        <p:nvSpPr>
          <p:cNvPr id="6" name="Text 2"/>
          <p:cNvSpPr/>
          <p:nvPr/>
        </p:nvSpPr>
        <p:spPr>
          <a:xfrm>
            <a:off x="2155559" y="325298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E0D6DE"/>
                </a:solidFill>
                <a:effectLst/>
                <a:latin typeface="p22-mackinac-pro"/>
              </a:rPr>
              <a:t>Innovative Approach</a:t>
            </a:r>
            <a:endParaRPr lang="en-US" sz="3000" dirty="0">
              <a:solidFill>
                <a:srgbClr val="E0D6DE"/>
              </a:solidFill>
              <a:latin typeface="p22-mackinac-pro"/>
            </a:endParaRPr>
          </a:p>
        </p:txBody>
      </p:sp>
      <p:sp>
        <p:nvSpPr>
          <p:cNvPr id="7" name="Text 3"/>
          <p:cNvSpPr/>
          <p:nvPr/>
        </p:nvSpPr>
        <p:spPr>
          <a:xfrm>
            <a:off x="2213312" y="3705106"/>
            <a:ext cx="3634911" cy="2193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E0D6DE"/>
                </a:solidFill>
                <a:effectLst/>
                <a:latin typeface="Inter"/>
              </a:rPr>
              <a:t>Combining technical measures with user education for comprehensive protection.</a:t>
            </a:r>
          </a:p>
        </p:txBody>
      </p:sp>
      <p:sp>
        <p:nvSpPr>
          <p:cNvPr id="9" name="Text 4"/>
          <p:cNvSpPr/>
          <p:nvPr/>
        </p:nvSpPr>
        <p:spPr>
          <a:xfrm>
            <a:off x="6156420" y="3304700"/>
            <a:ext cx="3563838" cy="437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Remote Deployment</a:t>
            </a:r>
            <a:endParaRPr lang="en-US" sz="3000" dirty="0"/>
          </a:p>
        </p:txBody>
      </p:sp>
      <p:sp>
        <p:nvSpPr>
          <p:cNvPr id="10" name="Text 5"/>
          <p:cNvSpPr/>
          <p:nvPr/>
        </p:nvSpPr>
        <p:spPr>
          <a:xfrm>
            <a:off x="6398657" y="3820477"/>
            <a:ext cx="3124166" cy="2078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 keylogging capabilities across distributed networks with minimal user impact.</a:t>
            </a:r>
            <a:endParaRPr lang="en-US" sz="2500" dirty="0"/>
          </a:p>
        </p:txBody>
      </p:sp>
      <p:sp>
        <p:nvSpPr>
          <p:cNvPr id="12" name="Text 6"/>
          <p:cNvSpPr/>
          <p:nvPr/>
        </p:nvSpPr>
        <p:spPr>
          <a:xfrm>
            <a:off x="10006220" y="3248239"/>
            <a:ext cx="3683653" cy="4568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Automated Reporting</a:t>
            </a:r>
            <a:endParaRPr lang="en-US" sz="3000" dirty="0"/>
          </a:p>
        </p:txBody>
      </p:sp>
      <p:sp>
        <p:nvSpPr>
          <p:cNvPr id="13" name="Text 7"/>
          <p:cNvSpPr/>
          <p:nvPr/>
        </p:nvSpPr>
        <p:spPr>
          <a:xfrm>
            <a:off x="10078908" y="3768404"/>
            <a:ext cx="4041543" cy="1874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 reports and dashboards provide comprehensive visibility into system health and security posture.</a:t>
            </a:r>
            <a:endParaRPr lang="en-US" sz="2500" dirty="0"/>
          </a:p>
        </p:txBody>
      </p:sp>
      <p:sp>
        <p:nvSpPr>
          <p:cNvPr id="15" name="Text 8"/>
          <p:cNvSpPr/>
          <p:nvPr/>
        </p:nvSpPr>
        <p:spPr>
          <a:xfrm>
            <a:off x="10203656" y="3659386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73276" y="597370"/>
            <a:ext cx="69683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Modelling</a:t>
            </a:r>
            <a:endParaRPr lang="en-US" sz="6000" dirty="0"/>
          </a:p>
        </p:txBody>
      </p:sp>
      <p:sp>
        <p:nvSpPr>
          <p:cNvPr id="18" name="Shape 2">
            <a:extLst>
              <a:ext uri="{FF2B5EF4-FFF2-40B4-BE49-F238E27FC236}">
                <a16:creationId xmlns:a16="http://schemas.microsoft.com/office/drawing/2014/main" id="{0F8DB1FE-2678-C256-05A6-88AF190364D4}"/>
              </a:ext>
            </a:extLst>
          </p:cNvPr>
          <p:cNvSpPr/>
          <p:nvPr/>
        </p:nvSpPr>
        <p:spPr>
          <a:xfrm>
            <a:off x="673276" y="5245049"/>
            <a:ext cx="5554980" cy="2194016"/>
          </a:xfrm>
          <a:prstGeom prst="roundRect">
            <a:avLst>
              <a:gd name="adj" fmla="val 5155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9" name="Shape 2">
            <a:extLst>
              <a:ext uri="{FF2B5EF4-FFF2-40B4-BE49-F238E27FC236}">
                <a16:creationId xmlns:a16="http://schemas.microsoft.com/office/drawing/2014/main" id="{C901B672-ABF5-8EF7-6111-99A001B969E4}"/>
              </a:ext>
            </a:extLst>
          </p:cNvPr>
          <p:cNvSpPr/>
          <p:nvPr/>
        </p:nvSpPr>
        <p:spPr>
          <a:xfrm>
            <a:off x="6766830" y="5213091"/>
            <a:ext cx="5554980" cy="2194016"/>
          </a:xfrm>
          <a:prstGeom prst="roundRect">
            <a:avLst>
              <a:gd name="adj" fmla="val 5155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C0771420-BF69-46CE-940E-5839638C9532}"/>
              </a:ext>
            </a:extLst>
          </p:cNvPr>
          <p:cNvSpPr/>
          <p:nvPr/>
        </p:nvSpPr>
        <p:spPr>
          <a:xfrm>
            <a:off x="694375" y="2055100"/>
            <a:ext cx="5554980" cy="2194016"/>
          </a:xfrm>
          <a:prstGeom prst="roundRect">
            <a:avLst>
              <a:gd name="adj" fmla="val 5155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1" name="Shape 2">
            <a:extLst>
              <a:ext uri="{FF2B5EF4-FFF2-40B4-BE49-F238E27FC236}">
                <a16:creationId xmlns:a16="http://schemas.microsoft.com/office/drawing/2014/main" id="{6B1C10D3-53A3-6A2C-FA52-289A358B4731}"/>
              </a:ext>
            </a:extLst>
          </p:cNvPr>
          <p:cNvSpPr/>
          <p:nvPr/>
        </p:nvSpPr>
        <p:spPr>
          <a:xfrm>
            <a:off x="6685035" y="2042085"/>
            <a:ext cx="5554980" cy="2194016"/>
          </a:xfrm>
          <a:prstGeom prst="roundRect">
            <a:avLst>
              <a:gd name="adj" fmla="val 5155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7" name="Text 3"/>
          <p:cNvSpPr/>
          <p:nvPr/>
        </p:nvSpPr>
        <p:spPr>
          <a:xfrm>
            <a:off x="991458" y="2717907"/>
            <a:ext cx="5170871" cy="13642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the keylogging solution in a controlled environment to validate functionality and identify any issues.</a:t>
            </a:r>
            <a:endParaRPr lang="en-US" sz="2500" dirty="0"/>
          </a:p>
        </p:txBody>
      </p:sp>
      <p:sp>
        <p:nvSpPr>
          <p:cNvPr id="6" name="Text 2"/>
          <p:cNvSpPr/>
          <p:nvPr/>
        </p:nvSpPr>
        <p:spPr>
          <a:xfrm>
            <a:off x="991458" y="2192647"/>
            <a:ext cx="4528067" cy="5103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Pilot Implementation</a:t>
            </a:r>
            <a:endParaRPr lang="en-US" sz="3000" dirty="0"/>
          </a:p>
        </p:txBody>
      </p:sp>
      <p:sp>
        <p:nvSpPr>
          <p:cNvPr id="9" name="Text 4"/>
          <p:cNvSpPr/>
          <p:nvPr/>
        </p:nvSpPr>
        <p:spPr>
          <a:xfrm>
            <a:off x="6943730" y="2147798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Customization</a:t>
            </a:r>
            <a:endParaRPr lang="en-US" sz="3000" dirty="0"/>
          </a:p>
        </p:txBody>
      </p:sp>
      <p:sp>
        <p:nvSpPr>
          <p:cNvPr id="10" name="Text 5"/>
          <p:cNvSpPr/>
          <p:nvPr/>
        </p:nvSpPr>
        <p:spPr>
          <a:xfrm>
            <a:off x="6954261" y="2645381"/>
            <a:ext cx="4756727" cy="13388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 the solution to meet the specific requirements and policies of the organization.</a:t>
            </a:r>
            <a:endParaRPr lang="en-US" sz="2500" dirty="0"/>
          </a:p>
        </p:txBody>
      </p:sp>
      <p:sp>
        <p:nvSpPr>
          <p:cNvPr id="12" name="Text 6"/>
          <p:cNvSpPr/>
          <p:nvPr/>
        </p:nvSpPr>
        <p:spPr>
          <a:xfrm>
            <a:off x="819588" y="5480127"/>
            <a:ext cx="447086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Enterprise-Wide Rollout</a:t>
            </a:r>
            <a:endParaRPr lang="en-US" sz="3000" dirty="0"/>
          </a:p>
        </p:txBody>
      </p:sp>
      <p:sp>
        <p:nvSpPr>
          <p:cNvPr id="13" name="Text 7"/>
          <p:cNvSpPr/>
          <p:nvPr/>
        </p:nvSpPr>
        <p:spPr>
          <a:xfrm>
            <a:off x="819588" y="6004496"/>
            <a:ext cx="5022842" cy="1335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 the keylogging solution across the organization, providing training and support to end users.</a:t>
            </a:r>
            <a:endParaRPr lang="en-US" sz="2500" dirty="0"/>
          </a:p>
        </p:txBody>
      </p:sp>
      <p:sp>
        <p:nvSpPr>
          <p:cNvPr id="15" name="Text 8"/>
          <p:cNvSpPr/>
          <p:nvPr/>
        </p:nvSpPr>
        <p:spPr>
          <a:xfrm>
            <a:off x="7137845" y="5264313"/>
            <a:ext cx="4057024" cy="404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000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Ongoing Monitoring</a:t>
            </a:r>
            <a:endParaRPr lang="en-US" sz="3000" dirty="0"/>
          </a:p>
        </p:txBody>
      </p:sp>
      <p:sp>
        <p:nvSpPr>
          <p:cNvPr id="16" name="Text 9"/>
          <p:cNvSpPr/>
          <p:nvPr/>
        </p:nvSpPr>
        <p:spPr>
          <a:xfrm>
            <a:off x="7137845" y="5820072"/>
            <a:ext cx="4710166" cy="1520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5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Continuously monitor the performance and effectiveness of the keylogging solution, making iterative improvements as needed.</a:t>
            </a:r>
            <a:endParaRPr lang="en-US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519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Inter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R@m@ Tej@😊</cp:lastModifiedBy>
  <cp:revision>4</cp:revision>
  <dcterms:created xsi:type="dcterms:W3CDTF">2024-06-13T06:31:26Z</dcterms:created>
  <dcterms:modified xsi:type="dcterms:W3CDTF">2024-06-13T12:51:07Z</dcterms:modified>
</cp:coreProperties>
</file>