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40"/>
    <p:sldId id="257" r:id="rId41"/>
    <p:sldId id="258" r:id="rId42"/>
    <p:sldId id="259" r:id="rId43"/>
    <p:sldId id="260" r:id="rId44"/>
    <p:sldId id="261" r:id="rId45"/>
    <p:sldId id="262" r:id="rId46"/>
    <p:sldId id="263" r:id="rId47"/>
    <p:sldId id="264" r:id="rId48"/>
    <p:sldId id="265" r:id="rId49"/>
    <p:sldId id="266" r:id="rId5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League Spartan" charset="1" panose="00000800000000000000"/>
      <p:regular r:id="rId10"/>
    </p:embeddedFont>
    <p:embeddedFont>
      <p:font typeface="Canva Sans" charset="1" panose="020B0503030501040103"/>
      <p:regular r:id="rId11"/>
    </p:embeddedFont>
    <p:embeddedFont>
      <p:font typeface="Canva Sans Bold" charset="1" panose="020B0803030501040103"/>
      <p:regular r:id="rId12"/>
    </p:embeddedFont>
    <p:embeddedFont>
      <p:font typeface="Canva Sans Italics" charset="1" panose="020B0503030501040103"/>
      <p:regular r:id="rId13"/>
    </p:embeddedFont>
    <p:embeddedFont>
      <p:font typeface="Canva Sans Bold Italics" charset="1" panose="020B0803030501040103"/>
      <p:regular r:id="rId14"/>
    </p:embeddedFont>
    <p:embeddedFont>
      <p:font typeface="Poppins" charset="1" panose="00000500000000000000"/>
      <p:regular r:id="rId15"/>
    </p:embeddedFont>
    <p:embeddedFont>
      <p:font typeface="Poppins Bold" charset="1" panose="00000800000000000000"/>
      <p:regular r:id="rId16"/>
    </p:embeddedFont>
    <p:embeddedFont>
      <p:font typeface="Poppins Italics" charset="1" panose="00000500000000000000"/>
      <p:regular r:id="rId17"/>
    </p:embeddedFont>
    <p:embeddedFont>
      <p:font typeface="Poppins Bold Italics" charset="1" panose="00000800000000000000"/>
      <p:regular r:id="rId18"/>
    </p:embeddedFont>
    <p:embeddedFont>
      <p:font typeface="Poppins Thin" charset="1" panose="00000300000000000000"/>
      <p:regular r:id="rId19"/>
    </p:embeddedFont>
    <p:embeddedFont>
      <p:font typeface="Poppins Thin Italics" charset="1" panose="00000300000000000000"/>
      <p:regular r:id="rId20"/>
    </p:embeddedFont>
    <p:embeddedFont>
      <p:font typeface="Poppins Extra-Light" charset="1" panose="00000300000000000000"/>
      <p:regular r:id="rId21"/>
    </p:embeddedFont>
    <p:embeddedFont>
      <p:font typeface="Poppins Extra-Light Italics" charset="1" panose="00000300000000000000"/>
      <p:regular r:id="rId22"/>
    </p:embeddedFont>
    <p:embeddedFont>
      <p:font typeface="Poppins Light" charset="1" panose="00000400000000000000"/>
      <p:regular r:id="rId23"/>
    </p:embeddedFont>
    <p:embeddedFont>
      <p:font typeface="Poppins Light Italics" charset="1" panose="00000400000000000000"/>
      <p:regular r:id="rId24"/>
    </p:embeddedFont>
    <p:embeddedFont>
      <p:font typeface="Poppins Medium" charset="1" panose="00000600000000000000"/>
      <p:regular r:id="rId25"/>
    </p:embeddedFont>
    <p:embeddedFont>
      <p:font typeface="Poppins Medium Italics" charset="1" panose="00000600000000000000"/>
      <p:regular r:id="rId26"/>
    </p:embeddedFont>
    <p:embeddedFont>
      <p:font typeface="Poppins Semi-Bold" charset="1" panose="00000700000000000000"/>
      <p:regular r:id="rId27"/>
    </p:embeddedFont>
    <p:embeddedFont>
      <p:font typeface="Poppins Semi-Bold Italics" charset="1" panose="00000700000000000000"/>
      <p:regular r:id="rId28"/>
    </p:embeddedFont>
    <p:embeddedFont>
      <p:font typeface="Poppins Ultra-Bold" charset="1" panose="00000900000000000000"/>
      <p:regular r:id="rId29"/>
    </p:embeddedFont>
    <p:embeddedFont>
      <p:font typeface="Poppins Ultra-Bold Italics" charset="1" panose="00000900000000000000"/>
      <p:regular r:id="rId30"/>
    </p:embeddedFont>
    <p:embeddedFont>
      <p:font typeface="Poppins Heavy" charset="1" panose="00000A00000000000000"/>
      <p:regular r:id="rId31"/>
    </p:embeddedFont>
    <p:embeddedFont>
      <p:font typeface="Poppins Heavy Italics" charset="1" panose="00000A00000000000000"/>
      <p:regular r:id="rId32"/>
    </p:embeddedFont>
    <p:embeddedFont>
      <p:font typeface="Dosis" charset="1" panose="02010503020202060003"/>
      <p:regular r:id="rId33"/>
    </p:embeddedFont>
    <p:embeddedFont>
      <p:font typeface="Dosis Bold" charset="1" panose="02010803020202060003"/>
      <p:regular r:id="rId34"/>
    </p:embeddedFont>
    <p:embeddedFont>
      <p:font typeface="Dosis Extra-Light" charset="1" panose="02010203020202060003"/>
      <p:regular r:id="rId35"/>
    </p:embeddedFont>
    <p:embeddedFont>
      <p:font typeface="Dosis Light" charset="1" panose="02010803020202060003"/>
      <p:regular r:id="rId36"/>
    </p:embeddedFont>
    <p:embeddedFont>
      <p:font typeface="Dosis Medium" charset="1" panose="02010603020202060003"/>
      <p:regular r:id="rId37"/>
    </p:embeddedFont>
    <p:embeddedFont>
      <p:font typeface="Dosis Semi-Bold" charset="1" panose="02010703020202060003"/>
      <p:regular r:id="rId38"/>
    </p:embeddedFont>
    <p:embeddedFont>
      <p:font typeface="Dosis Ultra-Bold" charset="1" panose="02010903020202060003"/>
      <p:regular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slides/slide1.xml" Type="http://schemas.openxmlformats.org/officeDocument/2006/relationships/slide"/><Relationship Id="rId41" Target="slides/slide2.xml" Type="http://schemas.openxmlformats.org/officeDocument/2006/relationships/slide"/><Relationship Id="rId42" Target="slides/slide3.xml" Type="http://schemas.openxmlformats.org/officeDocument/2006/relationships/slide"/><Relationship Id="rId43" Target="slides/slide4.xml" Type="http://schemas.openxmlformats.org/officeDocument/2006/relationships/slide"/><Relationship Id="rId44" Target="slides/slide5.xml" Type="http://schemas.openxmlformats.org/officeDocument/2006/relationships/slide"/><Relationship Id="rId45" Target="slides/slide6.xml" Type="http://schemas.openxmlformats.org/officeDocument/2006/relationships/slide"/><Relationship Id="rId46" Target="slides/slide7.xml" Type="http://schemas.openxmlformats.org/officeDocument/2006/relationships/slide"/><Relationship Id="rId47" Target="slides/slide8.xml" Type="http://schemas.openxmlformats.org/officeDocument/2006/relationships/slide"/><Relationship Id="rId48" Target="slides/slide9.xml" Type="http://schemas.openxmlformats.org/officeDocument/2006/relationships/slide"/><Relationship Id="rId49" Target="slides/slide10.xml" Type="http://schemas.openxmlformats.org/officeDocument/2006/relationships/slide"/><Relationship Id="rId5" Target="tableStyles.xml" Type="http://schemas.openxmlformats.org/officeDocument/2006/relationships/tableStyles"/><Relationship Id="rId50" Target="slides/slide11.xml" Type="http://schemas.openxmlformats.org/officeDocument/2006/relationships/slide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666" r="0" b="-16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8576439"/>
            <a:ext cx="801045" cy="3421122"/>
            <a:chOff x="0" y="0"/>
            <a:chExt cx="210975" cy="90103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10975" cy="901036"/>
            </a:xfrm>
            <a:custGeom>
              <a:avLst/>
              <a:gdLst/>
              <a:ahLst/>
              <a:cxnLst/>
              <a:rect r="r" b="b" t="t" l="l"/>
              <a:pathLst>
                <a:path h="901036" w="210975">
                  <a:moveTo>
                    <a:pt x="105487" y="0"/>
                  </a:moveTo>
                  <a:lnTo>
                    <a:pt x="105487" y="0"/>
                  </a:lnTo>
                  <a:cubicBezTo>
                    <a:pt x="133464" y="0"/>
                    <a:pt x="160295" y="11114"/>
                    <a:pt x="180078" y="30897"/>
                  </a:cubicBezTo>
                  <a:cubicBezTo>
                    <a:pt x="199861" y="50679"/>
                    <a:pt x="210975" y="77510"/>
                    <a:pt x="210975" y="105487"/>
                  </a:cubicBezTo>
                  <a:lnTo>
                    <a:pt x="210975" y="795549"/>
                  </a:lnTo>
                  <a:cubicBezTo>
                    <a:pt x="210975" y="853808"/>
                    <a:pt x="163746" y="901036"/>
                    <a:pt x="105487" y="901036"/>
                  </a:cubicBezTo>
                  <a:lnTo>
                    <a:pt x="105487" y="901036"/>
                  </a:lnTo>
                  <a:cubicBezTo>
                    <a:pt x="47228" y="901036"/>
                    <a:pt x="0" y="853808"/>
                    <a:pt x="0" y="795549"/>
                  </a:cubicBezTo>
                  <a:lnTo>
                    <a:pt x="0" y="105487"/>
                  </a:lnTo>
                  <a:cubicBezTo>
                    <a:pt x="0" y="47228"/>
                    <a:pt x="47228" y="0"/>
                    <a:pt x="105487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10975" cy="9391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993705" y="8576439"/>
            <a:ext cx="801045" cy="3421122"/>
            <a:chOff x="0" y="0"/>
            <a:chExt cx="210975" cy="90103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10975" cy="901036"/>
            </a:xfrm>
            <a:custGeom>
              <a:avLst/>
              <a:gdLst/>
              <a:ahLst/>
              <a:cxnLst/>
              <a:rect r="r" b="b" t="t" l="l"/>
              <a:pathLst>
                <a:path h="901036" w="210975">
                  <a:moveTo>
                    <a:pt x="105487" y="0"/>
                  </a:moveTo>
                  <a:lnTo>
                    <a:pt x="105487" y="0"/>
                  </a:lnTo>
                  <a:cubicBezTo>
                    <a:pt x="133464" y="0"/>
                    <a:pt x="160295" y="11114"/>
                    <a:pt x="180078" y="30897"/>
                  </a:cubicBezTo>
                  <a:cubicBezTo>
                    <a:pt x="199861" y="50679"/>
                    <a:pt x="210975" y="77510"/>
                    <a:pt x="210975" y="105487"/>
                  </a:cubicBezTo>
                  <a:lnTo>
                    <a:pt x="210975" y="795549"/>
                  </a:lnTo>
                  <a:cubicBezTo>
                    <a:pt x="210975" y="853808"/>
                    <a:pt x="163746" y="901036"/>
                    <a:pt x="105487" y="901036"/>
                  </a:cubicBezTo>
                  <a:lnTo>
                    <a:pt x="105487" y="901036"/>
                  </a:lnTo>
                  <a:cubicBezTo>
                    <a:pt x="47228" y="901036"/>
                    <a:pt x="0" y="853808"/>
                    <a:pt x="0" y="795549"/>
                  </a:cubicBezTo>
                  <a:lnTo>
                    <a:pt x="0" y="105487"/>
                  </a:lnTo>
                  <a:cubicBezTo>
                    <a:pt x="0" y="47228"/>
                    <a:pt x="47228" y="0"/>
                    <a:pt x="105487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10975" cy="9391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2956675" y="8576439"/>
            <a:ext cx="801045" cy="3421122"/>
            <a:chOff x="0" y="0"/>
            <a:chExt cx="210975" cy="90103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10975" cy="901036"/>
            </a:xfrm>
            <a:custGeom>
              <a:avLst/>
              <a:gdLst/>
              <a:ahLst/>
              <a:cxnLst/>
              <a:rect r="r" b="b" t="t" l="l"/>
              <a:pathLst>
                <a:path h="901036" w="210975">
                  <a:moveTo>
                    <a:pt x="105487" y="0"/>
                  </a:moveTo>
                  <a:lnTo>
                    <a:pt x="105487" y="0"/>
                  </a:lnTo>
                  <a:cubicBezTo>
                    <a:pt x="133464" y="0"/>
                    <a:pt x="160295" y="11114"/>
                    <a:pt x="180078" y="30897"/>
                  </a:cubicBezTo>
                  <a:cubicBezTo>
                    <a:pt x="199861" y="50679"/>
                    <a:pt x="210975" y="77510"/>
                    <a:pt x="210975" y="105487"/>
                  </a:cubicBezTo>
                  <a:lnTo>
                    <a:pt x="210975" y="795549"/>
                  </a:lnTo>
                  <a:cubicBezTo>
                    <a:pt x="210975" y="853808"/>
                    <a:pt x="163746" y="901036"/>
                    <a:pt x="105487" y="901036"/>
                  </a:cubicBezTo>
                  <a:lnTo>
                    <a:pt x="105487" y="901036"/>
                  </a:lnTo>
                  <a:cubicBezTo>
                    <a:pt x="47228" y="901036"/>
                    <a:pt x="0" y="853808"/>
                    <a:pt x="0" y="795549"/>
                  </a:cubicBezTo>
                  <a:lnTo>
                    <a:pt x="0" y="105487"/>
                  </a:lnTo>
                  <a:cubicBezTo>
                    <a:pt x="0" y="47228"/>
                    <a:pt x="47228" y="0"/>
                    <a:pt x="105487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10975" cy="9391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4530280" y="-1710561"/>
            <a:ext cx="801045" cy="3421122"/>
            <a:chOff x="0" y="0"/>
            <a:chExt cx="210975" cy="90103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10975" cy="901036"/>
            </a:xfrm>
            <a:custGeom>
              <a:avLst/>
              <a:gdLst/>
              <a:ahLst/>
              <a:cxnLst/>
              <a:rect r="r" b="b" t="t" l="l"/>
              <a:pathLst>
                <a:path h="901036" w="210975">
                  <a:moveTo>
                    <a:pt x="105487" y="0"/>
                  </a:moveTo>
                  <a:lnTo>
                    <a:pt x="105487" y="0"/>
                  </a:lnTo>
                  <a:cubicBezTo>
                    <a:pt x="133464" y="0"/>
                    <a:pt x="160295" y="11114"/>
                    <a:pt x="180078" y="30897"/>
                  </a:cubicBezTo>
                  <a:cubicBezTo>
                    <a:pt x="199861" y="50679"/>
                    <a:pt x="210975" y="77510"/>
                    <a:pt x="210975" y="105487"/>
                  </a:cubicBezTo>
                  <a:lnTo>
                    <a:pt x="210975" y="795549"/>
                  </a:lnTo>
                  <a:cubicBezTo>
                    <a:pt x="210975" y="853808"/>
                    <a:pt x="163746" y="901036"/>
                    <a:pt x="105487" y="901036"/>
                  </a:cubicBezTo>
                  <a:lnTo>
                    <a:pt x="105487" y="901036"/>
                  </a:lnTo>
                  <a:cubicBezTo>
                    <a:pt x="47228" y="901036"/>
                    <a:pt x="0" y="853808"/>
                    <a:pt x="0" y="795549"/>
                  </a:cubicBezTo>
                  <a:lnTo>
                    <a:pt x="0" y="105487"/>
                  </a:lnTo>
                  <a:cubicBezTo>
                    <a:pt x="0" y="47228"/>
                    <a:pt x="47228" y="0"/>
                    <a:pt x="105487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10975" cy="9391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5495286" y="-1710561"/>
            <a:ext cx="801045" cy="3421122"/>
            <a:chOff x="0" y="0"/>
            <a:chExt cx="210975" cy="90103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10975" cy="901036"/>
            </a:xfrm>
            <a:custGeom>
              <a:avLst/>
              <a:gdLst/>
              <a:ahLst/>
              <a:cxnLst/>
              <a:rect r="r" b="b" t="t" l="l"/>
              <a:pathLst>
                <a:path h="901036" w="210975">
                  <a:moveTo>
                    <a:pt x="105487" y="0"/>
                  </a:moveTo>
                  <a:lnTo>
                    <a:pt x="105487" y="0"/>
                  </a:lnTo>
                  <a:cubicBezTo>
                    <a:pt x="133464" y="0"/>
                    <a:pt x="160295" y="11114"/>
                    <a:pt x="180078" y="30897"/>
                  </a:cubicBezTo>
                  <a:cubicBezTo>
                    <a:pt x="199861" y="50679"/>
                    <a:pt x="210975" y="77510"/>
                    <a:pt x="210975" y="105487"/>
                  </a:cubicBezTo>
                  <a:lnTo>
                    <a:pt x="210975" y="795549"/>
                  </a:lnTo>
                  <a:cubicBezTo>
                    <a:pt x="210975" y="853808"/>
                    <a:pt x="163746" y="901036"/>
                    <a:pt x="105487" y="901036"/>
                  </a:cubicBezTo>
                  <a:lnTo>
                    <a:pt x="105487" y="901036"/>
                  </a:lnTo>
                  <a:cubicBezTo>
                    <a:pt x="47228" y="901036"/>
                    <a:pt x="0" y="853808"/>
                    <a:pt x="0" y="795549"/>
                  </a:cubicBezTo>
                  <a:lnTo>
                    <a:pt x="0" y="105487"/>
                  </a:lnTo>
                  <a:cubicBezTo>
                    <a:pt x="0" y="47228"/>
                    <a:pt x="47228" y="0"/>
                    <a:pt x="105487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210975" cy="9391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6458255" y="-1710561"/>
            <a:ext cx="801045" cy="3421122"/>
            <a:chOff x="0" y="0"/>
            <a:chExt cx="210975" cy="90103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10975" cy="901036"/>
            </a:xfrm>
            <a:custGeom>
              <a:avLst/>
              <a:gdLst/>
              <a:ahLst/>
              <a:cxnLst/>
              <a:rect r="r" b="b" t="t" l="l"/>
              <a:pathLst>
                <a:path h="901036" w="210975">
                  <a:moveTo>
                    <a:pt x="105487" y="0"/>
                  </a:moveTo>
                  <a:lnTo>
                    <a:pt x="105487" y="0"/>
                  </a:lnTo>
                  <a:cubicBezTo>
                    <a:pt x="133464" y="0"/>
                    <a:pt x="160295" y="11114"/>
                    <a:pt x="180078" y="30897"/>
                  </a:cubicBezTo>
                  <a:cubicBezTo>
                    <a:pt x="199861" y="50679"/>
                    <a:pt x="210975" y="77510"/>
                    <a:pt x="210975" y="105487"/>
                  </a:cubicBezTo>
                  <a:lnTo>
                    <a:pt x="210975" y="795549"/>
                  </a:lnTo>
                  <a:cubicBezTo>
                    <a:pt x="210975" y="853808"/>
                    <a:pt x="163746" y="901036"/>
                    <a:pt x="105487" y="901036"/>
                  </a:cubicBezTo>
                  <a:lnTo>
                    <a:pt x="105487" y="901036"/>
                  </a:lnTo>
                  <a:cubicBezTo>
                    <a:pt x="47228" y="901036"/>
                    <a:pt x="0" y="853808"/>
                    <a:pt x="0" y="795549"/>
                  </a:cubicBezTo>
                  <a:lnTo>
                    <a:pt x="0" y="105487"/>
                  </a:lnTo>
                  <a:cubicBezTo>
                    <a:pt x="0" y="47228"/>
                    <a:pt x="47228" y="0"/>
                    <a:pt x="105487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210975" cy="9391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6629809" y="2982125"/>
            <a:ext cx="5054353" cy="7870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94"/>
              </a:lnSpc>
              <a:spcBef>
                <a:spcPct val="0"/>
              </a:spcBef>
            </a:pPr>
            <a:r>
              <a:rPr lang="en-US" sz="4638">
                <a:solidFill>
                  <a:srgbClr val="000000"/>
                </a:solidFill>
                <a:latin typeface="Dosis Ultra-Bold"/>
              </a:rPr>
              <a:t>JARIR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593568" y="3671643"/>
            <a:ext cx="11126835" cy="1734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104"/>
              </a:lnSpc>
              <a:spcBef>
                <a:spcPct val="0"/>
              </a:spcBef>
            </a:pPr>
            <a:r>
              <a:rPr lang="en-US" sz="10074">
                <a:solidFill>
                  <a:srgbClr val="000000"/>
                </a:solidFill>
                <a:latin typeface="League Spartan"/>
              </a:rPr>
              <a:t>DATABASE</a:t>
            </a:r>
          </a:p>
        </p:txBody>
      </p:sp>
      <p:sp>
        <p:nvSpPr>
          <p:cNvPr name="AutoShape 23" id="23"/>
          <p:cNvSpPr/>
          <p:nvPr/>
        </p:nvSpPr>
        <p:spPr>
          <a:xfrm rot="0">
            <a:off x="3964363" y="5289242"/>
            <a:ext cx="10385244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4" id="24"/>
          <p:cNvSpPr txBox="true"/>
          <p:nvPr/>
        </p:nvSpPr>
        <p:spPr>
          <a:xfrm rot="0">
            <a:off x="3522606" y="5413720"/>
            <a:ext cx="11268759" cy="570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4"/>
              </a:lnSpc>
              <a:spcBef>
                <a:spcPct val="0"/>
              </a:spcBef>
            </a:pPr>
            <a:r>
              <a:rPr lang="en-US" sz="3131">
                <a:solidFill>
                  <a:srgbClr val="000000"/>
                </a:solidFill>
                <a:latin typeface="Poppins"/>
              </a:rPr>
              <a:t>Database Principles Project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5495286" y="8538339"/>
            <a:ext cx="1954023" cy="1066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43"/>
              </a:lnSpc>
            </a:pPr>
            <a:r>
              <a:rPr lang="en-US" sz="1531">
                <a:solidFill>
                  <a:srgbClr val="000000"/>
                </a:solidFill>
                <a:latin typeface="Poppins"/>
              </a:rPr>
              <a:t>Rama Alomair</a:t>
            </a:r>
          </a:p>
          <a:p>
            <a:pPr algn="l">
              <a:lnSpc>
                <a:spcPts val="2143"/>
              </a:lnSpc>
            </a:pPr>
            <a:r>
              <a:rPr lang="en-US" sz="1531">
                <a:solidFill>
                  <a:srgbClr val="000000"/>
                </a:solidFill>
                <a:latin typeface="Poppins"/>
              </a:rPr>
              <a:t>Alanoud Alshayea</a:t>
            </a:r>
          </a:p>
          <a:p>
            <a:pPr algn="l">
              <a:lnSpc>
                <a:spcPts val="2143"/>
              </a:lnSpc>
            </a:pPr>
            <a:r>
              <a:rPr lang="en-US" sz="1531">
                <a:solidFill>
                  <a:srgbClr val="000000"/>
                </a:solidFill>
                <a:latin typeface="Poppins"/>
              </a:rPr>
              <a:t>Sara Aloqiel</a:t>
            </a:r>
          </a:p>
          <a:p>
            <a:pPr algn="l">
              <a:lnSpc>
                <a:spcPts val="2143"/>
              </a:lnSpc>
              <a:spcBef>
                <a:spcPct val="0"/>
              </a:spcBef>
            </a:pPr>
            <a:r>
              <a:rPr lang="en-US" sz="1531">
                <a:solidFill>
                  <a:srgbClr val="000000"/>
                </a:solidFill>
                <a:latin typeface="Poppins"/>
              </a:rPr>
              <a:t>Layan Alhaider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666" r="0" b="-16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969090" y="774061"/>
            <a:ext cx="290210" cy="2573876"/>
            <a:chOff x="0" y="0"/>
            <a:chExt cx="76434" cy="67789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6434" cy="677893"/>
            </a:xfrm>
            <a:custGeom>
              <a:avLst/>
              <a:gdLst/>
              <a:ahLst/>
              <a:cxnLst/>
              <a:rect r="r" b="b" t="t" l="l"/>
              <a:pathLst>
                <a:path h="677893" w="76434">
                  <a:moveTo>
                    <a:pt x="0" y="0"/>
                  </a:moveTo>
                  <a:lnTo>
                    <a:pt x="76434" y="0"/>
                  </a:lnTo>
                  <a:lnTo>
                    <a:pt x="76434" y="677893"/>
                  </a:lnTo>
                  <a:lnTo>
                    <a:pt x="0" y="67789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76434" cy="7159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439129" y="0"/>
            <a:ext cx="1143917" cy="10287000"/>
            <a:chOff x="0" y="0"/>
            <a:chExt cx="301279" cy="27093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01279" cy="2709333"/>
            </a:xfrm>
            <a:custGeom>
              <a:avLst/>
              <a:gdLst/>
              <a:ahLst/>
              <a:cxnLst/>
              <a:rect r="r" b="b" t="t" l="l"/>
              <a:pathLst>
                <a:path h="2709333" w="301279">
                  <a:moveTo>
                    <a:pt x="0" y="0"/>
                  </a:moveTo>
                  <a:lnTo>
                    <a:pt x="301279" y="0"/>
                  </a:lnTo>
                  <a:lnTo>
                    <a:pt x="30127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301279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761627" y="7581235"/>
            <a:ext cx="12664407" cy="2260513"/>
            <a:chOff x="0" y="0"/>
            <a:chExt cx="9657862" cy="172386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9657862" cy="1723865"/>
            </a:xfrm>
            <a:custGeom>
              <a:avLst/>
              <a:gdLst/>
              <a:ahLst/>
              <a:cxnLst/>
              <a:rect r="r" b="b" t="t" l="l"/>
              <a:pathLst>
                <a:path h="1723865" w="9657862">
                  <a:moveTo>
                    <a:pt x="0" y="1329838"/>
                  </a:moveTo>
                  <a:lnTo>
                    <a:pt x="0" y="394026"/>
                  </a:lnTo>
                  <a:cubicBezTo>
                    <a:pt x="0" y="176327"/>
                    <a:pt x="691503" y="0"/>
                    <a:pt x="1545258" y="0"/>
                  </a:cubicBezTo>
                  <a:lnTo>
                    <a:pt x="8112604" y="0"/>
                  </a:lnTo>
                  <a:cubicBezTo>
                    <a:pt x="8966359" y="0"/>
                    <a:pt x="9657862" y="176327"/>
                    <a:pt x="9657862" y="394026"/>
                  </a:cubicBezTo>
                  <a:lnTo>
                    <a:pt x="9657862" y="1329838"/>
                  </a:lnTo>
                  <a:cubicBezTo>
                    <a:pt x="9657862" y="1547538"/>
                    <a:pt x="8966359" y="1723865"/>
                    <a:pt x="8112604" y="1723865"/>
                  </a:cubicBezTo>
                  <a:lnTo>
                    <a:pt x="1545258" y="1723865"/>
                  </a:lnTo>
                  <a:cubicBezTo>
                    <a:pt x="691503" y="1723865"/>
                    <a:pt x="0" y="1547538"/>
                    <a:pt x="0" y="1329838"/>
                  </a:cubicBezTo>
                  <a:close/>
                </a:path>
              </a:pathLst>
            </a:custGeom>
            <a:blipFill>
              <a:blip r:embed="rId3"/>
              <a:stretch>
                <a:fillRect l="0" t="-16557" r="0" b="-16557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3256561" y="669286"/>
            <a:ext cx="3502979" cy="101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350"/>
              </a:lnSpc>
              <a:spcBef>
                <a:spcPct val="0"/>
              </a:spcBef>
            </a:pPr>
            <a:r>
              <a:rPr lang="en-US" sz="5964">
                <a:solidFill>
                  <a:srgbClr val="FF1616"/>
                </a:solidFill>
                <a:latin typeface="Dosis Bold"/>
              </a:rPr>
              <a:t>DATA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256561" y="1503341"/>
            <a:ext cx="3502979" cy="101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350"/>
              </a:lnSpc>
              <a:spcBef>
                <a:spcPct val="0"/>
              </a:spcBef>
            </a:pPr>
            <a:r>
              <a:rPr lang="en-US" sz="5964">
                <a:solidFill>
                  <a:srgbClr val="000000"/>
                </a:solidFill>
                <a:latin typeface="Dosis Ultra-Bold"/>
              </a:rPr>
              <a:t>QUERIES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816137" y="2437681"/>
            <a:ext cx="2904462" cy="724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977"/>
              </a:lnSpc>
              <a:spcBef>
                <a:spcPct val="0"/>
              </a:spcBef>
            </a:pPr>
            <a:r>
              <a:rPr lang="en-US" sz="4269">
                <a:solidFill>
                  <a:srgbClr val="000000"/>
                </a:solidFill>
                <a:latin typeface="Dosis Ultra-Bold"/>
              </a:rPr>
              <a:t>COMMAND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063314" y="3204080"/>
            <a:ext cx="4809674" cy="844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1"/>
              </a:lnSpc>
            </a:pPr>
            <a:r>
              <a:rPr lang="en-US" sz="2393">
                <a:solidFill>
                  <a:srgbClr val="000000"/>
                </a:solidFill>
                <a:latin typeface="Poppins"/>
              </a:rPr>
              <a:t>Display discounted products. </a:t>
            </a:r>
          </a:p>
          <a:p>
            <a:pPr algn="ctr">
              <a:lnSpc>
                <a:spcPts val="3351"/>
              </a:lnSpc>
              <a:spcBef>
                <a:spcPct val="0"/>
              </a:spcBef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5208329" y="6137065"/>
            <a:ext cx="6349952" cy="1682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1"/>
              </a:lnSpc>
            </a:pPr>
            <a:r>
              <a:rPr lang="en-US" sz="2393">
                <a:solidFill>
                  <a:srgbClr val="000000"/>
                </a:solidFill>
                <a:latin typeface="Poppins"/>
              </a:rPr>
              <a:t>SELECT * </a:t>
            </a:r>
          </a:p>
          <a:p>
            <a:pPr algn="just">
              <a:lnSpc>
                <a:spcPts val="3351"/>
              </a:lnSpc>
            </a:pPr>
            <a:r>
              <a:rPr lang="en-US" sz="2393">
                <a:solidFill>
                  <a:srgbClr val="000000"/>
                </a:solidFill>
                <a:latin typeface="Poppins"/>
              </a:rPr>
              <a:t>FROM Product </a:t>
            </a:r>
          </a:p>
          <a:p>
            <a:pPr algn="just">
              <a:lnSpc>
                <a:spcPts val="3351"/>
              </a:lnSpc>
            </a:pPr>
            <a:r>
              <a:rPr lang="en-US" sz="2393">
                <a:solidFill>
                  <a:srgbClr val="000000"/>
                </a:solidFill>
                <a:latin typeface="Poppins"/>
              </a:rPr>
              <a:t>WHERE Discount IS NOT NULL;</a:t>
            </a:r>
          </a:p>
          <a:p>
            <a:pPr algn="just">
              <a:lnSpc>
                <a:spcPts val="3351"/>
              </a:lnSpc>
              <a:spcBef>
                <a:spcPct val="0"/>
              </a:spcBef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253207" y="6856727"/>
            <a:ext cx="2904462" cy="724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977"/>
              </a:lnSpc>
              <a:spcBef>
                <a:spcPct val="0"/>
              </a:spcBef>
            </a:pPr>
            <a:r>
              <a:rPr lang="en-US" sz="4269">
                <a:solidFill>
                  <a:srgbClr val="000000"/>
                </a:solidFill>
                <a:latin typeface="Dosis Ultra-Bold"/>
              </a:rPr>
              <a:t>OUTPUT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325163" y="1025813"/>
            <a:ext cx="709050" cy="3028226"/>
            <a:chOff x="0" y="0"/>
            <a:chExt cx="210975" cy="90103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0975" cy="901036"/>
            </a:xfrm>
            <a:custGeom>
              <a:avLst/>
              <a:gdLst/>
              <a:ahLst/>
              <a:cxnLst/>
              <a:rect r="r" b="b" t="t" l="l"/>
              <a:pathLst>
                <a:path h="901036" w="210975">
                  <a:moveTo>
                    <a:pt x="105487" y="0"/>
                  </a:moveTo>
                  <a:lnTo>
                    <a:pt x="105487" y="0"/>
                  </a:lnTo>
                  <a:cubicBezTo>
                    <a:pt x="133464" y="0"/>
                    <a:pt x="160295" y="11114"/>
                    <a:pt x="180078" y="30897"/>
                  </a:cubicBezTo>
                  <a:cubicBezTo>
                    <a:pt x="199861" y="50679"/>
                    <a:pt x="210975" y="77510"/>
                    <a:pt x="210975" y="105487"/>
                  </a:cubicBezTo>
                  <a:lnTo>
                    <a:pt x="210975" y="795549"/>
                  </a:lnTo>
                  <a:cubicBezTo>
                    <a:pt x="210975" y="853808"/>
                    <a:pt x="163746" y="901036"/>
                    <a:pt x="105487" y="901036"/>
                  </a:cubicBezTo>
                  <a:lnTo>
                    <a:pt x="105487" y="901036"/>
                  </a:lnTo>
                  <a:cubicBezTo>
                    <a:pt x="47228" y="901036"/>
                    <a:pt x="0" y="853808"/>
                    <a:pt x="0" y="795549"/>
                  </a:cubicBezTo>
                  <a:lnTo>
                    <a:pt x="0" y="105487"/>
                  </a:lnTo>
                  <a:cubicBezTo>
                    <a:pt x="0" y="47228"/>
                    <a:pt x="47228" y="0"/>
                    <a:pt x="105487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10975" cy="9391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5400000">
            <a:off x="325163" y="171633"/>
            <a:ext cx="709050" cy="3028226"/>
            <a:chOff x="0" y="0"/>
            <a:chExt cx="210975" cy="90103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0975" cy="901036"/>
            </a:xfrm>
            <a:custGeom>
              <a:avLst/>
              <a:gdLst/>
              <a:ahLst/>
              <a:cxnLst/>
              <a:rect r="r" b="b" t="t" l="l"/>
              <a:pathLst>
                <a:path h="901036" w="210975">
                  <a:moveTo>
                    <a:pt x="105487" y="0"/>
                  </a:moveTo>
                  <a:lnTo>
                    <a:pt x="105487" y="0"/>
                  </a:lnTo>
                  <a:cubicBezTo>
                    <a:pt x="133464" y="0"/>
                    <a:pt x="160295" y="11114"/>
                    <a:pt x="180078" y="30897"/>
                  </a:cubicBezTo>
                  <a:cubicBezTo>
                    <a:pt x="199861" y="50679"/>
                    <a:pt x="210975" y="77510"/>
                    <a:pt x="210975" y="105487"/>
                  </a:cubicBezTo>
                  <a:lnTo>
                    <a:pt x="210975" y="795549"/>
                  </a:lnTo>
                  <a:cubicBezTo>
                    <a:pt x="210975" y="853808"/>
                    <a:pt x="163746" y="901036"/>
                    <a:pt x="105487" y="901036"/>
                  </a:cubicBezTo>
                  <a:lnTo>
                    <a:pt x="105487" y="901036"/>
                  </a:lnTo>
                  <a:cubicBezTo>
                    <a:pt x="47228" y="901036"/>
                    <a:pt x="0" y="853808"/>
                    <a:pt x="0" y="795549"/>
                  </a:cubicBezTo>
                  <a:lnTo>
                    <a:pt x="0" y="105487"/>
                  </a:lnTo>
                  <a:cubicBezTo>
                    <a:pt x="0" y="47228"/>
                    <a:pt x="47228" y="0"/>
                    <a:pt x="105487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10975" cy="9391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5400000">
            <a:off x="325163" y="-680746"/>
            <a:ext cx="709050" cy="3028226"/>
            <a:chOff x="0" y="0"/>
            <a:chExt cx="210975" cy="90103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0975" cy="901036"/>
            </a:xfrm>
            <a:custGeom>
              <a:avLst/>
              <a:gdLst/>
              <a:ahLst/>
              <a:cxnLst/>
              <a:rect r="r" b="b" t="t" l="l"/>
              <a:pathLst>
                <a:path h="901036" w="210975">
                  <a:moveTo>
                    <a:pt x="105487" y="0"/>
                  </a:moveTo>
                  <a:lnTo>
                    <a:pt x="105487" y="0"/>
                  </a:lnTo>
                  <a:cubicBezTo>
                    <a:pt x="133464" y="0"/>
                    <a:pt x="160295" y="11114"/>
                    <a:pt x="180078" y="30897"/>
                  </a:cubicBezTo>
                  <a:cubicBezTo>
                    <a:pt x="199861" y="50679"/>
                    <a:pt x="210975" y="77510"/>
                    <a:pt x="210975" y="105487"/>
                  </a:cubicBezTo>
                  <a:lnTo>
                    <a:pt x="210975" y="795549"/>
                  </a:lnTo>
                  <a:cubicBezTo>
                    <a:pt x="210975" y="853808"/>
                    <a:pt x="163746" y="901036"/>
                    <a:pt x="105487" y="901036"/>
                  </a:cubicBezTo>
                  <a:lnTo>
                    <a:pt x="105487" y="901036"/>
                  </a:lnTo>
                  <a:cubicBezTo>
                    <a:pt x="47228" y="901036"/>
                    <a:pt x="0" y="853808"/>
                    <a:pt x="0" y="795549"/>
                  </a:cubicBezTo>
                  <a:lnTo>
                    <a:pt x="0" y="105487"/>
                  </a:lnTo>
                  <a:cubicBezTo>
                    <a:pt x="0" y="47228"/>
                    <a:pt x="47228" y="0"/>
                    <a:pt x="105487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10975" cy="9391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5400000">
            <a:off x="14670814" y="3328396"/>
            <a:ext cx="922476" cy="7424816"/>
            <a:chOff x="0" y="0"/>
            <a:chExt cx="274479" cy="220922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74479" cy="2209223"/>
            </a:xfrm>
            <a:custGeom>
              <a:avLst/>
              <a:gdLst/>
              <a:ahLst/>
              <a:cxnLst/>
              <a:rect r="r" b="b" t="t" l="l"/>
              <a:pathLst>
                <a:path h="2209223" w="274479">
                  <a:moveTo>
                    <a:pt x="137239" y="0"/>
                  </a:moveTo>
                  <a:lnTo>
                    <a:pt x="137239" y="0"/>
                  </a:lnTo>
                  <a:cubicBezTo>
                    <a:pt x="213035" y="0"/>
                    <a:pt x="274479" y="61444"/>
                    <a:pt x="274479" y="137239"/>
                  </a:cubicBezTo>
                  <a:lnTo>
                    <a:pt x="274479" y="2071984"/>
                  </a:lnTo>
                  <a:cubicBezTo>
                    <a:pt x="274479" y="2147779"/>
                    <a:pt x="213035" y="2209223"/>
                    <a:pt x="137239" y="2209223"/>
                  </a:cubicBezTo>
                  <a:lnTo>
                    <a:pt x="137239" y="2209223"/>
                  </a:lnTo>
                  <a:cubicBezTo>
                    <a:pt x="100841" y="2209223"/>
                    <a:pt x="65934" y="2194764"/>
                    <a:pt x="40197" y="2169027"/>
                  </a:cubicBezTo>
                  <a:cubicBezTo>
                    <a:pt x="14459" y="2143289"/>
                    <a:pt x="0" y="2108382"/>
                    <a:pt x="0" y="2071984"/>
                  </a:cubicBezTo>
                  <a:lnTo>
                    <a:pt x="0" y="137239"/>
                  </a:lnTo>
                  <a:cubicBezTo>
                    <a:pt x="0" y="100841"/>
                    <a:pt x="14459" y="65934"/>
                    <a:pt x="40197" y="40197"/>
                  </a:cubicBezTo>
                  <a:cubicBezTo>
                    <a:pt x="65934" y="14459"/>
                    <a:pt x="100841" y="0"/>
                    <a:pt x="137239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74479" cy="22473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6132465" y="987867"/>
            <a:ext cx="11126835" cy="1734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4104"/>
              </a:lnSpc>
              <a:spcBef>
                <a:spcPct val="0"/>
              </a:spcBef>
            </a:pPr>
            <a:r>
              <a:rPr lang="en-US" sz="10074">
                <a:solidFill>
                  <a:srgbClr val="000000"/>
                </a:solidFill>
                <a:latin typeface="League Spartan"/>
              </a:rPr>
              <a:t>THANK YOU </a:t>
            </a:r>
          </a:p>
        </p:txBody>
      </p:sp>
      <p:sp>
        <p:nvSpPr>
          <p:cNvPr name="AutoShape 15" id="15"/>
          <p:cNvSpPr/>
          <p:nvPr/>
        </p:nvSpPr>
        <p:spPr>
          <a:xfrm rot="0">
            <a:off x="8944131" y="2501826"/>
            <a:ext cx="7910666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6" id="16"/>
          <p:cNvGrpSpPr/>
          <p:nvPr/>
        </p:nvGrpSpPr>
        <p:grpSpPr>
          <a:xfrm rot="-5400000">
            <a:off x="14670814" y="4462214"/>
            <a:ext cx="922476" cy="7424816"/>
            <a:chOff x="0" y="0"/>
            <a:chExt cx="274479" cy="220922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74479" cy="2209223"/>
            </a:xfrm>
            <a:custGeom>
              <a:avLst/>
              <a:gdLst/>
              <a:ahLst/>
              <a:cxnLst/>
              <a:rect r="r" b="b" t="t" l="l"/>
              <a:pathLst>
                <a:path h="2209223" w="274479">
                  <a:moveTo>
                    <a:pt x="137239" y="0"/>
                  </a:moveTo>
                  <a:lnTo>
                    <a:pt x="137239" y="0"/>
                  </a:lnTo>
                  <a:cubicBezTo>
                    <a:pt x="213035" y="0"/>
                    <a:pt x="274479" y="61444"/>
                    <a:pt x="274479" y="137239"/>
                  </a:cubicBezTo>
                  <a:lnTo>
                    <a:pt x="274479" y="2071984"/>
                  </a:lnTo>
                  <a:cubicBezTo>
                    <a:pt x="274479" y="2147779"/>
                    <a:pt x="213035" y="2209223"/>
                    <a:pt x="137239" y="2209223"/>
                  </a:cubicBezTo>
                  <a:lnTo>
                    <a:pt x="137239" y="2209223"/>
                  </a:lnTo>
                  <a:cubicBezTo>
                    <a:pt x="100841" y="2209223"/>
                    <a:pt x="65934" y="2194764"/>
                    <a:pt x="40197" y="2169027"/>
                  </a:cubicBezTo>
                  <a:cubicBezTo>
                    <a:pt x="14459" y="2143289"/>
                    <a:pt x="0" y="2108382"/>
                    <a:pt x="0" y="2071984"/>
                  </a:cubicBezTo>
                  <a:lnTo>
                    <a:pt x="0" y="137239"/>
                  </a:lnTo>
                  <a:cubicBezTo>
                    <a:pt x="0" y="100841"/>
                    <a:pt x="14459" y="65934"/>
                    <a:pt x="40197" y="40197"/>
                  </a:cubicBezTo>
                  <a:cubicBezTo>
                    <a:pt x="65934" y="14459"/>
                    <a:pt x="100841" y="0"/>
                    <a:pt x="137239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274479" cy="22473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-5400000">
            <a:off x="14670814" y="5671402"/>
            <a:ext cx="922476" cy="7424816"/>
            <a:chOff x="0" y="0"/>
            <a:chExt cx="274479" cy="220922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74479" cy="2209223"/>
            </a:xfrm>
            <a:custGeom>
              <a:avLst/>
              <a:gdLst/>
              <a:ahLst/>
              <a:cxnLst/>
              <a:rect r="r" b="b" t="t" l="l"/>
              <a:pathLst>
                <a:path h="2209223" w="274479">
                  <a:moveTo>
                    <a:pt x="137239" y="0"/>
                  </a:moveTo>
                  <a:lnTo>
                    <a:pt x="137239" y="0"/>
                  </a:lnTo>
                  <a:cubicBezTo>
                    <a:pt x="213035" y="0"/>
                    <a:pt x="274479" y="61444"/>
                    <a:pt x="274479" y="137239"/>
                  </a:cubicBezTo>
                  <a:lnTo>
                    <a:pt x="274479" y="2071984"/>
                  </a:lnTo>
                  <a:cubicBezTo>
                    <a:pt x="274479" y="2147779"/>
                    <a:pt x="213035" y="2209223"/>
                    <a:pt x="137239" y="2209223"/>
                  </a:cubicBezTo>
                  <a:lnTo>
                    <a:pt x="137239" y="2209223"/>
                  </a:lnTo>
                  <a:cubicBezTo>
                    <a:pt x="100841" y="2209223"/>
                    <a:pt x="65934" y="2194764"/>
                    <a:pt x="40197" y="2169027"/>
                  </a:cubicBezTo>
                  <a:cubicBezTo>
                    <a:pt x="14459" y="2143289"/>
                    <a:pt x="0" y="2108382"/>
                    <a:pt x="0" y="2071984"/>
                  </a:cubicBezTo>
                  <a:lnTo>
                    <a:pt x="0" y="137239"/>
                  </a:lnTo>
                  <a:cubicBezTo>
                    <a:pt x="0" y="100841"/>
                    <a:pt x="14459" y="65934"/>
                    <a:pt x="40197" y="40197"/>
                  </a:cubicBezTo>
                  <a:cubicBezTo>
                    <a:pt x="65934" y="14459"/>
                    <a:pt x="100841" y="0"/>
                    <a:pt x="137239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274479" cy="22473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7623803" y="2656024"/>
            <a:ext cx="9383520" cy="424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1"/>
              </a:lnSpc>
              <a:spcBef>
                <a:spcPct val="0"/>
              </a:spcBef>
            </a:pPr>
            <a:r>
              <a:rPr lang="en-US" sz="2393">
                <a:solidFill>
                  <a:srgbClr val="000000"/>
                </a:solidFill>
                <a:latin typeface="Poppins"/>
              </a:rPr>
              <a:t>Q&amp;A Session: we welcome any questions or further discussion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666" r="0" b="-16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81075" y="1257716"/>
            <a:ext cx="290210" cy="2573876"/>
            <a:chOff x="0" y="0"/>
            <a:chExt cx="76434" cy="67789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6434" cy="677893"/>
            </a:xfrm>
            <a:custGeom>
              <a:avLst/>
              <a:gdLst/>
              <a:ahLst/>
              <a:cxnLst/>
              <a:rect r="r" b="b" t="t" l="l"/>
              <a:pathLst>
                <a:path h="677893" w="76434">
                  <a:moveTo>
                    <a:pt x="0" y="0"/>
                  </a:moveTo>
                  <a:lnTo>
                    <a:pt x="76434" y="0"/>
                  </a:lnTo>
                  <a:lnTo>
                    <a:pt x="76434" y="677893"/>
                  </a:lnTo>
                  <a:lnTo>
                    <a:pt x="0" y="67789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76434" cy="7159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3384813" y="-1019572"/>
            <a:ext cx="5764605" cy="5764605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9144000" y="1028700"/>
            <a:ext cx="10997239" cy="10954282"/>
            <a:chOff x="0" y="0"/>
            <a:chExt cx="6502400" cy="6477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3"/>
              <a:stretch>
                <a:fillRect l="223" t="0" r="223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706265" y="1152941"/>
            <a:ext cx="3502979" cy="101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50"/>
              </a:lnSpc>
              <a:spcBef>
                <a:spcPct val="0"/>
              </a:spcBef>
            </a:pPr>
            <a:r>
              <a:rPr lang="en-US" sz="5964">
                <a:solidFill>
                  <a:srgbClr val="FF1616"/>
                </a:solidFill>
                <a:latin typeface="Dosis Bold"/>
              </a:rPr>
              <a:t>PROJECT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06265" y="1934881"/>
            <a:ext cx="4333397" cy="101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50"/>
              </a:lnSpc>
              <a:spcBef>
                <a:spcPct val="0"/>
              </a:spcBef>
            </a:pPr>
            <a:r>
              <a:rPr lang="en-US" sz="5964">
                <a:solidFill>
                  <a:srgbClr val="000000"/>
                </a:solidFill>
                <a:latin typeface="Dosis Ultra-Bold"/>
              </a:rPr>
              <a:t>DESCRIPTION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96304" y="4830883"/>
            <a:ext cx="7790473" cy="2096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1"/>
              </a:lnSpc>
            </a:pPr>
            <a:r>
              <a:rPr lang="en-US" sz="2393">
                <a:solidFill>
                  <a:srgbClr val="000000"/>
                </a:solidFill>
                <a:latin typeface="Poppins"/>
              </a:rPr>
              <a:t>Jarir bookstore is an offline and online retail store that offers electronics, books, office supplies and more. The project aspires to design a database for Jarir to manage and sustain data for online orders.  </a:t>
            </a:r>
          </a:p>
          <a:p>
            <a:pPr algn="l">
              <a:lnSpc>
                <a:spcPts val="335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666" r="0" b="-16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81075" y="1257716"/>
            <a:ext cx="290210" cy="2573876"/>
            <a:chOff x="0" y="0"/>
            <a:chExt cx="76434" cy="67789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6434" cy="677893"/>
            </a:xfrm>
            <a:custGeom>
              <a:avLst/>
              <a:gdLst/>
              <a:ahLst/>
              <a:cxnLst/>
              <a:rect r="r" b="b" t="t" l="l"/>
              <a:pathLst>
                <a:path h="677893" w="76434">
                  <a:moveTo>
                    <a:pt x="0" y="0"/>
                  </a:moveTo>
                  <a:lnTo>
                    <a:pt x="76434" y="0"/>
                  </a:lnTo>
                  <a:lnTo>
                    <a:pt x="76434" y="677893"/>
                  </a:lnTo>
                  <a:lnTo>
                    <a:pt x="0" y="67789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76434" cy="7159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3384813" y="-1019572"/>
            <a:ext cx="5764605" cy="5764605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9144000" y="1028700"/>
            <a:ext cx="10997239" cy="10954282"/>
            <a:chOff x="0" y="0"/>
            <a:chExt cx="6502400" cy="6477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3"/>
              <a:stretch>
                <a:fillRect l="223" t="0" r="223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706265" y="1152941"/>
            <a:ext cx="3502979" cy="101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50"/>
              </a:lnSpc>
              <a:spcBef>
                <a:spcPct val="0"/>
              </a:spcBef>
            </a:pPr>
            <a:r>
              <a:rPr lang="en-US" sz="5964">
                <a:solidFill>
                  <a:srgbClr val="FF1616"/>
                </a:solidFill>
                <a:latin typeface="Dosis Bold"/>
              </a:rPr>
              <a:t>VIEW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06265" y="1934881"/>
            <a:ext cx="4333397" cy="101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50"/>
              </a:lnSpc>
              <a:spcBef>
                <a:spcPct val="0"/>
              </a:spcBef>
            </a:pPr>
            <a:r>
              <a:rPr lang="en-US" sz="5964">
                <a:solidFill>
                  <a:srgbClr val="000000"/>
                </a:solidFill>
                <a:latin typeface="Dosis Ultra-Bold"/>
              </a:rPr>
              <a:t>DESCRIPTION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65777" y="4678358"/>
            <a:ext cx="7790473" cy="2939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1"/>
              </a:lnSpc>
            </a:pPr>
            <a:r>
              <a:rPr lang="en-US" sz="2393">
                <a:solidFill>
                  <a:srgbClr val="000000"/>
                </a:solidFill>
                <a:latin typeface="Poppins"/>
              </a:rPr>
              <a:t>The database is insightful for customers as it permits:</a:t>
            </a:r>
          </a:p>
          <a:p>
            <a:pPr algn="l" marL="516853" indent="-258427" lvl="1">
              <a:lnSpc>
                <a:spcPts val="3351"/>
              </a:lnSpc>
              <a:buFont typeface="Arial"/>
              <a:buChar char="•"/>
            </a:pPr>
            <a:r>
              <a:rPr lang="en-US" sz="2393">
                <a:solidFill>
                  <a:srgbClr val="000000"/>
                </a:solidFill>
                <a:latin typeface="Poppins"/>
              </a:rPr>
              <a:t>Saving personal information</a:t>
            </a:r>
          </a:p>
          <a:p>
            <a:pPr algn="l" marL="516853" indent="-258427" lvl="1">
              <a:lnSpc>
                <a:spcPts val="3351"/>
              </a:lnSpc>
              <a:buFont typeface="Arial"/>
              <a:buChar char="•"/>
            </a:pPr>
            <a:r>
              <a:rPr lang="en-US" sz="2393">
                <a:solidFill>
                  <a:srgbClr val="000000"/>
                </a:solidFill>
                <a:latin typeface="Poppins"/>
              </a:rPr>
              <a:t>View product details</a:t>
            </a:r>
          </a:p>
          <a:p>
            <a:pPr algn="l" marL="516853" indent="-258427" lvl="1">
              <a:lnSpc>
                <a:spcPts val="3351"/>
              </a:lnSpc>
              <a:buFont typeface="Arial"/>
              <a:buChar char="•"/>
            </a:pPr>
            <a:r>
              <a:rPr lang="en-US" sz="2393">
                <a:solidFill>
                  <a:srgbClr val="000000"/>
                </a:solidFill>
                <a:latin typeface="Poppins"/>
              </a:rPr>
              <a:t>View and track orders</a:t>
            </a:r>
          </a:p>
          <a:p>
            <a:pPr algn="l" marL="516853" indent="-258427" lvl="1">
              <a:lnSpc>
                <a:spcPts val="3351"/>
              </a:lnSpc>
              <a:buFont typeface="Arial"/>
              <a:buChar char="•"/>
            </a:pPr>
            <a:r>
              <a:rPr lang="en-US" sz="2393">
                <a:solidFill>
                  <a:srgbClr val="000000"/>
                </a:solidFill>
                <a:latin typeface="Poppins"/>
              </a:rPr>
              <a:t>Contact courier driver</a:t>
            </a:r>
          </a:p>
          <a:p>
            <a:pPr algn="l">
              <a:lnSpc>
                <a:spcPts val="335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666" r="0" b="-16666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5378378" y="1901451"/>
            <a:ext cx="7531244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028700" y="3590897"/>
            <a:ext cx="3086100" cy="536411"/>
            <a:chOff x="0" y="0"/>
            <a:chExt cx="812800" cy="14127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141277"/>
            </a:xfrm>
            <a:custGeom>
              <a:avLst/>
              <a:gdLst/>
              <a:ahLst/>
              <a:cxnLst/>
              <a:rect r="r" b="b" t="t" l="l"/>
              <a:pathLst>
                <a:path h="141277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41277"/>
                  </a:lnTo>
                  <a:lnTo>
                    <a:pt x="0" y="141277"/>
                  </a:ln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1793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4468883" y="2559208"/>
            <a:ext cx="10009015" cy="7570199"/>
          </a:xfrm>
          <a:custGeom>
            <a:avLst/>
            <a:gdLst/>
            <a:ahLst/>
            <a:cxnLst/>
            <a:rect r="r" b="b" t="t" l="l"/>
            <a:pathLst>
              <a:path h="7570199" w="10009015">
                <a:moveTo>
                  <a:pt x="0" y="0"/>
                </a:moveTo>
                <a:lnTo>
                  <a:pt x="10009015" y="0"/>
                </a:lnTo>
                <a:lnTo>
                  <a:pt x="10009015" y="7570198"/>
                </a:lnTo>
                <a:lnTo>
                  <a:pt x="0" y="75701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628720" y="2128062"/>
            <a:ext cx="7030560" cy="312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77"/>
              </a:lnSpc>
              <a:spcBef>
                <a:spcPct val="0"/>
              </a:spcBef>
            </a:pPr>
            <a:r>
              <a:rPr lang="en-US" sz="1769">
                <a:solidFill>
                  <a:srgbClr val="000000"/>
                </a:solidFill>
                <a:latin typeface="Poppins"/>
              </a:rPr>
              <a:t>Global enhanced entity relationship diagram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001383" y="883800"/>
            <a:ext cx="2449486" cy="1017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722"/>
              </a:lnSpc>
            </a:pPr>
            <a:r>
              <a:rPr lang="en-US" sz="7800">
                <a:solidFill>
                  <a:srgbClr val="FF1616"/>
                </a:solidFill>
                <a:latin typeface="Dosis Bold"/>
              </a:rPr>
              <a:t>EER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823768" y="883800"/>
            <a:ext cx="3835512" cy="1017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22"/>
              </a:lnSpc>
            </a:pPr>
            <a:r>
              <a:rPr lang="en-US" sz="7800">
                <a:solidFill>
                  <a:srgbClr val="000000"/>
                </a:solidFill>
                <a:latin typeface="Dosis Ultra-Bold"/>
              </a:rPr>
              <a:t>MODEL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666" r="0" b="-16666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5378378" y="1901451"/>
            <a:ext cx="7531244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028700" y="3590897"/>
            <a:ext cx="3086100" cy="536411"/>
            <a:chOff x="0" y="0"/>
            <a:chExt cx="812800" cy="14127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141277"/>
            </a:xfrm>
            <a:custGeom>
              <a:avLst/>
              <a:gdLst/>
              <a:ahLst/>
              <a:cxnLst/>
              <a:rect r="r" b="b" t="t" l="l"/>
              <a:pathLst>
                <a:path h="141277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41277"/>
                  </a:lnTo>
                  <a:lnTo>
                    <a:pt x="0" y="141277"/>
                  </a:ln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1793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5486400" y="2582437"/>
          <a:ext cx="7315200" cy="7189470"/>
        </p:xfrm>
        <a:graphic>
          <a:graphicData uri="http://schemas.openxmlformats.org/drawingml/2006/table">
            <a:tbl>
              <a:tblPr/>
              <a:tblGrid>
                <a:gridCol w="2438400"/>
                <a:gridCol w="2438400"/>
                <a:gridCol w="2438400"/>
              </a:tblGrid>
              <a:tr h="82050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40"/>
                        </a:lnSpc>
                        <a:defRPr/>
                      </a:pPr>
                      <a:r>
                        <a:rPr lang="en-US" sz="1385">
                          <a:solidFill>
                            <a:srgbClr val="000000"/>
                          </a:solidFill>
                          <a:latin typeface="Poppins"/>
                        </a:rPr>
                        <a:t>Entity Name  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40"/>
                        </a:lnSpc>
                        <a:defRPr/>
                      </a:pPr>
                      <a:r>
                        <a:rPr lang="en-US" sz="1385">
                          <a:solidFill>
                            <a:srgbClr val="000000"/>
                          </a:solidFill>
                          <a:latin typeface="Poppins"/>
                        </a:rPr>
                        <a:t>Description  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40"/>
                        </a:lnSpc>
                        <a:defRPr/>
                      </a:pPr>
                      <a:r>
                        <a:rPr lang="en-US" sz="1385">
                          <a:solidFill>
                            <a:srgbClr val="000000"/>
                          </a:solidFill>
                          <a:latin typeface="Poppins"/>
                        </a:rPr>
                        <a:t>Occurrence  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362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40"/>
                        </a:lnSpc>
                        <a:defRPr/>
                      </a:pPr>
                      <a:r>
                        <a:rPr lang="en-US" sz="1385">
                          <a:solidFill>
                            <a:srgbClr val="000000"/>
                          </a:solidFill>
                          <a:latin typeface="Poppins"/>
                        </a:rPr>
                        <a:t>Customer  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40"/>
                        </a:lnSpc>
                        <a:defRPr/>
                      </a:pPr>
                      <a:r>
                        <a:rPr lang="en-US" sz="1385">
                          <a:solidFill>
                            <a:srgbClr val="000000"/>
                          </a:solidFill>
                          <a:latin typeface="Poppins"/>
                        </a:rPr>
                        <a:t>The customer is the person that places an order.  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40"/>
                        </a:lnSpc>
                        <a:defRPr/>
                      </a:pPr>
                      <a:r>
                        <a:rPr lang="en-US" sz="1385">
                          <a:solidFill>
                            <a:srgbClr val="000000"/>
                          </a:solidFill>
                          <a:latin typeface="Poppins"/>
                        </a:rPr>
                        <a:t>A customer can place one, none or many orders  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5085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40"/>
                        </a:lnSpc>
                        <a:defRPr/>
                      </a:pPr>
                      <a:r>
                        <a:rPr lang="en-US" sz="1385">
                          <a:solidFill>
                            <a:srgbClr val="000000"/>
                          </a:solidFill>
                          <a:latin typeface="Poppins"/>
                        </a:rPr>
                        <a:t>Order  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40"/>
                        </a:lnSpc>
                        <a:defRPr/>
                      </a:pPr>
                      <a:r>
                        <a:rPr lang="en-US" sz="1385">
                          <a:solidFill>
                            <a:srgbClr val="000000"/>
                          </a:solidFill>
                          <a:latin typeface="Poppins"/>
                        </a:rPr>
                        <a:t>An Order refers to a  customer’s request made through the online shop.  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40"/>
                        </a:lnSpc>
                        <a:defRPr/>
                      </a:pPr>
                      <a:r>
                        <a:rPr lang="en-US" sz="1385">
                          <a:solidFill>
                            <a:srgbClr val="000000"/>
                          </a:solidFill>
                          <a:latin typeface="Poppins"/>
                        </a:rPr>
                        <a:t>An order is placed by one and only one customer, has one or more products, and is picked by one and only one driver.  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270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40"/>
                        </a:lnSpc>
                        <a:defRPr/>
                      </a:pPr>
                      <a:r>
                        <a:rPr lang="en-US" sz="1385">
                          <a:solidFill>
                            <a:srgbClr val="000000"/>
                          </a:solidFill>
                          <a:latin typeface="Poppins"/>
                        </a:rPr>
                        <a:t>Product  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40"/>
                        </a:lnSpc>
                        <a:defRPr/>
                      </a:pPr>
                      <a:r>
                        <a:rPr lang="en-US" sz="1385">
                          <a:solidFill>
                            <a:srgbClr val="000000"/>
                          </a:solidFill>
                          <a:latin typeface="Poppins"/>
                        </a:rPr>
                        <a:t>Products are of many types, selected by the customer and added to an order.  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40"/>
                        </a:lnSpc>
                        <a:defRPr/>
                      </a:pPr>
                      <a:r>
                        <a:rPr lang="en-US" sz="1385">
                          <a:solidFill>
                            <a:srgbClr val="000000"/>
                          </a:solidFill>
                          <a:latin typeface="Poppins"/>
                        </a:rPr>
                        <a:t>Each product is in one, none or many orders.  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1177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40"/>
                        </a:lnSpc>
                        <a:defRPr/>
                      </a:pPr>
                      <a:r>
                        <a:rPr lang="en-US" sz="1385">
                          <a:solidFill>
                            <a:srgbClr val="000000"/>
                          </a:solidFill>
                          <a:latin typeface="Poppins"/>
                        </a:rPr>
                        <a:t>Driver  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40"/>
                        </a:lnSpc>
                        <a:defRPr/>
                      </a:pPr>
                      <a:r>
                        <a:rPr lang="en-US" sz="1385">
                          <a:solidFill>
                            <a:srgbClr val="000000"/>
                          </a:solidFill>
                          <a:latin typeface="Poppins"/>
                        </a:rPr>
                        <a:t>The driver is the individual responsible for picking up an order and delivering it to a customer.  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40"/>
                        </a:lnSpc>
                        <a:defRPr/>
                      </a:pPr>
                      <a:r>
                        <a:rPr lang="en-US" sz="1385">
                          <a:solidFill>
                            <a:srgbClr val="000000"/>
                          </a:solidFill>
                          <a:latin typeface="Poppins"/>
                        </a:rPr>
                        <a:t>A driver picks one, none or many orders.  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8" id="8"/>
          <p:cNvSpPr txBox="true"/>
          <p:nvPr/>
        </p:nvSpPr>
        <p:spPr>
          <a:xfrm rot="0">
            <a:off x="5378378" y="883800"/>
            <a:ext cx="2449486" cy="1017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722"/>
              </a:lnSpc>
            </a:pPr>
            <a:r>
              <a:rPr lang="en-US" sz="7800">
                <a:solidFill>
                  <a:srgbClr val="FF1616"/>
                </a:solidFill>
                <a:latin typeface="Dosis Bold"/>
              </a:rPr>
              <a:t>DATA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010297" y="898671"/>
            <a:ext cx="5259086" cy="1017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22"/>
              </a:lnSpc>
            </a:pPr>
            <a:r>
              <a:rPr lang="en-US" sz="7800">
                <a:solidFill>
                  <a:srgbClr val="000000"/>
                </a:solidFill>
                <a:latin typeface="Dosis Ultra-Bold"/>
              </a:rPr>
              <a:t>DICTIONARY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628720" y="2059197"/>
            <a:ext cx="7030560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</a:rPr>
              <a:t>Data Dictionary showing description of all entities: 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666" r="0" b="-16666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5378378" y="1901451"/>
            <a:ext cx="7531244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028700" y="3590897"/>
            <a:ext cx="3086100" cy="536411"/>
            <a:chOff x="0" y="0"/>
            <a:chExt cx="812800" cy="14127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141277"/>
            </a:xfrm>
            <a:custGeom>
              <a:avLst/>
              <a:gdLst/>
              <a:ahLst/>
              <a:cxnLst/>
              <a:rect r="r" b="b" t="t" l="l"/>
              <a:pathLst>
                <a:path h="141277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41277"/>
                  </a:lnTo>
                  <a:lnTo>
                    <a:pt x="0" y="141277"/>
                  </a:ln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1793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5628720" y="3288048"/>
          <a:ext cx="10264032" cy="5778476"/>
        </p:xfrm>
        <a:graphic>
          <a:graphicData uri="http://schemas.openxmlformats.org/drawingml/2006/table">
            <a:tbl>
              <a:tblPr/>
              <a:tblGrid>
                <a:gridCol w="2052806"/>
                <a:gridCol w="2052806"/>
                <a:gridCol w="2052806"/>
                <a:gridCol w="2052806"/>
                <a:gridCol w="2052806"/>
              </a:tblGrid>
              <a:tr h="144461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</a:rPr>
                        <a:t>Entity Name  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</a:rPr>
                        <a:t>Multiplicity  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</a:rPr>
                        <a:t>Relationship  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</a:rPr>
                        <a:t>Entity Name  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</a:rPr>
                        <a:t>Multiplicity  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461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</a:rPr>
                        <a:t> Customer  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</a:rPr>
                        <a:t>1..1  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</a:rPr>
                        <a:t>Place   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</a:rPr>
                        <a:t>Order  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</a:rPr>
                        <a:t>0.. *  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461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</a:rPr>
                        <a:t>Order  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</a:rPr>
                        <a:t>0.. *  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</a:rPr>
                        <a:t>Has  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</a:rPr>
                        <a:t> Product  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</a:rPr>
                        <a:t>1.. *  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461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</a:rPr>
                        <a:t> Order         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</a:rPr>
                        <a:t>0.. *  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</a:rPr>
                        <a:t>Picked by  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</a:rPr>
                        <a:t>Driver  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</a:rPr>
                        <a:t>1..1  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8" id="8"/>
          <p:cNvSpPr txBox="true"/>
          <p:nvPr/>
        </p:nvSpPr>
        <p:spPr>
          <a:xfrm rot="0">
            <a:off x="5378378" y="883800"/>
            <a:ext cx="2449486" cy="1017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722"/>
              </a:lnSpc>
            </a:pPr>
            <a:r>
              <a:rPr lang="en-US" sz="7800">
                <a:solidFill>
                  <a:srgbClr val="FF1616"/>
                </a:solidFill>
                <a:latin typeface="Dosis Bold"/>
              </a:rPr>
              <a:t>DATA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010297" y="898671"/>
            <a:ext cx="5259086" cy="1017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22"/>
              </a:lnSpc>
            </a:pPr>
            <a:r>
              <a:rPr lang="en-US" sz="7800">
                <a:solidFill>
                  <a:srgbClr val="000000"/>
                </a:solidFill>
                <a:latin typeface="Dosis Ultra-Bold"/>
              </a:rPr>
              <a:t>DICTIONARY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628720" y="2059197"/>
            <a:ext cx="7030560" cy="656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Canva Sans"/>
              </a:rPr>
              <a:t>Data Dictionary showing description of all relationships:  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666" r="0" b="-16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969090" y="774061"/>
            <a:ext cx="290210" cy="2573876"/>
            <a:chOff x="0" y="0"/>
            <a:chExt cx="76434" cy="67789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6434" cy="677893"/>
            </a:xfrm>
            <a:custGeom>
              <a:avLst/>
              <a:gdLst/>
              <a:ahLst/>
              <a:cxnLst/>
              <a:rect r="r" b="b" t="t" l="l"/>
              <a:pathLst>
                <a:path h="677893" w="76434">
                  <a:moveTo>
                    <a:pt x="0" y="0"/>
                  </a:moveTo>
                  <a:lnTo>
                    <a:pt x="76434" y="0"/>
                  </a:lnTo>
                  <a:lnTo>
                    <a:pt x="76434" y="677893"/>
                  </a:lnTo>
                  <a:lnTo>
                    <a:pt x="0" y="67789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76434" cy="7159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439129" y="0"/>
            <a:ext cx="1143917" cy="10287000"/>
            <a:chOff x="0" y="0"/>
            <a:chExt cx="301279" cy="27093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01279" cy="2709333"/>
            </a:xfrm>
            <a:custGeom>
              <a:avLst/>
              <a:gdLst/>
              <a:ahLst/>
              <a:cxnLst/>
              <a:rect r="r" b="b" t="t" l="l"/>
              <a:pathLst>
                <a:path h="2709333" w="301279">
                  <a:moveTo>
                    <a:pt x="0" y="0"/>
                  </a:moveTo>
                  <a:lnTo>
                    <a:pt x="301279" y="0"/>
                  </a:lnTo>
                  <a:lnTo>
                    <a:pt x="30127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301279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3256561" y="669286"/>
            <a:ext cx="3502979" cy="101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350"/>
              </a:lnSpc>
              <a:spcBef>
                <a:spcPct val="0"/>
              </a:spcBef>
            </a:pPr>
            <a:r>
              <a:rPr lang="en-US" sz="5964">
                <a:solidFill>
                  <a:srgbClr val="FF1616"/>
                </a:solidFill>
                <a:latin typeface="Dosis Bold"/>
              </a:rPr>
              <a:t>DATA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256561" y="1503341"/>
            <a:ext cx="3502979" cy="101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350"/>
              </a:lnSpc>
              <a:spcBef>
                <a:spcPct val="0"/>
              </a:spcBef>
            </a:pPr>
            <a:r>
              <a:rPr lang="en-US" sz="5964">
                <a:solidFill>
                  <a:srgbClr val="000000"/>
                </a:solidFill>
                <a:latin typeface="Dosis Ultra-Bold"/>
              </a:rPr>
              <a:t>QUERIES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884007" y="2237917"/>
            <a:ext cx="5141507" cy="720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977"/>
              </a:lnSpc>
              <a:spcBef>
                <a:spcPct val="0"/>
              </a:spcBef>
            </a:pPr>
            <a:r>
              <a:rPr lang="en-US" sz="4269">
                <a:solidFill>
                  <a:srgbClr val="000000"/>
                </a:solidFill>
                <a:latin typeface="Dosis Ultra-Bold"/>
              </a:rPr>
              <a:t>DATA QUERIES LIST: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884007" y="3111788"/>
            <a:ext cx="15723741" cy="6769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1"/>
              </a:lnSpc>
            </a:pPr>
          </a:p>
          <a:p>
            <a:pPr algn="l" marL="516853" indent="-258427" lvl="1">
              <a:lnSpc>
                <a:spcPts val="5841"/>
              </a:lnSpc>
              <a:buFont typeface="Arial"/>
              <a:buChar char="•"/>
            </a:pPr>
            <a:r>
              <a:rPr lang="en-US" sz="2393">
                <a:solidFill>
                  <a:srgbClr val="000000"/>
                </a:solidFill>
                <a:latin typeface="Poppins"/>
              </a:rPr>
              <a:t>List products within specific type and price range.   </a:t>
            </a:r>
          </a:p>
          <a:p>
            <a:pPr algn="l" marL="516853" indent="-258427" lvl="1">
              <a:lnSpc>
                <a:spcPts val="5841"/>
              </a:lnSpc>
              <a:buFont typeface="Arial"/>
              <a:buChar char="•"/>
            </a:pPr>
            <a:r>
              <a:rPr lang="en-US" sz="2393">
                <a:solidFill>
                  <a:srgbClr val="000000"/>
                </a:solidFill>
                <a:latin typeface="Poppins"/>
              </a:rPr>
              <a:t>Sort products from highest price to lowest and vice versa.  </a:t>
            </a:r>
          </a:p>
          <a:p>
            <a:pPr algn="l" marL="516853" indent="-258427" lvl="1">
              <a:lnSpc>
                <a:spcPts val="5841"/>
              </a:lnSpc>
              <a:buFont typeface="Arial"/>
              <a:buChar char="•"/>
            </a:pPr>
            <a:r>
              <a:rPr lang="en-US" sz="2393">
                <a:solidFill>
                  <a:srgbClr val="000000"/>
                </a:solidFill>
                <a:latin typeface="Poppins"/>
              </a:rPr>
              <a:t>Retrieve customer’s information.  </a:t>
            </a:r>
          </a:p>
          <a:p>
            <a:pPr algn="l" marL="516853" indent="-258427" lvl="1">
              <a:lnSpc>
                <a:spcPts val="5841"/>
              </a:lnSpc>
              <a:buFont typeface="Arial"/>
              <a:buChar char="•"/>
            </a:pPr>
            <a:r>
              <a:rPr lang="en-US" sz="2393">
                <a:solidFill>
                  <a:srgbClr val="000000"/>
                </a:solidFill>
                <a:latin typeface="Poppins"/>
              </a:rPr>
              <a:t>Display discounted products.    </a:t>
            </a:r>
          </a:p>
          <a:p>
            <a:pPr algn="l" marL="516853" indent="-258427" lvl="1">
              <a:lnSpc>
                <a:spcPts val="5841"/>
              </a:lnSpc>
              <a:buFont typeface="Arial"/>
              <a:buChar char="•"/>
            </a:pPr>
            <a:r>
              <a:rPr lang="en-US" sz="2393">
                <a:solidFill>
                  <a:srgbClr val="000000"/>
                </a:solidFill>
                <a:latin typeface="Poppins"/>
              </a:rPr>
              <a:t>Sort products from newest arrivals to oldest. </a:t>
            </a:r>
          </a:p>
          <a:p>
            <a:pPr algn="l" marL="516853" indent="-258427" lvl="1">
              <a:lnSpc>
                <a:spcPts val="5841"/>
              </a:lnSpc>
              <a:buFont typeface="Arial"/>
              <a:buChar char="•"/>
            </a:pPr>
            <a:r>
              <a:rPr lang="en-US" sz="2393">
                <a:solidFill>
                  <a:srgbClr val="000000"/>
                </a:solidFill>
                <a:latin typeface="Poppins"/>
              </a:rPr>
              <a:t>Display a specific order status</a:t>
            </a:r>
          </a:p>
          <a:p>
            <a:pPr algn="l" marL="516853" indent="-258427" lvl="1">
              <a:lnSpc>
                <a:spcPts val="5841"/>
              </a:lnSpc>
              <a:buFont typeface="Arial"/>
              <a:buChar char="•"/>
            </a:pPr>
            <a:r>
              <a:rPr lang="en-US" sz="2393">
                <a:solidFill>
                  <a:srgbClr val="000000"/>
                </a:solidFill>
                <a:latin typeface="Poppins"/>
              </a:rPr>
              <a:t>Display max and min product price within specific type </a:t>
            </a:r>
          </a:p>
          <a:p>
            <a:pPr algn="l">
              <a:lnSpc>
                <a:spcPts val="5841"/>
              </a:lnSpc>
            </a:pPr>
          </a:p>
          <a:p>
            <a:pPr algn="l">
              <a:lnSpc>
                <a:spcPts val="4237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666" r="0" b="-16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969090" y="774061"/>
            <a:ext cx="290210" cy="2573876"/>
            <a:chOff x="0" y="0"/>
            <a:chExt cx="76434" cy="67789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6434" cy="677893"/>
            </a:xfrm>
            <a:custGeom>
              <a:avLst/>
              <a:gdLst/>
              <a:ahLst/>
              <a:cxnLst/>
              <a:rect r="r" b="b" t="t" l="l"/>
              <a:pathLst>
                <a:path h="677893" w="76434">
                  <a:moveTo>
                    <a:pt x="0" y="0"/>
                  </a:moveTo>
                  <a:lnTo>
                    <a:pt x="76434" y="0"/>
                  </a:lnTo>
                  <a:lnTo>
                    <a:pt x="76434" y="677893"/>
                  </a:lnTo>
                  <a:lnTo>
                    <a:pt x="0" y="67789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76434" cy="7159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439129" y="0"/>
            <a:ext cx="1143917" cy="10287000"/>
            <a:chOff x="0" y="0"/>
            <a:chExt cx="301279" cy="27093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01279" cy="2709333"/>
            </a:xfrm>
            <a:custGeom>
              <a:avLst/>
              <a:gdLst/>
              <a:ahLst/>
              <a:cxnLst/>
              <a:rect r="r" b="b" t="t" l="l"/>
              <a:pathLst>
                <a:path h="2709333" w="301279">
                  <a:moveTo>
                    <a:pt x="0" y="0"/>
                  </a:moveTo>
                  <a:lnTo>
                    <a:pt x="301279" y="0"/>
                  </a:lnTo>
                  <a:lnTo>
                    <a:pt x="30127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301279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232368" y="2060999"/>
            <a:ext cx="10804090" cy="3441133"/>
            <a:chOff x="0" y="0"/>
            <a:chExt cx="13955920" cy="4445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3955920" cy="4445000"/>
            </a:xfrm>
            <a:custGeom>
              <a:avLst/>
              <a:gdLst/>
              <a:ahLst/>
              <a:cxnLst/>
              <a:rect r="r" b="b" t="t" l="l"/>
              <a:pathLst>
                <a:path h="4445000" w="13955920">
                  <a:moveTo>
                    <a:pt x="0" y="3429000"/>
                  </a:moveTo>
                  <a:lnTo>
                    <a:pt x="0" y="1016000"/>
                  </a:lnTo>
                  <a:cubicBezTo>
                    <a:pt x="0" y="454660"/>
                    <a:pt x="999244" y="0"/>
                    <a:pt x="2232947" y="0"/>
                  </a:cubicBezTo>
                  <a:lnTo>
                    <a:pt x="11722973" y="0"/>
                  </a:lnTo>
                  <a:cubicBezTo>
                    <a:pt x="12956676" y="0"/>
                    <a:pt x="13955920" y="454660"/>
                    <a:pt x="13955920" y="1016000"/>
                  </a:cubicBezTo>
                  <a:lnTo>
                    <a:pt x="13955920" y="3429000"/>
                  </a:lnTo>
                  <a:cubicBezTo>
                    <a:pt x="13955920" y="3990340"/>
                    <a:pt x="12956676" y="4445000"/>
                    <a:pt x="11722973" y="4445000"/>
                  </a:cubicBezTo>
                  <a:lnTo>
                    <a:pt x="2232947" y="4445000"/>
                  </a:lnTo>
                  <a:cubicBezTo>
                    <a:pt x="999244" y="4445000"/>
                    <a:pt x="0" y="3990340"/>
                    <a:pt x="0" y="3429000"/>
                  </a:cubicBezTo>
                  <a:close/>
                </a:path>
              </a:pathLst>
            </a:custGeom>
            <a:blipFill>
              <a:blip r:embed="rId3"/>
              <a:stretch>
                <a:fillRect l="0" t="-410" r="0" b="-41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354891" y="6247205"/>
            <a:ext cx="10681567" cy="3711301"/>
            <a:chOff x="0" y="0"/>
            <a:chExt cx="12793241" cy="4445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793241" cy="4445000"/>
            </a:xfrm>
            <a:custGeom>
              <a:avLst/>
              <a:gdLst/>
              <a:ahLst/>
              <a:cxnLst/>
              <a:rect r="r" b="b" t="t" l="l"/>
              <a:pathLst>
                <a:path h="4445000" w="12793241">
                  <a:moveTo>
                    <a:pt x="0" y="3429000"/>
                  </a:moveTo>
                  <a:lnTo>
                    <a:pt x="0" y="1016000"/>
                  </a:lnTo>
                  <a:cubicBezTo>
                    <a:pt x="0" y="454660"/>
                    <a:pt x="915996" y="0"/>
                    <a:pt x="2046918" y="0"/>
                  </a:cubicBezTo>
                  <a:lnTo>
                    <a:pt x="10746322" y="0"/>
                  </a:lnTo>
                  <a:cubicBezTo>
                    <a:pt x="11877246" y="0"/>
                    <a:pt x="12793241" y="454660"/>
                    <a:pt x="12793241" y="1016000"/>
                  </a:cubicBezTo>
                  <a:lnTo>
                    <a:pt x="12793241" y="3429000"/>
                  </a:lnTo>
                  <a:cubicBezTo>
                    <a:pt x="12793241" y="3990340"/>
                    <a:pt x="11877246" y="4445000"/>
                    <a:pt x="10746322" y="4445000"/>
                  </a:cubicBezTo>
                  <a:lnTo>
                    <a:pt x="2046918" y="4445000"/>
                  </a:lnTo>
                  <a:cubicBezTo>
                    <a:pt x="915996" y="4445000"/>
                    <a:pt x="0" y="3990340"/>
                    <a:pt x="0" y="3429000"/>
                  </a:cubicBezTo>
                  <a:close/>
                </a:path>
              </a:pathLst>
            </a:custGeom>
            <a:blipFill>
              <a:blip r:embed="rId4"/>
              <a:stretch>
                <a:fillRect l="-10272" t="0" r="-10272" b="0"/>
              </a:stretch>
            </a:blip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3256561" y="669286"/>
            <a:ext cx="3502979" cy="101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350"/>
              </a:lnSpc>
              <a:spcBef>
                <a:spcPct val="0"/>
              </a:spcBef>
            </a:pPr>
            <a:r>
              <a:rPr lang="en-US" sz="5964">
                <a:solidFill>
                  <a:srgbClr val="FF1616"/>
                </a:solidFill>
                <a:latin typeface="Dosis Bold"/>
              </a:rPr>
              <a:t>DATA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256561" y="1503341"/>
            <a:ext cx="3502979" cy="101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350"/>
              </a:lnSpc>
              <a:spcBef>
                <a:spcPct val="0"/>
              </a:spcBef>
            </a:pPr>
            <a:r>
              <a:rPr lang="en-US" sz="5964">
                <a:solidFill>
                  <a:srgbClr val="000000"/>
                </a:solidFill>
                <a:latin typeface="Dosis Ultra-Bold"/>
              </a:rPr>
              <a:t>QUERIES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171675" y="3879300"/>
            <a:ext cx="2904462" cy="724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977"/>
              </a:lnSpc>
              <a:spcBef>
                <a:spcPct val="0"/>
              </a:spcBef>
            </a:pPr>
            <a:r>
              <a:rPr lang="en-US" sz="4269">
                <a:solidFill>
                  <a:srgbClr val="000000"/>
                </a:solidFill>
                <a:latin typeface="Dosis Ultra-Bold"/>
              </a:rPr>
              <a:t>COMMAND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418852" y="4645699"/>
            <a:ext cx="4809674" cy="12631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1"/>
              </a:lnSpc>
            </a:pPr>
            <a:r>
              <a:rPr lang="en-US" sz="2393">
                <a:solidFill>
                  <a:srgbClr val="000000"/>
                </a:solidFill>
                <a:latin typeface="Poppins"/>
              </a:rPr>
              <a:t>Sort products from highest price to lowest and vice versa. </a:t>
            </a:r>
          </a:p>
          <a:p>
            <a:pPr algn="ctr">
              <a:lnSpc>
                <a:spcPts val="3351"/>
              </a:lnSpc>
              <a:spcBef>
                <a:spcPct val="0"/>
              </a:spcBef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1282976" y="7728334"/>
            <a:ext cx="3221020" cy="1645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92"/>
              </a:lnSpc>
            </a:pPr>
            <a:r>
              <a:rPr lang="en-US" sz="2351">
                <a:solidFill>
                  <a:srgbClr val="000000"/>
                </a:solidFill>
                <a:latin typeface="Poppins"/>
              </a:rPr>
              <a:t>SELECT *   </a:t>
            </a:r>
          </a:p>
          <a:p>
            <a:pPr algn="just">
              <a:lnSpc>
                <a:spcPts val="3292"/>
              </a:lnSpc>
            </a:pPr>
            <a:r>
              <a:rPr lang="en-US" sz="2351">
                <a:solidFill>
                  <a:srgbClr val="000000"/>
                </a:solidFill>
                <a:latin typeface="Poppins"/>
              </a:rPr>
              <a:t>FROM Product   </a:t>
            </a:r>
          </a:p>
          <a:p>
            <a:pPr algn="just">
              <a:lnSpc>
                <a:spcPts val="3292"/>
              </a:lnSpc>
            </a:pPr>
            <a:r>
              <a:rPr lang="en-US" sz="2351">
                <a:solidFill>
                  <a:srgbClr val="000000"/>
                </a:solidFill>
                <a:latin typeface="Poppins"/>
              </a:rPr>
              <a:t>Order by Price DESC; </a:t>
            </a:r>
          </a:p>
          <a:p>
            <a:pPr algn="r">
              <a:lnSpc>
                <a:spcPts val="3292"/>
              </a:lnSpc>
              <a:spcBef>
                <a:spcPct val="0"/>
              </a:spcBef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11036458" y="2907093"/>
            <a:ext cx="2672386" cy="1682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1"/>
              </a:lnSpc>
            </a:pPr>
            <a:r>
              <a:rPr lang="en-US" sz="2393">
                <a:solidFill>
                  <a:srgbClr val="000000"/>
                </a:solidFill>
                <a:latin typeface="Poppins"/>
              </a:rPr>
              <a:t>SELECT *   </a:t>
            </a:r>
          </a:p>
          <a:p>
            <a:pPr algn="just">
              <a:lnSpc>
                <a:spcPts val="3351"/>
              </a:lnSpc>
            </a:pPr>
            <a:r>
              <a:rPr lang="en-US" sz="2393">
                <a:solidFill>
                  <a:srgbClr val="000000"/>
                </a:solidFill>
                <a:latin typeface="Poppins"/>
              </a:rPr>
              <a:t>FROM Product   </a:t>
            </a:r>
          </a:p>
          <a:p>
            <a:pPr algn="just">
              <a:lnSpc>
                <a:spcPts val="3351"/>
              </a:lnSpc>
            </a:pPr>
            <a:r>
              <a:rPr lang="en-US" sz="2393">
                <a:solidFill>
                  <a:srgbClr val="000000"/>
                </a:solidFill>
                <a:latin typeface="Poppins"/>
              </a:rPr>
              <a:t>Order by Price; </a:t>
            </a:r>
          </a:p>
          <a:p>
            <a:pPr algn="r">
              <a:lnSpc>
                <a:spcPts val="3351"/>
              </a:lnSpc>
              <a:spcBef>
                <a:spcPct val="0"/>
              </a:spcBef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354891" y="1336491"/>
            <a:ext cx="2904462" cy="724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977"/>
              </a:lnSpc>
              <a:spcBef>
                <a:spcPct val="0"/>
              </a:spcBef>
            </a:pPr>
            <a:r>
              <a:rPr lang="en-US" sz="4269">
                <a:solidFill>
                  <a:srgbClr val="000000"/>
                </a:solidFill>
                <a:latin typeface="Dosis Ultra-Bold"/>
              </a:rPr>
              <a:t>OUTPUT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666" r="0" b="-16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969090" y="774061"/>
            <a:ext cx="290210" cy="2573876"/>
            <a:chOff x="0" y="0"/>
            <a:chExt cx="76434" cy="67789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6434" cy="677893"/>
            </a:xfrm>
            <a:custGeom>
              <a:avLst/>
              <a:gdLst/>
              <a:ahLst/>
              <a:cxnLst/>
              <a:rect r="r" b="b" t="t" l="l"/>
              <a:pathLst>
                <a:path h="677893" w="76434">
                  <a:moveTo>
                    <a:pt x="0" y="0"/>
                  </a:moveTo>
                  <a:lnTo>
                    <a:pt x="76434" y="0"/>
                  </a:lnTo>
                  <a:lnTo>
                    <a:pt x="76434" y="677893"/>
                  </a:lnTo>
                  <a:lnTo>
                    <a:pt x="0" y="67789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76434" cy="7159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439129" y="0"/>
            <a:ext cx="1143917" cy="10287000"/>
            <a:chOff x="0" y="0"/>
            <a:chExt cx="301279" cy="27093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01279" cy="2709333"/>
            </a:xfrm>
            <a:custGeom>
              <a:avLst/>
              <a:gdLst/>
              <a:ahLst/>
              <a:cxnLst/>
              <a:rect r="r" b="b" t="t" l="l"/>
              <a:pathLst>
                <a:path h="2709333" w="301279">
                  <a:moveTo>
                    <a:pt x="0" y="0"/>
                  </a:moveTo>
                  <a:lnTo>
                    <a:pt x="301279" y="0"/>
                  </a:lnTo>
                  <a:lnTo>
                    <a:pt x="30127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1616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301279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761627" y="7581235"/>
            <a:ext cx="12243597" cy="1833095"/>
            <a:chOff x="0" y="0"/>
            <a:chExt cx="9528622" cy="142661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9528621" cy="1426613"/>
            </a:xfrm>
            <a:custGeom>
              <a:avLst/>
              <a:gdLst/>
              <a:ahLst/>
              <a:cxnLst/>
              <a:rect r="r" b="b" t="t" l="l"/>
              <a:pathLst>
                <a:path h="1426613" w="9528621">
                  <a:moveTo>
                    <a:pt x="0" y="1100530"/>
                  </a:moveTo>
                  <a:lnTo>
                    <a:pt x="0" y="326083"/>
                  </a:lnTo>
                  <a:cubicBezTo>
                    <a:pt x="0" y="145922"/>
                    <a:pt x="682249" y="0"/>
                    <a:pt x="1524580" y="0"/>
                  </a:cubicBezTo>
                  <a:lnTo>
                    <a:pt x="8004042" y="0"/>
                  </a:lnTo>
                  <a:cubicBezTo>
                    <a:pt x="8846372" y="0"/>
                    <a:pt x="9528621" y="145922"/>
                    <a:pt x="9528621" y="326083"/>
                  </a:cubicBezTo>
                  <a:lnTo>
                    <a:pt x="9528621" y="1100530"/>
                  </a:lnTo>
                  <a:cubicBezTo>
                    <a:pt x="9528621" y="1280691"/>
                    <a:pt x="8846372" y="1426613"/>
                    <a:pt x="8004042" y="1426613"/>
                  </a:cubicBezTo>
                  <a:lnTo>
                    <a:pt x="1524580" y="1426613"/>
                  </a:lnTo>
                  <a:cubicBezTo>
                    <a:pt x="682249" y="1426613"/>
                    <a:pt x="0" y="1280691"/>
                    <a:pt x="0" y="1100530"/>
                  </a:cubicBezTo>
                  <a:close/>
                </a:path>
              </a:pathLst>
            </a:custGeom>
            <a:blipFill>
              <a:blip r:embed="rId3"/>
              <a:stretch>
                <a:fillRect l="0" t="-1484" r="0" b="-1484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3256561" y="669286"/>
            <a:ext cx="3502979" cy="101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350"/>
              </a:lnSpc>
              <a:spcBef>
                <a:spcPct val="0"/>
              </a:spcBef>
            </a:pPr>
            <a:r>
              <a:rPr lang="en-US" sz="5964">
                <a:solidFill>
                  <a:srgbClr val="FF1616"/>
                </a:solidFill>
                <a:latin typeface="Dosis Bold"/>
              </a:rPr>
              <a:t>DATA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256561" y="1503341"/>
            <a:ext cx="3502979" cy="101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350"/>
              </a:lnSpc>
              <a:spcBef>
                <a:spcPct val="0"/>
              </a:spcBef>
            </a:pPr>
            <a:r>
              <a:rPr lang="en-US" sz="5964">
                <a:solidFill>
                  <a:srgbClr val="000000"/>
                </a:solidFill>
                <a:latin typeface="Dosis Ultra-Bold"/>
              </a:rPr>
              <a:t>QUERIES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816137" y="2437681"/>
            <a:ext cx="2904462" cy="724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977"/>
              </a:lnSpc>
              <a:spcBef>
                <a:spcPct val="0"/>
              </a:spcBef>
            </a:pPr>
            <a:r>
              <a:rPr lang="en-US" sz="4269">
                <a:solidFill>
                  <a:srgbClr val="000000"/>
                </a:solidFill>
                <a:latin typeface="Dosis Ultra-Bold"/>
              </a:rPr>
              <a:t>COMMAND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063314" y="3204080"/>
            <a:ext cx="4928305" cy="424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1"/>
              </a:lnSpc>
              <a:spcBef>
                <a:spcPct val="0"/>
              </a:spcBef>
            </a:pPr>
            <a:r>
              <a:rPr lang="en-US" sz="2393">
                <a:solidFill>
                  <a:srgbClr val="000000"/>
                </a:solidFill>
                <a:latin typeface="Poppins"/>
              </a:rPr>
              <a:t>Retrieve customer’s information.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208329" y="6137065"/>
            <a:ext cx="6349952" cy="12631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1"/>
              </a:lnSpc>
            </a:pPr>
            <a:r>
              <a:rPr lang="en-US" sz="2393">
                <a:solidFill>
                  <a:srgbClr val="000000"/>
                </a:solidFill>
                <a:latin typeface="Poppins"/>
              </a:rPr>
              <a:t> SELECT * </a:t>
            </a:r>
          </a:p>
          <a:p>
            <a:pPr algn="just">
              <a:lnSpc>
                <a:spcPts val="3351"/>
              </a:lnSpc>
            </a:pPr>
            <a:r>
              <a:rPr lang="en-US" sz="2393">
                <a:solidFill>
                  <a:srgbClr val="000000"/>
                </a:solidFill>
                <a:latin typeface="Poppins"/>
              </a:rPr>
              <a:t> FROM Customer </a:t>
            </a:r>
          </a:p>
          <a:p>
            <a:pPr algn="just">
              <a:lnSpc>
                <a:spcPts val="3351"/>
              </a:lnSpc>
              <a:spcBef>
                <a:spcPct val="0"/>
              </a:spcBef>
            </a:pPr>
            <a:r>
              <a:rPr lang="en-US" sz="2393">
                <a:solidFill>
                  <a:srgbClr val="000000"/>
                </a:solidFill>
                <a:latin typeface="Poppins"/>
              </a:rPr>
              <a:t> WHERE CustomerID = '1000000001';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53207" y="6856727"/>
            <a:ext cx="2904462" cy="724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977"/>
              </a:lnSpc>
              <a:spcBef>
                <a:spcPct val="0"/>
              </a:spcBef>
            </a:pPr>
            <a:r>
              <a:rPr lang="en-US" sz="4269">
                <a:solidFill>
                  <a:srgbClr val="000000"/>
                </a:solidFill>
                <a:latin typeface="Dosis Ultra-Bold"/>
              </a:rPr>
              <a:t>OUTPUT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DAGEPOJ9r5I</dc:identifier>
  <dcterms:modified xsi:type="dcterms:W3CDTF">2011-08-01T06:04:30Z</dcterms:modified>
  <cp:revision>1</cp:revision>
  <dc:title>work</dc:title>
</cp:coreProperties>
</file>