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1" r:id="rId1"/>
  </p:sldMasterIdLst>
  <p:notesMasterIdLst>
    <p:notesMasterId r:id="rId13"/>
  </p:notesMasterIdLst>
  <p:sldIdLst>
    <p:sldId id="256" r:id="rId2"/>
    <p:sldId id="257" r:id="rId3"/>
    <p:sldId id="258" r:id="rId4"/>
    <p:sldId id="259" r:id="rId5"/>
    <p:sldId id="262" r:id="rId6"/>
    <p:sldId id="263" r:id="rId7"/>
    <p:sldId id="261" r:id="rId8"/>
    <p:sldId id="264" r:id="rId9"/>
    <p:sldId id="260" r:id="rId10"/>
    <p:sldId id="266" r:id="rId11"/>
    <p:sldId id="265" r:id="rId12"/>
  </p:sldIdLst>
  <p:sldSz cx="9144000" cy="5143500" type="screen16x9"/>
  <p:notesSz cx="6858000" cy="9144000"/>
  <p:embeddedFontLst>
    <p:embeddedFont>
      <p:font typeface="Helvetica Neue" panose="020B0604020202020204" charset="0"/>
      <p:regular r:id="rId14"/>
      <p:bold r:id="rId15"/>
      <p:italic r:id="rId16"/>
      <p:boldItalic r:id="rId17"/>
    </p:embeddedFont>
    <p:embeddedFont>
      <p:font typeface="Montserrat ExtraBold" panose="020B0604020202020204" charset="0"/>
      <p:bold r:id="rId18"/>
      <p:boldItalic r:id="rId19"/>
    </p:embeddedFont>
    <p:embeddedFont>
      <p:font typeface="Helvetica Neue Light" panose="020B0604020202020204" charset="0"/>
      <p:regular r:id="rId20"/>
      <p:bold r:id="rId21"/>
      <p:italic r:id="rId22"/>
      <p:boldItalic r:id="rId23"/>
    </p:embeddedFont>
    <p:embeddedFont>
      <p:font typeface="Montserrat Light" panose="020B060402020202020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3" panose="05040102010807070707" pitchFamily="18" charset="2"/>
      <p:regular r:id="rId32"/>
    </p:embeddedFont>
    <p:embeddedFont>
      <p:font typeface="NSimSun" panose="02010609030101010101" pitchFamily="49" charset="-122"/>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3" d="100"/>
          <a:sy n="93"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98826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 name="Google Shape;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9044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286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5156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9486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7883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21232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4609391"/>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215343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824436953"/>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8185692"/>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138400"/>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4511971"/>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738862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6881230"/>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2302050" y="1223201"/>
            <a:ext cx="4539900" cy="26970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extLst>
      <p:ext uri="{BB962C8B-B14F-4D97-AF65-F5344CB8AC3E}">
        <p14:creationId xmlns:p14="http://schemas.microsoft.com/office/powerpoint/2010/main" val="3815185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2"/>
        <p:cNvGrpSpPr/>
        <p:nvPr/>
      </p:nvGrpSpPr>
      <p:grpSpPr>
        <a:xfrm>
          <a:off x="0" y="0"/>
          <a:ext cx="0" cy="0"/>
          <a:chOff x="0" y="0"/>
          <a:chExt cx="0" cy="0"/>
        </a:xfrm>
      </p:grpSpPr>
      <p:sp>
        <p:nvSpPr>
          <p:cNvPr id="14" name="Google Shape;14;p3"/>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5" name="Google Shape;15;p3"/>
          <p:cNvSpPr txBox="1">
            <a:spLocks noGrp="1"/>
          </p:cNvSpPr>
          <p:nvPr>
            <p:ph type="body" idx="1"/>
          </p:nvPr>
        </p:nvSpPr>
        <p:spPr>
          <a:xfrm>
            <a:off x="3844325" y="805325"/>
            <a:ext cx="2250300" cy="3540600"/>
          </a:xfrm>
          <a:prstGeom prst="rect">
            <a:avLst/>
          </a:prstGeom>
          <a:noFill/>
          <a:ln>
            <a:noFill/>
          </a:ln>
        </p:spPr>
        <p:txBody>
          <a:bodyPr spcFirstLastPara="1" wrap="square" lIns="0" tIns="0" rIns="0" bIns="0" anchor="ctr" anchorCtr="0">
            <a:noAutofit/>
          </a:bodyPr>
          <a:lstStyle>
            <a:lvl1pPr marL="457200" lvl="0" indent="-342900" algn="l">
              <a:lnSpc>
                <a:spcPct val="115000"/>
              </a:lnSpc>
              <a:spcBef>
                <a:spcPts val="60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16" name="Google Shape;16;p3"/>
          <p:cNvSpPr txBox="1">
            <a:spLocks noGrp="1"/>
          </p:cNvSpPr>
          <p:nvPr>
            <p:ph type="body" idx="2"/>
          </p:nvPr>
        </p:nvSpPr>
        <p:spPr>
          <a:xfrm>
            <a:off x="6436624" y="805325"/>
            <a:ext cx="2250300" cy="3540600"/>
          </a:xfrm>
          <a:prstGeom prst="rect">
            <a:avLst/>
          </a:prstGeom>
          <a:noFill/>
          <a:ln>
            <a:noFill/>
          </a:ln>
        </p:spPr>
        <p:txBody>
          <a:bodyPr spcFirstLastPara="1" wrap="square" lIns="0" tIns="0" rIns="0" bIns="0" anchor="ctr" anchorCtr="0">
            <a:noAutofit/>
          </a:bodyPr>
          <a:lstStyle>
            <a:lvl1pPr marL="457200" lvl="0" indent="-342900" algn="l">
              <a:lnSpc>
                <a:spcPct val="115000"/>
              </a:lnSpc>
              <a:spcBef>
                <a:spcPts val="60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17" name="Google Shape;17;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lvl="0"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1pPr>
            <a:lvl2pPr marL="0" lvl="1"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2pPr>
            <a:lvl3pPr marL="0" lvl="2"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3pPr>
            <a:lvl4pPr marL="0" lvl="3"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4pPr>
            <a:lvl5pPr marL="0" lvl="4"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5pPr>
            <a:lvl6pPr marL="0" lvl="5"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6pPr>
            <a:lvl7pPr marL="0" lvl="6"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7pPr>
            <a:lvl8pPr marL="0" lvl="7"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8pPr>
            <a:lvl9pPr marL="0" lvl="8" indent="0" algn="r">
              <a:lnSpc>
                <a:spcPct val="100000"/>
              </a:lnSpc>
              <a:spcBef>
                <a:spcPts val="0"/>
              </a:spcBef>
              <a:spcAft>
                <a:spcPts val="0"/>
              </a:spcAft>
              <a:buSzPts val="1200"/>
              <a:buNone/>
              <a:defRPr sz="1200" b="0" i="0" u="none" strike="noStrike" cap="none">
                <a:solidFill>
                  <a:srgbClr val="B7B7B7"/>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234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7874942"/>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2446597"/>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818051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8882070"/>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8360485"/>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7538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0105197"/>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764608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2/9/2021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643919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ctrTitle"/>
          </p:nvPr>
        </p:nvSpPr>
        <p:spPr>
          <a:xfrm>
            <a:off x="233643" y="516274"/>
            <a:ext cx="4800694" cy="2047659"/>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 b="1" dirty="0" smtClean="0">
                <a:solidFill>
                  <a:srgbClr val="FF0000"/>
                </a:solidFill>
                <a:latin typeface="Helvetica Neue"/>
                <a:ea typeface="Helvetica Neue"/>
                <a:cs typeface="Helvetica Neue"/>
                <a:sym typeface="Helvetica Neue"/>
              </a:rPr>
              <a:t>MECHANIC TRACKING SYSTEM</a:t>
            </a:r>
            <a:endParaRPr b="1" dirty="0">
              <a:solidFill>
                <a:srgbClr val="FF0000"/>
              </a:solidFill>
              <a:latin typeface="Helvetica Neue"/>
              <a:ea typeface="Helvetica Neue"/>
              <a:cs typeface="Helvetica Neue"/>
              <a:sym typeface="Helvetica Neue"/>
            </a:endParaRPr>
          </a:p>
        </p:txBody>
      </p:sp>
      <p:sp>
        <p:nvSpPr>
          <p:cNvPr id="2" name="Rounded Rectangle 1"/>
          <p:cNvSpPr/>
          <p:nvPr/>
        </p:nvSpPr>
        <p:spPr>
          <a:xfrm>
            <a:off x="1268857" y="2414427"/>
            <a:ext cx="2527443" cy="636998"/>
          </a:xfrm>
          <a:prstGeom prst="roundRect">
            <a:avLst/>
          </a:pr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smtClean="0">
                <a:solidFill>
                  <a:schemeClr val="bg1"/>
                </a:solidFill>
                <a:latin typeface="Helvetica Neue" panose="020B0604020202020204" charset="0"/>
              </a:rPr>
              <a:t>S.Ramachandran</a:t>
            </a:r>
          </a:p>
          <a:p>
            <a:pPr algn="ctr"/>
            <a:r>
              <a:rPr lang="en-GB" b="1" dirty="0" smtClean="0">
                <a:solidFill>
                  <a:schemeClr val="bg1"/>
                </a:solidFill>
                <a:latin typeface="Helvetica Neue" panose="020B0604020202020204" charset="0"/>
              </a:rPr>
              <a:t>18CSE34</a:t>
            </a:r>
            <a:endParaRPr lang="en-GB" b="1" dirty="0">
              <a:solidFill>
                <a:schemeClr val="bg1"/>
              </a:solidFill>
              <a:latin typeface="Helvetica Neue" panose="020B0604020202020204" charset="0"/>
            </a:endParaRPr>
          </a:p>
        </p:txBody>
      </p:sp>
      <p:sp>
        <p:nvSpPr>
          <p:cNvPr id="4" name="TextBox 3"/>
          <p:cNvSpPr txBox="1"/>
          <p:nvPr/>
        </p:nvSpPr>
        <p:spPr>
          <a:xfrm>
            <a:off x="133562" y="3339101"/>
            <a:ext cx="4798031" cy="584775"/>
          </a:xfrm>
          <a:prstGeom prst="rect">
            <a:avLst/>
          </a:prstGeom>
          <a:noFill/>
        </p:spPr>
        <p:txBody>
          <a:bodyPr wrap="square" rtlCol="0">
            <a:spAutoFit/>
          </a:bodyPr>
          <a:lstStyle/>
          <a:p>
            <a:pPr algn="ctr"/>
            <a:r>
              <a:rPr lang="en-GB" sz="1600" b="1" dirty="0" smtClean="0">
                <a:solidFill>
                  <a:schemeClr val="tx1"/>
                </a:solidFill>
                <a:latin typeface="Helvetica Neue" panose="020B0604020202020204" charset="0"/>
                <a:cs typeface="Times New Roman" panose="02020603050405020304" pitchFamily="18" charset="0"/>
              </a:rPr>
              <a:t>Project Guide:</a:t>
            </a:r>
          </a:p>
          <a:p>
            <a:pPr algn="ctr"/>
            <a:r>
              <a:rPr lang="en-GB" sz="1600" b="1" dirty="0" smtClean="0">
                <a:solidFill>
                  <a:schemeClr val="tx1"/>
                </a:solidFill>
                <a:latin typeface="Helvetica Neue" panose="020B0604020202020204" charset="0"/>
                <a:cs typeface="Times New Roman" panose="02020603050405020304" pitchFamily="18" charset="0"/>
              </a:rPr>
              <a:t>Dr.M.Venkatesh</a:t>
            </a:r>
            <a:endParaRPr lang="en-GB" sz="1600" b="1" dirty="0">
              <a:solidFill>
                <a:schemeClr val="tx1"/>
              </a:solidFill>
              <a:latin typeface="Helvetica Neue"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Rectangle 3"/>
          <p:cNvSpPr/>
          <p:nvPr/>
        </p:nvSpPr>
        <p:spPr>
          <a:xfrm>
            <a:off x="2783732" y="568514"/>
            <a:ext cx="1622560" cy="523220"/>
          </a:xfrm>
          <a:prstGeom prst="rect">
            <a:avLst/>
          </a:prstGeom>
        </p:spPr>
        <p:txBody>
          <a:bodyPr wrap="none">
            <a:spAutoFit/>
          </a:bodyPr>
          <a:lstStyle/>
          <a:p>
            <a:r>
              <a:rPr lang="en-GB" sz="2800" dirty="0" smtClean="0">
                <a:solidFill>
                  <a:srgbClr val="FF0000"/>
                </a:solidFill>
                <a:latin typeface="Helvetica Neue" panose="020B0604020202020204" charset="0"/>
              </a:rPr>
              <a:t>OUTPUT</a:t>
            </a:r>
            <a:endParaRPr lang="en-GB" sz="2800" dirty="0">
              <a:solidFill>
                <a:srgbClr val="FF0000"/>
              </a:solidFill>
              <a:latin typeface="Helvetica Neue" panose="020B0604020202020204" charset="0"/>
            </a:endParaRPr>
          </a:p>
        </p:txBody>
      </p:sp>
    </p:spTree>
    <p:extLst>
      <p:ext uri="{BB962C8B-B14F-4D97-AF65-F5344CB8AC3E}">
        <p14:creationId xmlns:p14="http://schemas.microsoft.com/office/powerpoint/2010/main" val="360775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54348" y="2179810"/>
            <a:ext cx="3805646" cy="96208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SzPts val="2600"/>
              <a:buNone/>
            </a:pPr>
            <a:r>
              <a:rPr lang="en-GB" sz="3800" b="1" dirty="0" smtClean="0">
                <a:solidFill>
                  <a:srgbClr val="FF0000"/>
                </a:solidFill>
                <a:latin typeface="Helvetica Neue"/>
                <a:ea typeface="Helvetica Neue"/>
                <a:cs typeface="Helvetica Neue"/>
                <a:sym typeface="Helvetica Neue"/>
              </a:rPr>
              <a:t>THANK YOU</a:t>
            </a:r>
            <a:endParaRPr sz="3800" b="1" dirty="0">
              <a:solidFill>
                <a:srgbClr val="FF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862154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13943" y="217446"/>
            <a:ext cx="3805646" cy="96208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SzPts val="2600"/>
              <a:buNone/>
            </a:pPr>
            <a:r>
              <a:rPr lang="en" sz="2400" b="1" dirty="0" smtClean="0">
                <a:solidFill>
                  <a:srgbClr val="FF0000"/>
                </a:solidFill>
                <a:latin typeface="Helvetica Neue"/>
                <a:ea typeface="Helvetica Neue"/>
                <a:cs typeface="Helvetica Neue"/>
                <a:sym typeface="Helvetica Neue"/>
              </a:rPr>
              <a:t>ABSTRACT</a:t>
            </a:r>
            <a:endParaRPr sz="2400" b="1" dirty="0">
              <a:solidFill>
                <a:srgbClr val="FF0000"/>
              </a:solidFill>
              <a:latin typeface="Helvetica Neue"/>
              <a:ea typeface="Helvetica Neue"/>
              <a:cs typeface="Helvetica Neue"/>
              <a:sym typeface="Helvetica Neue"/>
            </a:endParaRPr>
          </a:p>
        </p:txBody>
      </p:sp>
      <p:sp>
        <p:nvSpPr>
          <p:cNvPr id="32" name="Google Shape;32;p6"/>
          <p:cNvSpPr txBox="1">
            <a:spLocks noGrp="1"/>
          </p:cNvSpPr>
          <p:nvPr>
            <p:ph type="body" idx="1"/>
          </p:nvPr>
        </p:nvSpPr>
        <p:spPr>
          <a:xfrm>
            <a:off x="444391" y="976045"/>
            <a:ext cx="4857074" cy="3773806"/>
          </a:xfrm>
          <a:prstGeom prst="rect">
            <a:avLst/>
          </a:prstGeom>
          <a:noFill/>
          <a:ln>
            <a:noFill/>
          </a:ln>
        </p:spPr>
        <p:txBody>
          <a:bodyPr spcFirstLastPara="1" wrap="square" lIns="0" tIns="0" rIns="0" bIns="0" anchor="t" anchorCtr="0">
            <a:noAutofit/>
          </a:bodyPr>
          <a:lstStyle/>
          <a:p>
            <a:pPr marL="171450" lvl="0" indent="-171450" algn="just">
              <a:buClr>
                <a:schemeClr val="dk1"/>
              </a:buClr>
              <a:buSzPts val="1100"/>
              <a:buFont typeface="Wingdings" panose="05000000000000000000" pitchFamily="2" charset="2"/>
              <a:buChar char="Ø"/>
            </a:pPr>
            <a:r>
              <a:rPr lang="en-GB" sz="1200" dirty="0">
                <a:latin typeface="Helvetica Neue Light" panose="020B0604020202020204" charset="0"/>
              </a:rPr>
              <a:t>Consider a situation where your vehicle got punctured suddenly when you are traveling. To repair the vehicle you need to find where the mechanic is and you need to bring him. This project will help you to solve this problem by listing all the mechanics available in the location in addition to other details like contact no, experience, etc. </a:t>
            </a:r>
            <a:endParaRPr lang="en-GB" sz="1200" dirty="0" smtClean="0">
              <a:latin typeface="Helvetica Neue Light" panose="020B0604020202020204" charset="0"/>
            </a:endParaRPr>
          </a:p>
          <a:p>
            <a:pPr marL="171450" lvl="0" indent="-171450" algn="just">
              <a:buClr>
                <a:schemeClr val="dk1"/>
              </a:buClr>
              <a:buSzPts val="1100"/>
              <a:buFont typeface="Wingdings" panose="05000000000000000000" pitchFamily="2" charset="2"/>
              <a:buChar char="Ø"/>
            </a:pPr>
            <a:r>
              <a:rPr lang="en-GB" sz="1200" dirty="0" smtClean="0">
                <a:latin typeface="Helvetica Neue Light" panose="020B0604020202020204" charset="0"/>
              </a:rPr>
              <a:t>For </a:t>
            </a:r>
            <a:r>
              <a:rPr lang="en-GB" sz="1200" dirty="0">
                <a:latin typeface="Helvetica Neue Light" panose="020B0604020202020204" charset="0"/>
              </a:rPr>
              <a:t>the Emergency purpose, You can contact the mechanic via mobile no or you can directly bring your vehicle to the mechanic shop. You can also book the mechanic and he will repair your vehicle at your doorstep. </a:t>
            </a:r>
            <a:endParaRPr lang="en-GB" sz="1200" dirty="0" smtClean="0">
              <a:latin typeface="Helvetica Neue Light" panose="020B0604020202020204" charset="0"/>
            </a:endParaRPr>
          </a:p>
          <a:p>
            <a:pPr marL="171450" lvl="0" indent="-171450" algn="just">
              <a:buClr>
                <a:schemeClr val="dk1"/>
              </a:buClr>
              <a:buSzPts val="1100"/>
              <a:buFont typeface="Wingdings" panose="05000000000000000000" pitchFamily="2" charset="2"/>
              <a:buChar char="Ø"/>
            </a:pPr>
            <a:r>
              <a:rPr lang="en-GB" sz="1200" dirty="0" smtClean="0">
                <a:latin typeface="Helvetica Neue Light" panose="020B0604020202020204" charset="0"/>
              </a:rPr>
              <a:t>In </a:t>
            </a:r>
            <a:r>
              <a:rPr lang="en-GB" sz="1200" dirty="0">
                <a:latin typeface="Helvetica Neue Light" panose="020B0604020202020204" charset="0"/>
              </a:rPr>
              <a:t>this website there will be two users customer who need to repair their vehicle and the mechanic who need to be registered in this website with all the details about him</a:t>
            </a:r>
            <a:r>
              <a:rPr lang="en-GB" sz="1200" dirty="0" smtClean="0">
                <a:latin typeface="Helvetica Neue Light" panose="020B0604020202020204" charset="0"/>
              </a:rPr>
              <a:t>.</a:t>
            </a:r>
          </a:p>
          <a:p>
            <a:pPr marL="171450" lvl="0" indent="-171450" algn="just">
              <a:buClr>
                <a:schemeClr val="dk1"/>
              </a:buClr>
              <a:buSzPts val="1100"/>
              <a:buFont typeface="Wingdings" panose="05000000000000000000" pitchFamily="2" charset="2"/>
              <a:buChar char="Ø"/>
            </a:pPr>
            <a:r>
              <a:rPr lang="en-GB" sz="1200" dirty="0" smtClean="0">
                <a:latin typeface="Helvetica Neue Light" panose="020B0604020202020204" charset="0"/>
              </a:rPr>
              <a:t>This website which use HTML,CSS and Javascript for Frontend.</a:t>
            </a:r>
            <a:r>
              <a:rPr lang="en-GB" sz="1200" dirty="0">
                <a:latin typeface="Helvetica Neue Light" panose="020B0604020202020204" charset="0"/>
              </a:rPr>
              <a:t/>
            </a:r>
            <a:br>
              <a:rPr lang="en-GB" sz="1200" dirty="0">
                <a:latin typeface="Helvetica Neue Light" panose="020B0604020202020204" charset="0"/>
              </a:rPr>
            </a:br>
            <a:r>
              <a:rPr lang="en-GB" sz="1200" dirty="0" smtClean="0">
                <a:latin typeface="Helvetica Neue Light" panose="020B0604020202020204" charset="0"/>
              </a:rPr>
              <a:t>PHP as Server side scripting Language and MySql as Backend.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9"/>
        <p:cNvGrpSpPr/>
        <p:nvPr/>
      </p:nvGrpSpPr>
      <p:grpSpPr>
        <a:xfrm>
          <a:off x="0" y="0"/>
          <a:ext cx="0" cy="0"/>
          <a:chOff x="0" y="0"/>
          <a:chExt cx="0" cy="0"/>
        </a:xfrm>
      </p:grpSpPr>
      <p:sp>
        <p:nvSpPr>
          <p:cNvPr id="41" name="Google Shape;41;p7"/>
          <p:cNvSpPr txBox="1">
            <a:spLocks noGrp="1"/>
          </p:cNvSpPr>
          <p:nvPr>
            <p:ph type="ctrTitle" idx="4294967295"/>
          </p:nvPr>
        </p:nvSpPr>
        <p:spPr>
          <a:xfrm>
            <a:off x="4675527" y="968375"/>
            <a:ext cx="3841750" cy="11684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600"/>
              <a:buFont typeface="Montserrat ExtraBold"/>
              <a:buNone/>
            </a:pPr>
            <a:r>
              <a:rPr lang="en" sz="3600" b="1" dirty="0" smtClean="0">
                <a:solidFill>
                  <a:srgbClr val="FF0000"/>
                </a:solidFill>
                <a:latin typeface="Helvetica Neue"/>
                <a:ea typeface="Helvetica Neue"/>
                <a:cs typeface="Helvetica Neue"/>
                <a:sym typeface="Helvetica Neue"/>
              </a:rPr>
              <a:t>INTRODUCTION</a:t>
            </a:r>
            <a:endParaRPr sz="1600" b="1" i="0" u="none" strike="noStrike" cap="none" dirty="0">
              <a:solidFill>
                <a:srgbClr val="FF0000"/>
              </a:solidFill>
              <a:latin typeface="Helvetica Neue"/>
              <a:ea typeface="Helvetica Neue"/>
              <a:cs typeface="Helvetica Neue"/>
              <a:sym typeface="Helvetica Neue"/>
            </a:endParaRPr>
          </a:p>
        </p:txBody>
      </p:sp>
      <p:sp>
        <p:nvSpPr>
          <p:cNvPr id="42" name="Google Shape;42;p7"/>
          <p:cNvSpPr txBox="1">
            <a:spLocks noGrp="1"/>
          </p:cNvSpPr>
          <p:nvPr>
            <p:ph type="subTitle" idx="4294967295"/>
          </p:nvPr>
        </p:nvSpPr>
        <p:spPr>
          <a:xfrm>
            <a:off x="4675527" y="1951840"/>
            <a:ext cx="4171950" cy="2305050"/>
          </a:xfrm>
          <a:prstGeom prst="rect">
            <a:avLst/>
          </a:prstGeom>
          <a:noFill/>
          <a:ln>
            <a:noFill/>
          </a:ln>
        </p:spPr>
        <p:txBody>
          <a:bodyPr spcFirstLastPara="1" wrap="square" lIns="0" tIns="0" rIns="0" bIns="0" anchor="t" anchorCtr="0">
            <a:noAutofit/>
          </a:bodyPr>
          <a:lstStyle/>
          <a:p>
            <a:pPr marL="285750" marR="0" lvl="0" indent="-285750" rtl="0">
              <a:lnSpc>
                <a:spcPct val="150000"/>
              </a:lnSpc>
              <a:spcBef>
                <a:spcPts val="0"/>
              </a:spcBef>
              <a:spcAft>
                <a:spcPts val="0"/>
              </a:spcAft>
              <a:buClr>
                <a:schemeClr val="dk1"/>
              </a:buClr>
              <a:buSzPts val="1100"/>
              <a:buFont typeface="Arial" panose="020B0604020202020204" pitchFamily="34" charset="0"/>
              <a:buChar char="•"/>
            </a:pPr>
            <a:r>
              <a:rPr lang="en-GB" sz="1400" i="0" u="none" strike="noStrike" cap="none" dirty="0" smtClean="0">
                <a:solidFill>
                  <a:schemeClr val="tx1"/>
                </a:solidFill>
                <a:latin typeface="Helvetica Neue Light" panose="020B0604020202020204" charset="0"/>
                <a:sym typeface="Montserrat Light"/>
              </a:rPr>
              <a:t>Portal act as a Bridge between the Mechanic and the customer</a:t>
            </a:r>
            <a:endParaRPr lang="en-GB" sz="1400" dirty="0">
              <a:solidFill>
                <a:schemeClr val="tx1"/>
              </a:solidFill>
              <a:latin typeface="Helvetica Neue Light" panose="020B0604020202020204" charset="0"/>
            </a:endParaRPr>
          </a:p>
          <a:p>
            <a:pPr marL="285750" marR="0" lvl="0" indent="-285750" rtl="0">
              <a:lnSpc>
                <a:spcPct val="150000"/>
              </a:lnSpc>
              <a:spcBef>
                <a:spcPts val="0"/>
              </a:spcBef>
              <a:spcAft>
                <a:spcPts val="0"/>
              </a:spcAft>
              <a:buClr>
                <a:schemeClr val="dk1"/>
              </a:buClr>
              <a:buSzPts val="1100"/>
              <a:buFont typeface="Arial" panose="020B0604020202020204" pitchFamily="34" charset="0"/>
              <a:buChar char="•"/>
            </a:pPr>
            <a:r>
              <a:rPr lang="en-GB" sz="1400" i="0" u="none" strike="noStrike" cap="none" dirty="0" smtClean="0">
                <a:solidFill>
                  <a:schemeClr val="tx1"/>
                </a:solidFill>
                <a:latin typeface="Helvetica Neue Light" panose="020B0604020202020204" charset="0"/>
                <a:sym typeface="Montserrat Light"/>
              </a:rPr>
              <a:t>Can be Helpful in Hectic situation</a:t>
            </a:r>
          </a:p>
          <a:p>
            <a:pPr marL="285750" marR="0" lvl="0" indent="-285750" rtl="0">
              <a:lnSpc>
                <a:spcPct val="150000"/>
              </a:lnSpc>
              <a:spcBef>
                <a:spcPts val="0"/>
              </a:spcBef>
              <a:spcAft>
                <a:spcPts val="0"/>
              </a:spcAft>
              <a:buClr>
                <a:schemeClr val="dk1"/>
              </a:buClr>
              <a:buSzPts val="1100"/>
              <a:buFont typeface="Arial" panose="020B0604020202020204" pitchFamily="34" charset="0"/>
              <a:buChar char="•"/>
            </a:pPr>
            <a:r>
              <a:rPr lang="en-GB" sz="1400" dirty="0" smtClean="0">
                <a:solidFill>
                  <a:schemeClr val="tx1"/>
                </a:solidFill>
                <a:latin typeface="Helvetica Neue Light" panose="020B0604020202020204" charset="0"/>
              </a:rPr>
              <a:t>Contains More information About the mechanic</a:t>
            </a:r>
            <a:endParaRPr lang="en-GB" sz="1400" dirty="0">
              <a:solidFill>
                <a:schemeClr val="tx1"/>
              </a:solidFill>
              <a:latin typeface="Helvetica Neue Light" panose="020B0604020202020204" charset="0"/>
            </a:endParaRPr>
          </a:p>
          <a:p>
            <a:pPr marL="285750" marR="0" lvl="0" indent="-285750" rtl="0">
              <a:lnSpc>
                <a:spcPct val="150000"/>
              </a:lnSpc>
              <a:spcBef>
                <a:spcPts val="0"/>
              </a:spcBef>
              <a:spcAft>
                <a:spcPts val="0"/>
              </a:spcAft>
              <a:buClr>
                <a:schemeClr val="dk1"/>
              </a:buClr>
              <a:buSzPts val="1100"/>
              <a:buFont typeface="Arial" panose="020B0604020202020204" pitchFamily="34" charset="0"/>
              <a:buChar char="•"/>
            </a:pPr>
            <a:r>
              <a:rPr lang="en-GB" sz="1400" dirty="0" smtClean="0">
                <a:solidFill>
                  <a:schemeClr val="tx1"/>
                </a:solidFill>
                <a:latin typeface="Helvetica Neue Light" panose="020B0604020202020204" charset="0"/>
              </a:rPr>
              <a:t>Book your mechanic on the Go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13943" y="217446"/>
            <a:ext cx="3805646" cy="96208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SzPts val="2600"/>
              <a:buNone/>
            </a:pPr>
            <a:r>
              <a:rPr lang="en" sz="2400" b="1" dirty="0" smtClean="0">
                <a:solidFill>
                  <a:srgbClr val="FF0000"/>
                </a:solidFill>
                <a:latin typeface="Helvetica Neue"/>
                <a:ea typeface="Helvetica Neue"/>
                <a:cs typeface="Helvetica Neue"/>
                <a:sym typeface="Helvetica Neue"/>
              </a:rPr>
              <a:t>MODULES</a:t>
            </a:r>
            <a:endParaRPr sz="2400" b="1" dirty="0">
              <a:solidFill>
                <a:srgbClr val="FF0000"/>
              </a:solidFill>
              <a:latin typeface="Helvetica Neue"/>
              <a:ea typeface="Helvetica Neue"/>
              <a:cs typeface="Helvetica Neue"/>
              <a:sym typeface="Helvetica Neue"/>
            </a:endParaRPr>
          </a:p>
        </p:txBody>
      </p:sp>
      <p:sp>
        <p:nvSpPr>
          <p:cNvPr id="32" name="Google Shape;32;p6"/>
          <p:cNvSpPr txBox="1">
            <a:spLocks noGrp="1"/>
          </p:cNvSpPr>
          <p:nvPr>
            <p:ph type="body" idx="1"/>
          </p:nvPr>
        </p:nvSpPr>
        <p:spPr>
          <a:xfrm>
            <a:off x="444391" y="976045"/>
            <a:ext cx="4857074" cy="3773806"/>
          </a:xfrm>
          <a:prstGeom prst="rect">
            <a:avLst/>
          </a:prstGeom>
          <a:noFill/>
          <a:ln>
            <a:noFill/>
          </a:ln>
        </p:spPr>
        <p:txBody>
          <a:bodyPr spcFirstLastPara="1" wrap="square" lIns="0" tIns="0" rIns="0" bIns="0" anchor="t" anchorCtr="0">
            <a:noAutofit/>
          </a:bodyPr>
          <a:lstStyle/>
          <a:p>
            <a:pPr marL="0" lvl="0" indent="0" algn="just">
              <a:buClr>
                <a:schemeClr val="dk1"/>
              </a:buClr>
              <a:buSzPts val="1100"/>
              <a:buNone/>
            </a:pPr>
            <a:r>
              <a:rPr lang="en-GB" sz="1400" dirty="0" smtClean="0">
                <a:latin typeface="Helvetica Neue Light" panose="020B0604020202020204" charset="0"/>
              </a:rPr>
              <a:t>This Project contains the following modules:</a:t>
            </a:r>
          </a:p>
          <a:p>
            <a:pPr marL="285750" lvl="0" indent="-285750" algn="just">
              <a:buClr>
                <a:schemeClr val="dk1"/>
              </a:buClr>
              <a:buSzPts val="1100"/>
              <a:buFont typeface="Wingdings" panose="05000000000000000000" pitchFamily="2" charset="2"/>
              <a:buChar char="Ø"/>
            </a:pPr>
            <a:r>
              <a:rPr lang="en-GB" sz="1400" dirty="0" smtClean="0">
                <a:latin typeface="Helvetica Neue Light" panose="020B0604020202020204" charset="0"/>
              </a:rPr>
              <a:t>Customer </a:t>
            </a:r>
            <a:r>
              <a:rPr lang="en-GB" sz="1400" dirty="0">
                <a:latin typeface="Helvetica Neue Light" panose="020B0604020202020204" charset="0"/>
              </a:rPr>
              <a:t>Registration </a:t>
            </a:r>
            <a:r>
              <a:rPr lang="en-GB" sz="1400" dirty="0" smtClean="0">
                <a:latin typeface="Helvetica Neue Light" panose="020B0604020202020204" charset="0"/>
              </a:rPr>
              <a:t>Module</a:t>
            </a:r>
          </a:p>
          <a:p>
            <a:pPr marL="285750" lvl="0" indent="-285750" algn="just">
              <a:buClr>
                <a:schemeClr val="dk1"/>
              </a:buClr>
              <a:buSzPts val="1100"/>
              <a:buFont typeface="Wingdings" panose="05000000000000000000" pitchFamily="2" charset="2"/>
              <a:buChar char="Ø"/>
            </a:pPr>
            <a:r>
              <a:rPr lang="en-GB" sz="1400" dirty="0" smtClean="0">
                <a:latin typeface="Helvetica Neue Light" panose="020B0604020202020204" charset="0"/>
              </a:rPr>
              <a:t>Mechanic Registration Module</a:t>
            </a:r>
          </a:p>
          <a:p>
            <a:pPr marL="285750" lvl="0" indent="-285750" algn="just">
              <a:buClr>
                <a:schemeClr val="dk1"/>
              </a:buClr>
              <a:buSzPts val="1100"/>
              <a:buFont typeface="Wingdings" panose="05000000000000000000" pitchFamily="2" charset="2"/>
              <a:buChar char="Ø"/>
            </a:pPr>
            <a:r>
              <a:rPr lang="en-GB" sz="1400" dirty="0" smtClean="0">
                <a:latin typeface="Helvetica Neue Light" panose="020B0604020202020204" charset="0"/>
              </a:rPr>
              <a:t>Login Module</a:t>
            </a:r>
            <a:endParaRPr lang="en-GB" sz="1400" dirty="0">
              <a:latin typeface="Helvetica Neue Light" panose="020B0604020202020204" charset="0"/>
            </a:endParaRPr>
          </a:p>
          <a:p>
            <a:pPr marL="285750" lvl="0" indent="-285750" algn="just">
              <a:buClr>
                <a:schemeClr val="dk1"/>
              </a:buClr>
              <a:buSzPts val="1100"/>
              <a:buFont typeface="Wingdings" panose="05000000000000000000" pitchFamily="2" charset="2"/>
              <a:buChar char="Ø"/>
            </a:pPr>
            <a:r>
              <a:rPr lang="en-GB" sz="1400" dirty="0" smtClean="0">
                <a:latin typeface="Helvetica Neue Light" panose="020B0604020202020204" charset="0"/>
              </a:rPr>
              <a:t>Mechanic </a:t>
            </a:r>
            <a:r>
              <a:rPr lang="en-GB" sz="1400" dirty="0">
                <a:latin typeface="Helvetica Neue Light" panose="020B0604020202020204" charset="0"/>
              </a:rPr>
              <a:t>Listing </a:t>
            </a:r>
            <a:r>
              <a:rPr lang="en-GB" sz="1400" dirty="0" smtClean="0">
                <a:latin typeface="Helvetica Neue Light" panose="020B0604020202020204" charset="0"/>
              </a:rPr>
              <a:t>Module</a:t>
            </a:r>
          </a:p>
          <a:p>
            <a:pPr marL="285750" lvl="0" indent="-285750" algn="just">
              <a:buClr>
                <a:schemeClr val="dk1"/>
              </a:buClr>
              <a:buSzPts val="1100"/>
              <a:buFont typeface="Wingdings" panose="05000000000000000000" pitchFamily="2" charset="2"/>
              <a:buChar char="Ø"/>
            </a:pPr>
            <a:r>
              <a:rPr lang="en-GB" sz="1400" dirty="0" smtClean="0">
                <a:latin typeface="Helvetica Neue Light" panose="020B0604020202020204" charset="0"/>
              </a:rPr>
              <a:t>Customer </a:t>
            </a:r>
            <a:r>
              <a:rPr lang="en-GB" sz="1400" dirty="0">
                <a:latin typeface="Helvetica Neue Light" panose="020B0604020202020204" charset="0"/>
              </a:rPr>
              <a:t>Details Updating </a:t>
            </a:r>
            <a:r>
              <a:rPr lang="en-GB" sz="1400" dirty="0" smtClean="0">
                <a:latin typeface="Helvetica Neue Light" panose="020B0604020202020204" charset="0"/>
              </a:rPr>
              <a:t>Module</a:t>
            </a:r>
          </a:p>
          <a:p>
            <a:pPr marL="285750" lvl="0" indent="-285750" algn="just">
              <a:buClr>
                <a:schemeClr val="dk1"/>
              </a:buClr>
              <a:buSzPts val="1100"/>
              <a:buFont typeface="Wingdings" panose="05000000000000000000" pitchFamily="2" charset="2"/>
              <a:buChar char="Ø"/>
            </a:pPr>
            <a:r>
              <a:rPr lang="en-GB" sz="1400" dirty="0" smtClean="0">
                <a:latin typeface="Helvetica Neue Light" panose="020B0604020202020204" charset="0"/>
              </a:rPr>
              <a:t>Mechanic </a:t>
            </a:r>
            <a:r>
              <a:rPr lang="en-GB" sz="1400" dirty="0">
                <a:latin typeface="Helvetica Neue Light" panose="020B0604020202020204" charset="0"/>
              </a:rPr>
              <a:t>Details Updating </a:t>
            </a:r>
            <a:r>
              <a:rPr lang="en-GB" sz="1400" dirty="0" smtClean="0">
                <a:latin typeface="Helvetica Neue Light" panose="020B0604020202020204" charset="0"/>
              </a:rPr>
              <a:t>Module</a:t>
            </a:r>
          </a:p>
          <a:p>
            <a:pPr marL="285750" lvl="0" indent="-285750" algn="just">
              <a:buClr>
                <a:schemeClr val="dk1"/>
              </a:buClr>
              <a:buSzPts val="1100"/>
              <a:buFont typeface="Wingdings" panose="05000000000000000000" pitchFamily="2" charset="2"/>
              <a:buChar char="Ø"/>
            </a:pPr>
            <a:r>
              <a:rPr lang="en-GB" sz="1400" dirty="0" smtClean="0">
                <a:latin typeface="Helvetica Neue Light" panose="020B0604020202020204" charset="0"/>
              </a:rPr>
              <a:t>Booking Module</a:t>
            </a:r>
          </a:p>
          <a:p>
            <a:pPr marL="285750" lvl="0" indent="-285750" algn="just">
              <a:buClr>
                <a:schemeClr val="dk1"/>
              </a:buClr>
              <a:buSzPts val="1100"/>
              <a:buFont typeface="Wingdings" panose="05000000000000000000" pitchFamily="2" charset="2"/>
              <a:buChar char="Ø"/>
            </a:pPr>
            <a:r>
              <a:rPr lang="en-GB" sz="1400" dirty="0" smtClean="0">
                <a:latin typeface="Helvetica Neue Light" panose="020B0604020202020204" charset="0"/>
              </a:rPr>
              <a:t>Booking </a:t>
            </a:r>
            <a:r>
              <a:rPr lang="en-GB" sz="1400" dirty="0">
                <a:latin typeface="Helvetica Neue Light" panose="020B0604020202020204" charset="0"/>
              </a:rPr>
              <a:t>Indication Module</a:t>
            </a:r>
          </a:p>
          <a:p>
            <a:pPr marL="285750" lvl="0" indent="-285750" algn="just">
              <a:buClr>
                <a:schemeClr val="dk1"/>
              </a:buClr>
              <a:buSzPts val="1100"/>
              <a:buFont typeface="Wingdings" panose="05000000000000000000" pitchFamily="2" charset="2"/>
              <a:buChar char="Ø"/>
            </a:pPr>
            <a:endParaRPr lang="en-GB" sz="1400" dirty="0" smtClean="0">
              <a:latin typeface="Helvetica Neue Light" panose="020B0604020202020204" charset="0"/>
            </a:endParaRPr>
          </a:p>
        </p:txBody>
      </p:sp>
    </p:spTree>
    <p:extLst>
      <p:ext uri="{BB962C8B-B14F-4D97-AF65-F5344CB8AC3E}">
        <p14:creationId xmlns:p14="http://schemas.microsoft.com/office/powerpoint/2010/main" val="2964800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sp>
        <p:nvSpPr>
          <p:cNvPr id="6" name="Rectangle 1"/>
          <p:cNvSpPr>
            <a:spLocks noChangeArrowheads="1"/>
          </p:cNvSpPr>
          <p:nvPr/>
        </p:nvSpPr>
        <p:spPr bwMode="auto">
          <a:xfrm>
            <a:off x="180524" y="607420"/>
            <a:ext cx="26853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arenR"/>
              <a:tabLst/>
            </a:pPr>
            <a:r>
              <a:rPr kumimoji="0" lang="en-GB" altLang="zh-CN" sz="1200" b="1"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Table Name</a:t>
            </a:r>
            <a:r>
              <a:rPr kumimoji="0" lang="en-GB" altLang="zh-CN" sz="1200" b="0"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 :  </a:t>
            </a:r>
            <a:r>
              <a:rPr lang="en-GB" altLang="zh-CN" sz="1200" dirty="0" smtClean="0">
                <a:solidFill>
                  <a:schemeClr val="tx1"/>
                </a:solidFill>
                <a:latin typeface="Helvetica Neue Light" panose="020B0604020202020204" charset="0"/>
                <a:ea typeface="NSimSun" panose="02010609030101010101" pitchFamily="49" charset="-122"/>
                <a:cs typeface="Times New Roman" panose="02020603050405020304" pitchFamily="18" charset="0"/>
              </a:rPr>
              <a:t>customer</a:t>
            </a:r>
            <a:r>
              <a:rPr kumimoji="0" lang="en-GB" altLang="zh-CN" sz="1200" b="0"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_details.</a:t>
            </a:r>
            <a:endParaRPr kumimoji="0" lang="en-GB" altLang="zh-CN" sz="1800" b="0" i="0" u="none" strike="noStrike" cap="none" normalizeH="0" baseline="0" dirty="0" smtClean="0">
              <a:ln>
                <a:noFill/>
              </a:ln>
              <a:solidFill>
                <a:schemeClr val="tx1"/>
              </a:solidFill>
              <a:effectLst/>
              <a:latin typeface="Helvetica Neue Light" panose="020B060402020202020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08579545"/>
              </p:ext>
            </p:extLst>
          </p:nvPr>
        </p:nvGraphicFramePr>
        <p:xfrm>
          <a:off x="457851" y="946369"/>
          <a:ext cx="5984044" cy="4027104"/>
        </p:xfrm>
        <a:graphic>
          <a:graphicData uri="http://schemas.openxmlformats.org/drawingml/2006/table">
            <a:tbl>
              <a:tblPr firstRow="1" bandRow="1">
                <a:tableStyleId>{5C22544A-7EE6-4342-B048-85BDC9FD1C3A}</a:tableStyleId>
              </a:tblPr>
              <a:tblGrid>
                <a:gridCol w="1496011"/>
                <a:gridCol w="1496011"/>
                <a:gridCol w="1496011"/>
                <a:gridCol w="1496011"/>
              </a:tblGrid>
              <a:tr h="369346">
                <a:tc>
                  <a:txBody>
                    <a:bodyPr/>
                    <a:lstStyle/>
                    <a:p>
                      <a:r>
                        <a:rPr lang="en-GB" sz="1200" dirty="0" smtClean="0">
                          <a:latin typeface="Helvetica Neue Light" panose="020B0604020202020204" charset="0"/>
                        </a:rPr>
                        <a:t>COLUMN</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TYPE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SIZE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CONSTRAINT</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c_name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a:t>
                      </a:r>
                      <a:r>
                        <a:rPr lang="en-GB" sz="1200" baseline="0" dirty="0" smtClean="0">
                          <a:latin typeface="Helvetica Neue Light" panose="020B0604020202020204" charset="0"/>
                        </a:rPr>
                        <a:t> null</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c_email</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Primary</a:t>
                      </a:r>
                      <a:r>
                        <a:rPr lang="en-GB" sz="1200" baseline="0" dirty="0" smtClean="0">
                          <a:latin typeface="Helvetica Neue Light" panose="020B0604020202020204" charset="0"/>
                        </a:rPr>
                        <a:t> key</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c_password</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50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a:t>
                      </a:r>
                      <a:r>
                        <a:rPr lang="en-GB" sz="1200" baseline="0" dirty="0" smtClean="0">
                          <a:latin typeface="Helvetica Neue Light" panose="020B0604020202020204" charset="0"/>
                        </a:rPr>
                        <a:t> null</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c_phone_no</a:t>
                      </a:r>
                      <a:endParaRPr lang="en-GB" sz="1200" dirty="0">
                        <a:latin typeface="Helvetica Neue Light" panose="020B0604020202020204" charset="0"/>
                      </a:endParaRPr>
                    </a:p>
                  </a:txBody>
                  <a:tcPr/>
                </a:tc>
                <a:tc>
                  <a:txBody>
                    <a:bodyPr/>
                    <a:lstStyle/>
                    <a:p>
                      <a:r>
                        <a:rPr lang="en-GB" sz="1200" smtClean="0">
                          <a:latin typeface="Helvetica Neue Light" panose="020B0604020202020204" charset="0"/>
                        </a:rPr>
                        <a:t>int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c_door_no</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5</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c_street_name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c_city</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C_pincode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Int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6</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c_state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81366">
                <a:tc>
                  <a:txBody>
                    <a:bodyPr/>
                    <a:lstStyle/>
                    <a:p>
                      <a:r>
                        <a:rPr lang="en-GB" sz="1200" dirty="0" smtClean="0">
                          <a:latin typeface="Helvetica Neue Light" panose="020B0604020202020204" charset="0"/>
                        </a:rPr>
                        <a:t>c_photo</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Text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r h="281366">
                <a:tc>
                  <a:txBody>
                    <a:bodyPr/>
                    <a:lstStyle/>
                    <a:p>
                      <a:r>
                        <a:rPr lang="en-GB" sz="1200" dirty="0" smtClean="0">
                          <a:latin typeface="Helvetica Neue Light" panose="020B0604020202020204" charset="0"/>
                        </a:rPr>
                        <a:t>c_vehicle_name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r h="281366">
                <a:tc>
                  <a:txBody>
                    <a:bodyPr/>
                    <a:lstStyle/>
                    <a:p>
                      <a:r>
                        <a:rPr lang="en-GB" sz="1200" dirty="0" smtClean="0">
                          <a:latin typeface="Helvetica Neue Light" panose="020B0604020202020204" charset="0"/>
                        </a:rPr>
                        <a:t>c_vehicle_model</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r h="281366">
                <a:tc>
                  <a:txBody>
                    <a:bodyPr/>
                    <a:lstStyle/>
                    <a:p>
                      <a:r>
                        <a:rPr lang="en-GB" sz="1200" dirty="0" smtClean="0">
                          <a:latin typeface="Helvetica Neue Light" panose="020B0604020202020204" charset="0"/>
                        </a:rPr>
                        <a:t>c_vehicle_type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50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bl>
          </a:graphicData>
        </a:graphic>
      </p:graphicFrame>
      <p:sp>
        <p:nvSpPr>
          <p:cNvPr id="2" name="Rectangle 1"/>
          <p:cNvSpPr/>
          <p:nvPr/>
        </p:nvSpPr>
        <p:spPr>
          <a:xfrm>
            <a:off x="2064832" y="145755"/>
            <a:ext cx="2646878" cy="415498"/>
          </a:xfrm>
          <a:prstGeom prst="rect">
            <a:avLst/>
          </a:prstGeom>
        </p:spPr>
        <p:txBody>
          <a:bodyPr wrap="none">
            <a:spAutoFit/>
          </a:bodyPr>
          <a:lstStyle/>
          <a:p>
            <a:r>
              <a:rPr lang="en-GB" sz="2100" dirty="0">
                <a:latin typeface="Helvetica Neue Light" panose="020B0604020202020204" charset="0"/>
              </a:rPr>
              <a:t>DATABASE DESIGN</a:t>
            </a:r>
          </a:p>
        </p:txBody>
      </p:sp>
    </p:spTree>
    <p:extLst>
      <p:ext uri="{BB962C8B-B14F-4D97-AF65-F5344CB8AC3E}">
        <p14:creationId xmlns:p14="http://schemas.microsoft.com/office/powerpoint/2010/main" val="304356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sp>
        <p:nvSpPr>
          <p:cNvPr id="6" name="Rectangle 1"/>
          <p:cNvSpPr>
            <a:spLocks noChangeArrowheads="1"/>
          </p:cNvSpPr>
          <p:nvPr/>
        </p:nvSpPr>
        <p:spPr bwMode="auto">
          <a:xfrm>
            <a:off x="272993" y="196454"/>
            <a:ext cx="2605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GB" altLang="zh-CN" sz="1200" b="1"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2) Table Name</a:t>
            </a:r>
            <a:r>
              <a:rPr kumimoji="0" lang="en-GB" altLang="zh-CN" sz="1200" b="0"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 : mechanic_details.</a:t>
            </a:r>
            <a:endParaRPr kumimoji="0" lang="en-GB" altLang="zh-CN" sz="1800" b="0" i="0" u="none" strike="noStrike" cap="none" normalizeH="0" baseline="0" dirty="0" smtClean="0">
              <a:ln>
                <a:noFill/>
              </a:ln>
              <a:solidFill>
                <a:schemeClr val="tx1"/>
              </a:solidFill>
              <a:effectLst/>
              <a:latin typeface="Helvetica Neue Light" panose="020B060402020202020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93128655"/>
              </p:ext>
            </p:extLst>
          </p:nvPr>
        </p:nvGraphicFramePr>
        <p:xfrm>
          <a:off x="396207" y="575723"/>
          <a:ext cx="6097060" cy="4191871"/>
        </p:xfrm>
        <a:graphic>
          <a:graphicData uri="http://schemas.openxmlformats.org/drawingml/2006/table">
            <a:tbl>
              <a:tblPr firstRow="1" bandRow="1">
                <a:tableStyleId>{5C22544A-7EE6-4342-B048-85BDC9FD1C3A}</a:tableStyleId>
              </a:tblPr>
              <a:tblGrid>
                <a:gridCol w="1524265"/>
                <a:gridCol w="1524265"/>
                <a:gridCol w="1524265"/>
                <a:gridCol w="1524265"/>
              </a:tblGrid>
              <a:tr h="351391">
                <a:tc>
                  <a:txBody>
                    <a:bodyPr/>
                    <a:lstStyle/>
                    <a:p>
                      <a:r>
                        <a:rPr lang="en-GB" sz="1200" dirty="0" smtClean="0">
                          <a:latin typeface="Helvetica Neue Light" panose="020B0604020202020204" charset="0"/>
                        </a:rPr>
                        <a:t>COLUMN</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TYPE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SIZE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CONSTRAINT</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m_name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a:t>
                      </a:r>
                      <a:r>
                        <a:rPr lang="en-GB" sz="1200" baseline="0" dirty="0" smtClean="0">
                          <a:latin typeface="Helvetica Neue Light" panose="020B0604020202020204" charset="0"/>
                        </a:rPr>
                        <a:t> null</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m_email</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Primary</a:t>
                      </a:r>
                      <a:r>
                        <a:rPr lang="en-GB" sz="1200" baseline="0" dirty="0" smtClean="0">
                          <a:latin typeface="Helvetica Neue Light" panose="020B0604020202020204" charset="0"/>
                        </a:rPr>
                        <a:t> key</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m_password</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a:t>
                      </a:r>
                      <a:r>
                        <a:rPr lang="en-GB" sz="1200" baseline="0" dirty="0" smtClean="0">
                          <a:latin typeface="Helvetica Neue Light" panose="020B0604020202020204" charset="0"/>
                        </a:rPr>
                        <a:t> null</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m_phone_no</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Int</a:t>
                      </a:r>
                    </a:p>
                  </a:txBody>
                  <a:tcPr/>
                </a:tc>
                <a:tc>
                  <a:txBody>
                    <a:bodyPr/>
                    <a:lstStyle/>
                    <a:p>
                      <a:r>
                        <a:rPr lang="en-GB" sz="1200" dirty="0" smtClean="0">
                          <a:latin typeface="Helvetica Neue Light" panose="020B0604020202020204" charset="0"/>
                        </a:rPr>
                        <a:t>10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m_door_no</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m_street_name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m_city</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m_pincode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Int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6</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m_landmark</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Text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endParaRPr lang="en-GB" sz="1200" dirty="0">
                        <a:latin typeface="Helvetica Neue Light" panose="020B0604020202020204" charset="0"/>
                      </a:endParaRPr>
                    </a:p>
                  </a:txBody>
                  <a:tcPr/>
                </a:tc>
                <a:tc>
                  <a:txBody>
                    <a:bodyPr/>
                    <a:lstStyle/>
                    <a:p>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m_state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67688">
                <a:tc>
                  <a:txBody>
                    <a:bodyPr/>
                    <a:lstStyle/>
                    <a:p>
                      <a:r>
                        <a:rPr lang="en-GB" sz="1200" dirty="0" smtClean="0">
                          <a:latin typeface="Helvetica Neue Light" panose="020B0604020202020204" charset="0"/>
                        </a:rPr>
                        <a:t>m_photo</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Text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r h="267688">
                <a:tc>
                  <a:txBody>
                    <a:bodyPr/>
                    <a:lstStyle/>
                    <a:p>
                      <a:r>
                        <a:rPr lang="en-GB" sz="1200" dirty="0" smtClean="0">
                          <a:latin typeface="Helvetica Neue Light" panose="020B0604020202020204" charset="0"/>
                        </a:rPr>
                        <a:t>m_experience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Int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r h="267688">
                <a:tc>
                  <a:txBody>
                    <a:bodyPr/>
                    <a:lstStyle/>
                    <a:p>
                      <a:r>
                        <a:rPr lang="en-GB" sz="1200" dirty="0" smtClean="0">
                          <a:latin typeface="Helvetica Neue Light" panose="020B0604020202020204" charset="0"/>
                        </a:rPr>
                        <a:t>c_opening_time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20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r h="267688">
                <a:tc>
                  <a:txBody>
                    <a:bodyPr/>
                    <a:lstStyle/>
                    <a:p>
                      <a:r>
                        <a:rPr lang="en-GB" sz="1200" dirty="0" smtClean="0">
                          <a:latin typeface="Helvetica Neue Light" panose="020B0604020202020204" charset="0"/>
                        </a:rPr>
                        <a:t>c_closing_time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20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bl>
          </a:graphicData>
        </a:graphic>
      </p:graphicFrame>
    </p:spTree>
    <p:extLst>
      <p:ext uri="{BB962C8B-B14F-4D97-AF65-F5344CB8AC3E}">
        <p14:creationId xmlns:p14="http://schemas.microsoft.com/office/powerpoint/2010/main" val="56578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sp>
        <p:nvSpPr>
          <p:cNvPr id="6" name="Rectangle 1"/>
          <p:cNvSpPr>
            <a:spLocks noChangeArrowheads="1"/>
          </p:cNvSpPr>
          <p:nvPr/>
        </p:nvSpPr>
        <p:spPr bwMode="auto">
          <a:xfrm>
            <a:off x="807005" y="1350339"/>
            <a:ext cx="23086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GB" altLang="zh-CN" sz="1200" b="1" dirty="0">
                <a:solidFill>
                  <a:schemeClr val="tx1"/>
                </a:solidFill>
                <a:latin typeface="Helvetica Neue Light" panose="020B0604020202020204" charset="0"/>
                <a:ea typeface="NSimSun" panose="02010609030101010101" pitchFamily="49" charset="-122"/>
                <a:cs typeface="Times New Roman" panose="02020603050405020304" pitchFamily="18" charset="0"/>
              </a:rPr>
              <a:t>3</a:t>
            </a:r>
            <a:r>
              <a:rPr kumimoji="0" lang="en-GB" altLang="zh-CN" sz="1200" b="1"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 Table Name</a:t>
            </a:r>
            <a:r>
              <a:rPr kumimoji="0" lang="en-GB" altLang="zh-CN" sz="1200" b="0"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 :  </a:t>
            </a:r>
            <a:r>
              <a:rPr lang="en-GB" altLang="zh-CN" sz="1200" dirty="0" smtClean="0">
                <a:solidFill>
                  <a:schemeClr val="tx1"/>
                </a:solidFill>
                <a:latin typeface="Helvetica Neue Light" panose="020B0604020202020204" charset="0"/>
                <a:ea typeface="NSimSun" panose="02010609030101010101" pitchFamily="49" charset="-122"/>
                <a:cs typeface="Times New Roman" panose="02020603050405020304" pitchFamily="18" charset="0"/>
              </a:rPr>
              <a:t>login</a:t>
            </a:r>
            <a:r>
              <a:rPr kumimoji="0" lang="en-GB" altLang="zh-CN" sz="1200" b="0"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_details.</a:t>
            </a:r>
            <a:endParaRPr kumimoji="0" lang="en-GB" altLang="zh-CN" sz="1800" b="0" i="0" u="none" strike="noStrike" cap="none" normalizeH="0" baseline="0" dirty="0" smtClean="0">
              <a:ln>
                <a:noFill/>
              </a:ln>
              <a:solidFill>
                <a:schemeClr val="tx1"/>
              </a:solidFill>
              <a:effectLst/>
              <a:latin typeface="Helvetica Neue Light" panose="020B060402020202020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508882780"/>
              </p:ext>
            </p:extLst>
          </p:nvPr>
        </p:nvGraphicFramePr>
        <p:xfrm>
          <a:off x="962265" y="1817915"/>
          <a:ext cx="4883364" cy="2383972"/>
        </p:xfrm>
        <a:graphic>
          <a:graphicData uri="http://schemas.openxmlformats.org/drawingml/2006/table">
            <a:tbl>
              <a:tblPr firstRow="1" bandRow="1">
                <a:tableStyleId>{5C22544A-7EE6-4342-B048-85BDC9FD1C3A}</a:tableStyleId>
              </a:tblPr>
              <a:tblGrid>
                <a:gridCol w="1220841"/>
                <a:gridCol w="1220841"/>
                <a:gridCol w="1220841"/>
                <a:gridCol w="1220841"/>
              </a:tblGrid>
              <a:tr h="744649">
                <a:tc>
                  <a:txBody>
                    <a:bodyPr/>
                    <a:lstStyle/>
                    <a:p>
                      <a:r>
                        <a:rPr lang="en-GB" sz="1200" dirty="0" smtClean="0">
                          <a:latin typeface="Helvetica Neue Light" panose="020B0604020202020204" charset="0"/>
                        </a:rPr>
                        <a:t>COLUMN</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TYPE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SIZE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CONSTRAINT</a:t>
                      </a:r>
                      <a:endParaRPr lang="en-GB" sz="1200" dirty="0">
                        <a:latin typeface="Helvetica Neue Light" panose="020B0604020202020204" charset="0"/>
                      </a:endParaRPr>
                    </a:p>
                  </a:txBody>
                  <a:tcPr/>
                </a:tc>
              </a:tr>
              <a:tr h="546441">
                <a:tc>
                  <a:txBody>
                    <a:bodyPr/>
                    <a:lstStyle/>
                    <a:p>
                      <a:r>
                        <a:rPr lang="en-GB" sz="1200" dirty="0" smtClean="0">
                          <a:latin typeface="Helvetica Neue Light" panose="020B0604020202020204" charset="0"/>
                        </a:rPr>
                        <a:t>Email</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Primary</a:t>
                      </a:r>
                      <a:r>
                        <a:rPr lang="en-GB" sz="1200" baseline="0" dirty="0" smtClean="0">
                          <a:latin typeface="Helvetica Neue Light" panose="020B0604020202020204" charset="0"/>
                        </a:rPr>
                        <a:t> key</a:t>
                      </a:r>
                      <a:endParaRPr lang="en-GB" sz="1200" dirty="0">
                        <a:latin typeface="Helvetica Neue Light" panose="020B0604020202020204" charset="0"/>
                      </a:endParaRPr>
                    </a:p>
                  </a:txBody>
                  <a:tcPr/>
                </a:tc>
              </a:tr>
              <a:tr h="546441">
                <a:tc>
                  <a:txBody>
                    <a:bodyPr/>
                    <a:lstStyle/>
                    <a:p>
                      <a:r>
                        <a:rPr lang="en-GB" sz="1200" dirty="0" smtClean="0">
                          <a:latin typeface="Helvetica Neue Light" panose="020B0604020202020204" charset="0"/>
                        </a:rPr>
                        <a:t>Password</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546441">
                <a:tc>
                  <a:txBody>
                    <a:bodyPr/>
                    <a:lstStyle/>
                    <a:p>
                      <a:r>
                        <a:rPr lang="en-GB" sz="1200" dirty="0" smtClean="0">
                          <a:latin typeface="Helvetica Neue Light" panose="020B0604020202020204" charset="0"/>
                        </a:rPr>
                        <a:t>Role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50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a:t>
                      </a:r>
                      <a:r>
                        <a:rPr lang="en-GB" sz="1200" baseline="0" dirty="0" smtClean="0">
                          <a:latin typeface="Helvetica Neue Light" panose="020B0604020202020204" charset="0"/>
                        </a:rPr>
                        <a:t> null</a:t>
                      </a:r>
                      <a:endParaRPr lang="en-GB" sz="1200" dirty="0">
                        <a:latin typeface="Helvetica Neue Light" panose="020B0604020202020204" charset="0"/>
                      </a:endParaRPr>
                    </a:p>
                  </a:txBody>
                  <a:tcPr/>
                </a:tc>
              </a:tr>
            </a:tbl>
          </a:graphicData>
        </a:graphic>
      </p:graphicFrame>
    </p:spTree>
    <p:extLst>
      <p:ext uri="{BB962C8B-B14F-4D97-AF65-F5344CB8AC3E}">
        <p14:creationId xmlns:p14="http://schemas.microsoft.com/office/powerpoint/2010/main" val="2724463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sp>
        <p:nvSpPr>
          <p:cNvPr id="6" name="Rectangle 1"/>
          <p:cNvSpPr>
            <a:spLocks noChangeArrowheads="1"/>
          </p:cNvSpPr>
          <p:nvPr/>
        </p:nvSpPr>
        <p:spPr bwMode="auto">
          <a:xfrm>
            <a:off x="324364" y="576598"/>
            <a:ext cx="25346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GB" altLang="zh-CN" sz="1200" b="1"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4) Table Name</a:t>
            </a:r>
            <a:r>
              <a:rPr kumimoji="0" lang="en-GB" altLang="zh-CN" sz="1200" b="0"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 :  </a:t>
            </a:r>
            <a:r>
              <a:rPr lang="en-GB" altLang="zh-CN" sz="1200" dirty="0" smtClean="0">
                <a:solidFill>
                  <a:schemeClr val="tx1"/>
                </a:solidFill>
                <a:latin typeface="Helvetica Neue Light" panose="020B0604020202020204" charset="0"/>
                <a:ea typeface="NSimSun" panose="02010609030101010101" pitchFamily="49" charset="-122"/>
                <a:cs typeface="Times New Roman" panose="02020603050405020304" pitchFamily="18" charset="0"/>
              </a:rPr>
              <a:t>booking</a:t>
            </a:r>
            <a:r>
              <a:rPr kumimoji="0" lang="en-GB" altLang="zh-CN" sz="1200" b="0" i="0" u="none" strike="noStrike" cap="none" normalizeH="0" baseline="0" dirty="0" smtClean="0">
                <a:ln>
                  <a:noFill/>
                </a:ln>
                <a:solidFill>
                  <a:schemeClr val="tx1"/>
                </a:solidFill>
                <a:effectLst/>
                <a:latin typeface="Helvetica Neue Light" panose="020B0604020202020204" charset="0"/>
                <a:ea typeface="NSimSun" panose="02010609030101010101" pitchFamily="49" charset="-122"/>
                <a:cs typeface="Times New Roman" panose="02020603050405020304" pitchFamily="18" charset="0"/>
              </a:rPr>
              <a:t>_details.</a:t>
            </a:r>
            <a:endParaRPr kumimoji="0" lang="en-GB" altLang="zh-CN" sz="1800" b="0" i="0" u="none" strike="noStrike" cap="none" normalizeH="0" baseline="0" dirty="0" smtClean="0">
              <a:ln>
                <a:noFill/>
              </a:ln>
              <a:solidFill>
                <a:schemeClr val="tx1"/>
              </a:solidFill>
              <a:effectLst/>
              <a:latin typeface="Helvetica Neue Light" panose="020B060402020202020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908522428"/>
              </p:ext>
            </p:extLst>
          </p:nvPr>
        </p:nvGraphicFramePr>
        <p:xfrm>
          <a:off x="437303" y="1058608"/>
          <a:ext cx="6097060" cy="3296688"/>
        </p:xfrm>
        <a:graphic>
          <a:graphicData uri="http://schemas.openxmlformats.org/drawingml/2006/table">
            <a:tbl>
              <a:tblPr firstRow="1" bandRow="1">
                <a:tableStyleId>{5C22544A-7EE6-4342-B048-85BDC9FD1C3A}</a:tableStyleId>
              </a:tblPr>
              <a:tblGrid>
                <a:gridCol w="1524265"/>
                <a:gridCol w="1524265"/>
                <a:gridCol w="1524265"/>
                <a:gridCol w="1524265"/>
              </a:tblGrid>
              <a:tr h="382538">
                <a:tc>
                  <a:txBody>
                    <a:bodyPr/>
                    <a:lstStyle/>
                    <a:p>
                      <a:r>
                        <a:rPr lang="en-GB" sz="1200" dirty="0" smtClean="0">
                          <a:latin typeface="Helvetica Neue Light" panose="020B0604020202020204" charset="0"/>
                        </a:rPr>
                        <a:t>COLUMN</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TYPE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SIZE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CONSTRAINT</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booking_id</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Int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Primary</a:t>
                      </a:r>
                      <a:r>
                        <a:rPr lang="en-GB" sz="1200" baseline="0" dirty="0" smtClean="0">
                          <a:latin typeface="Helvetica Neue Light" panose="020B0604020202020204" charset="0"/>
                        </a:rPr>
                        <a:t> key</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c_email</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Foreign</a:t>
                      </a:r>
                      <a:r>
                        <a:rPr lang="en-GB" sz="1200" baseline="0" dirty="0" smtClean="0">
                          <a:latin typeface="Helvetica Neue Light" panose="020B0604020202020204" charset="0"/>
                        </a:rPr>
                        <a:t> key</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m_email</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Foreign</a:t>
                      </a:r>
                      <a:r>
                        <a:rPr lang="en-GB" sz="1200" baseline="0" dirty="0" smtClean="0">
                          <a:latin typeface="Helvetica Neue Light" panose="020B0604020202020204" charset="0"/>
                        </a:rPr>
                        <a:t> key</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booking_address</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Text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vehicle_name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vehicle_model</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vehicle_type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repair_description</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100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booking_time</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Timestamp</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Not null</a:t>
                      </a:r>
                      <a:endParaRPr lang="en-GB" sz="1200" dirty="0">
                        <a:latin typeface="Helvetica Neue Light" panose="020B0604020202020204" charset="0"/>
                      </a:endParaRPr>
                    </a:p>
                  </a:txBody>
                  <a:tcPr/>
                </a:tc>
              </a:tr>
              <a:tr h="291415">
                <a:tc>
                  <a:txBody>
                    <a:bodyPr/>
                    <a:lstStyle/>
                    <a:p>
                      <a:r>
                        <a:rPr lang="en-GB" sz="1200" dirty="0" smtClean="0">
                          <a:latin typeface="Helvetica Neue Light" panose="020B0604020202020204" charset="0"/>
                        </a:rPr>
                        <a:t>booking_status</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Varchar</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20</a:t>
                      </a:r>
                      <a:endParaRPr lang="en-GB" sz="1200" dirty="0">
                        <a:latin typeface="Helvetica Neue Light" panose="020B0604020202020204" charset="0"/>
                      </a:endParaRPr>
                    </a:p>
                  </a:txBody>
                  <a:tcPr/>
                </a:tc>
                <a:tc>
                  <a:txBody>
                    <a:bodyPr/>
                    <a:lstStyle/>
                    <a:p>
                      <a:r>
                        <a:rPr lang="en-GB" sz="1200" dirty="0" smtClean="0">
                          <a:latin typeface="Helvetica Neue Light" panose="020B0604020202020204" charset="0"/>
                        </a:rPr>
                        <a:t>-</a:t>
                      </a:r>
                    </a:p>
                  </a:txBody>
                  <a:tcPr/>
                </a:tc>
              </a:tr>
            </a:tbl>
          </a:graphicData>
        </a:graphic>
      </p:graphicFrame>
    </p:spTree>
    <p:extLst>
      <p:ext uri="{BB962C8B-B14F-4D97-AF65-F5344CB8AC3E}">
        <p14:creationId xmlns:p14="http://schemas.microsoft.com/office/powerpoint/2010/main" val="1324412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9"/>
        <p:cNvGrpSpPr/>
        <p:nvPr/>
      </p:nvGrpSpPr>
      <p:grpSpPr>
        <a:xfrm>
          <a:off x="0" y="0"/>
          <a:ext cx="0" cy="0"/>
          <a:chOff x="0" y="0"/>
          <a:chExt cx="0" cy="0"/>
        </a:xfrm>
      </p:grpSpPr>
      <p:sp>
        <p:nvSpPr>
          <p:cNvPr id="40" name="Google Shape;40;p7"/>
          <p:cNvSpPr txBox="1">
            <a:spLocks noGrp="1"/>
          </p:cNvSpPr>
          <p:nvPr>
            <p:ph type="sldNum" sz="quarter" idx="12"/>
          </p:nvPr>
        </p:nvSpPr>
        <p:spPr>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sp>
        <p:nvSpPr>
          <p:cNvPr id="41" name="Google Shape;41;p7"/>
          <p:cNvSpPr txBox="1">
            <a:spLocks noGrp="1"/>
          </p:cNvSpPr>
          <p:nvPr>
            <p:ph type="ctrTitle" idx="4294967295"/>
          </p:nvPr>
        </p:nvSpPr>
        <p:spPr>
          <a:xfrm>
            <a:off x="4518025" y="260261"/>
            <a:ext cx="4362450" cy="11684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600"/>
              <a:buFont typeface="Montserrat ExtraBold"/>
              <a:buNone/>
            </a:pPr>
            <a:r>
              <a:rPr lang="en" sz="3600" b="1" dirty="0" smtClean="0">
                <a:solidFill>
                  <a:srgbClr val="FF0000"/>
                </a:solidFill>
                <a:latin typeface="Helvetica Neue"/>
                <a:ea typeface="Helvetica Neue"/>
                <a:cs typeface="Helvetica Neue"/>
                <a:sym typeface="Helvetica Neue"/>
              </a:rPr>
              <a:t>SYSTEM ANALYSIS</a:t>
            </a:r>
            <a:endParaRPr sz="1600" b="1" i="0" u="none" strike="noStrike" cap="none" dirty="0">
              <a:solidFill>
                <a:srgbClr val="FF0000"/>
              </a:solidFill>
              <a:latin typeface="Helvetica Neue"/>
              <a:ea typeface="Helvetica Neue"/>
              <a:cs typeface="Helvetica Neue"/>
              <a:sym typeface="Helvetica Neue"/>
            </a:endParaRPr>
          </a:p>
        </p:txBody>
      </p:sp>
      <p:sp>
        <p:nvSpPr>
          <p:cNvPr id="42" name="Google Shape;42;p7"/>
          <p:cNvSpPr txBox="1">
            <a:spLocks noGrp="1"/>
          </p:cNvSpPr>
          <p:nvPr>
            <p:ph type="subTitle" idx="4294967295"/>
          </p:nvPr>
        </p:nvSpPr>
        <p:spPr>
          <a:xfrm>
            <a:off x="4513263" y="1274763"/>
            <a:ext cx="4630737" cy="3475037"/>
          </a:xfrm>
          <a:prstGeom prst="rect">
            <a:avLst/>
          </a:prstGeom>
          <a:noFill/>
          <a:ln>
            <a:noFill/>
          </a:ln>
        </p:spPr>
        <p:txBody>
          <a:bodyPr spcFirstLastPara="1" wrap="square" lIns="0" tIns="0" rIns="0" bIns="0" anchor="t" anchorCtr="0">
            <a:noAutofit/>
          </a:bodyPr>
          <a:lstStyle/>
          <a:p>
            <a:pPr marL="0" marR="0" lvl="0" indent="0" rtl="0">
              <a:lnSpc>
                <a:spcPct val="150000"/>
              </a:lnSpc>
              <a:spcBef>
                <a:spcPts val="0"/>
              </a:spcBef>
              <a:spcAft>
                <a:spcPts val="0"/>
              </a:spcAft>
              <a:buClr>
                <a:schemeClr val="dk1"/>
              </a:buClr>
              <a:buSzPts val="1100"/>
              <a:buNone/>
            </a:pPr>
            <a:r>
              <a:rPr lang="en-GB" sz="1600" dirty="0" smtClean="0">
                <a:solidFill>
                  <a:schemeClr val="tx1"/>
                </a:solidFill>
                <a:latin typeface="Helvetica Neue Light" panose="020B0604020202020204" charset="0"/>
              </a:rPr>
              <a:t>Existing System:</a:t>
            </a:r>
          </a:p>
          <a:p>
            <a:pPr marL="171450" marR="0" lvl="0" indent="-171450" rtl="0">
              <a:lnSpc>
                <a:spcPct val="150000"/>
              </a:lnSpc>
              <a:spcBef>
                <a:spcPts val="0"/>
              </a:spcBef>
              <a:spcAft>
                <a:spcPts val="0"/>
              </a:spcAft>
              <a:buClr>
                <a:schemeClr val="dk1"/>
              </a:buClr>
              <a:buSzPts val="1100"/>
              <a:buFont typeface="Arial" panose="020B0604020202020204" pitchFamily="34" charset="0"/>
              <a:buChar char="•"/>
            </a:pPr>
            <a:r>
              <a:rPr lang="en-GB" sz="1200" dirty="0" smtClean="0">
                <a:solidFill>
                  <a:schemeClr val="tx1"/>
                </a:solidFill>
                <a:latin typeface="Helvetica Neue Light" panose="020B0604020202020204" charset="0"/>
              </a:rPr>
              <a:t>what if the contacted mechanic is unavailable</a:t>
            </a:r>
          </a:p>
          <a:p>
            <a:pPr marL="171450" marR="0" lvl="0" indent="-171450" rtl="0">
              <a:lnSpc>
                <a:spcPct val="150000"/>
              </a:lnSpc>
              <a:spcBef>
                <a:spcPts val="0"/>
              </a:spcBef>
              <a:spcAft>
                <a:spcPts val="0"/>
              </a:spcAft>
              <a:buClr>
                <a:schemeClr val="dk1"/>
              </a:buClr>
              <a:buSzPts val="1100"/>
              <a:buFont typeface="Arial" panose="020B0604020202020204" pitchFamily="34" charset="0"/>
              <a:buChar char="•"/>
            </a:pPr>
            <a:r>
              <a:rPr lang="en-GB" sz="1200" dirty="0" smtClean="0">
                <a:solidFill>
                  <a:schemeClr val="tx1"/>
                </a:solidFill>
                <a:latin typeface="Helvetica Neue Light" panose="020B0604020202020204" charset="0"/>
              </a:rPr>
              <a:t>we need to take our vehicle to the mechanic shop which is a very tedious work </a:t>
            </a:r>
          </a:p>
          <a:p>
            <a:pPr marL="171450" marR="0" lvl="0" indent="-171450" rtl="0">
              <a:lnSpc>
                <a:spcPct val="150000"/>
              </a:lnSpc>
              <a:spcBef>
                <a:spcPts val="0"/>
              </a:spcBef>
              <a:spcAft>
                <a:spcPts val="0"/>
              </a:spcAft>
              <a:buClr>
                <a:schemeClr val="dk1"/>
              </a:buClr>
              <a:buSzPts val="1100"/>
              <a:buFont typeface="Arial" panose="020B0604020202020204" pitchFamily="34" charset="0"/>
              <a:buChar char="•"/>
            </a:pPr>
            <a:r>
              <a:rPr lang="en-GB" sz="1200" dirty="0" smtClean="0">
                <a:solidFill>
                  <a:schemeClr val="tx1"/>
                </a:solidFill>
                <a:latin typeface="Helvetica Neue Light" panose="020B0604020202020204" charset="0"/>
              </a:rPr>
              <a:t>Cannot find full details about the mechanic</a:t>
            </a:r>
          </a:p>
          <a:p>
            <a:pPr marL="0" marR="0" lvl="0" indent="0" rtl="0">
              <a:lnSpc>
                <a:spcPct val="150000"/>
              </a:lnSpc>
              <a:spcBef>
                <a:spcPts val="0"/>
              </a:spcBef>
              <a:spcAft>
                <a:spcPts val="0"/>
              </a:spcAft>
              <a:buClr>
                <a:schemeClr val="dk1"/>
              </a:buClr>
              <a:buSzPts val="1100"/>
              <a:buNone/>
            </a:pPr>
            <a:endParaRPr lang="en-GB" sz="1200" dirty="0" smtClean="0">
              <a:solidFill>
                <a:schemeClr val="tx1"/>
              </a:solidFill>
              <a:latin typeface="Helvetica Neue Light" panose="020B0604020202020204" charset="0"/>
            </a:endParaRPr>
          </a:p>
          <a:p>
            <a:pPr marL="0" marR="0" lvl="0" indent="0" rtl="0">
              <a:lnSpc>
                <a:spcPct val="150000"/>
              </a:lnSpc>
              <a:spcBef>
                <a:spcPts val="0"/>
              </a:spcBef>
              <a:spcAft>
                <a:spcPts val="0"/>
              </a:spcAft>
              <a:buClr>
                <a:schemeClr val="dk1"/>
              </a:buClr>
              <a:buSzPts val="1100"/>
              <a:buNone/>
            </a:pPr>
            <a:r>
              <a:rPr lang="en-GB" sz="1600" dirty="0" smtClean="0">
                <a:solidFill>
                  <a:schemeClr val="tx1"/>
                </a:solidFill>
                <a:latin typeface="Helvetica Neue Light" panose="020B0604020202020204" charset="0"/>
              </a:rPr>
              <a:t>Proposed System:</a:t>
            </a:r>
          </a:p>
          <a:p>
            <a:pPr marL="171450" indent="-171450">
              <a:lnSpc>
                <a:spcPct val="150000"/>
              </a:lnSpc>
              <a:spcBef>
                <a:spcPts val="0"/>
              </a:spcBef>
              <a:buClr>
                <a:schemeClr val="dk1"/>
              </a:buClr>
              <a:buSzPts val="1100"/>
              <a:buFont typeface="Arial" panose="020B0604020202020204" pitchFamily="34" charset="0"/>
              <a:buChar char="•"/>
            </a:pPr>
            <a:r>
              <a:rPr lang="en-GB" sz="1200" dirty="0" smtClean="0">
                <a:solidFill>
                  <a:schemeClr val="tx1"/>
                </a:solidFill>
                <a:latin typeface="Helvetica Neue Light" panose="020B0604020202020204" charset="0"/>
              </a:rPr>
              <a:t>You will have a list of mechanics and their contact details available for you.</a:t>
            </a:r>
          </a:p>
          <a:p>
            <a:pPr marL="171450" indent="-171450">
              <a:lnSpc>
                <a:spcPct val="150000"/>
              </a:lnSpc>
              <a:spcBef>
                <a:spcPts val="0"/>
              </a:spcBef>
              <a:buClr>
                <a:schemeClr val="dk1"/>
              </a:buClr>
              <a:buSzPts val="1100"/>
              <a:buFont typeface="Arial" panose="020B0604020202020204" pitchFamily="34" charset="0"/>
              <a:buChar char="•"/>
            </a:pPr>
            <a:r>
              <a:rPr lang="en-GB" sz="1200" dirty="0" smtClean="0">
                <a:solidFill>
                  <a:schemeClr val="tx1"/>
                </a:solidFill>
                <a:latin typeface="Helvetica Neue Light" panose="020B0604020202020204" charset="0"/>
              </a:rPr>
              <a:t>You can book your mechanic with a single click he will be available at your doorstep or in your current location</a:t>
            </a:r>
          </a:p>
          <a:p>
            <a:pPr marL="171450" indent="-171450">
              <a:lnSpc>
                <a:spcPct val="150000"/>
              </a:lnSpc>
              <a:spcBef>
                <a:spcPts val="0"/>
              </a:spcBef>
              <a:buClr>
                <a:schemeClr val="dk1"/>
              </a:buClr>
              <a:buSzPts val="1100"/>
              <a:buFont typeface="Arial" panose="020B0604020202020204" pitchFamily="34" charset="0"/>
              <a:buChar char="•"/>
            </a:pPr>
            <a:r>
              <a:rPr lang="en-GB" sz="1200" dirty="0" smtClean="0">
                <a:solidFill>
                  <a:schemeClr val="tx1"/>
                </a:solidFill>
                <a:latin typeface="Helvetica Neue Light" panose="020B0604020202020204" charset="0"/>
              </a:rPr>
              <a:t>You can check the status of your booking</a:t>
            </a:r>
          </a:p>
          <a:p>
            <a:pPr marL="0" marR="0" lvl="0" indent="0" rtl="0">
              <a:lnSpc>
                <a:spcPct val="150000"/>
              </a:lnSpc>
              <a:spcBef>
                <a:spcPts val="0"/>
              </a:spcBef>
              <a:spcAft>
                <a:spcPts val="0"/>
              </a:spcAft>
              <a:buClr>
                <a:schemeClr val="dk1"/>
              </a:buClr>
              <a:buSzPts val="1100"/>
              <a:buNone/>
            </a:pPr>
            <a:endParaRPr lang="en-GB" sz="1400" dirty="0" smtClean="0">
              <a:solidFill>
                <a:schemeClr val="tx1"/>
              </a:solidFill>
              <a:latin typeface="Helvetica Neue Light" panose="020B0604020202020204" charset="0"/>
            </a:endParaRPr>
          </a:p>
          <a:p>
            <a:pPr lvl="0">
              <a:lnSpc>
                <a:spcPct val="150000"/>
              </a:lnSpc>
            </a:pPr>
            <a:endParaRPr lang="en-GB" sz="1200" dirty="0">
              <a:solidFill>
                <a:schemeClr val="tx1"/>
              </a:solidFill>
              <a:latin typeface="Helvetica Neue Light" panose="020B0604020202020204" charset="0"/>
            </a:endParaRPr>
          </a:p>
        </p:txBody>
      </p:sp>
    </p:spTree>
    <p:extLst>
      <p:ext uri="{BB962C8B-B14F-4D97-AF65-F5344CB8AC3E}">
        <p14:creationId xmlns:p14="http://schemas.microsoft.com/office/powerpoint/2010/main" val="936961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138</TotalTime>
  <Words>540</Words>
  <Application>Microsoft Office PowerPoint</Application>
  <PresentationFormat>On-screen Show (16:9)</PresentationFormat>
  <Paragraphs>219</Paragraphs>
  <Slides>11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Helvetica Neue</vt:lpstr>
      <vt:lpstr>Times New Roman</vt:lpstr>
      <vt:lpstr>Arial</vt:lpstr>
      <vt:lpstr>Montserrat ExtraBold</vt:lpstr>
      <vt:lpstr>Wingdings</vt:lpstr>
      <vt:lpstr>Helvetica Neue Light</vt:lpstr>
      <vt:lpstr>Montserrat Light</vt:lpstr>
      <vt:lpstr>Trebuchet MS</vt:lpstr>
      <vt:lpstr>Wingdings 3</vt:lpstr>
      <vt:lpstr>NSimSun</vt:lpstr>
      <vt:lpstr>Facet</vt:lpstr>
      <vt:lpstr>MECHANIC TRACKING SYSTEM</vt:lpstr>
      <vt:lpstr>ABSTRACT</vt:lpstr>
      <vt:lpstr>INTRODUCTION</vt:lpstr>
      <vt:lpstr>MODULES</vt:lpstr>
      <vt:lpstr>PowerPoint Presentation</vt:lpstr>
      <vt:lpstr>PowerPoint Presentation</vt:lpstr>
      <vt:lpstr>PowerPoint Presentation</vt:lpstr>
      <vt:lpstr>PowerPoint Presentation</vt:lpstr>
      <vt:lpstr>SYSTEM ANALYSIS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 TRACKING SYSTEM</dc:title>
  <dc:creator>Rama chandran</dc:creator>
  <cp:lastModifiedBy>Rama chandran</cp:lastModifiedBy>
  <cp:revision>19</cp:revision>
  <dcterms:modified xsi:type="dcterms:W3CDTF">2021-02-09T03:27:04Z</dcterms:modified>
</cp:coreProperties>
</file>