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70" r:id="rId10"/>
    <p:sldId id="265" r:id="rId11"/>
    <p:sldId id="266" r:id="rId12"/>
    <p:sldId id="268" r:id="rId13"/>
    <p:sldId id="269" r:id="rId14"/>
    <p:sldId id="263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112A5-5217-4FCF-AFA8-057DAE3F27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DDB865-2D2F-4C22-8524-8FE9B8A8B44E}">
      <dgm:prSet custT="1"/>
      <dgm:spPr/>
      <dgm:t>
        <a:bodyPr/>
        <a:lstStyle/>
        <a:p>
          <a:r>
            <a:rPr lang="en-US" sz="2400" b="0" i="0" dirty="0"/>
            <a:t>AtliQ Grands owns multiple five-star hotels across India.</a:t>
          </a:r>
          <a:endParaRPr lang="en-US" sz="2400" dirty="0"/>
        </a:p>
      </dgm:t>
    </dgm:pt>
    <dgm:pt modelId="{B902A842-AF78-4842-A5EB-2D0007B73194}" type="parTrans" cxnId="{EA361FAA-6F39-45A3-9FCF-75BC62FD46E3}">
      <dgm:prSet/>
      <dgm:spPr/>
      <dgm:t>
        <a:bodyPr/>
        <a:lstStyle/>
        <a:p>
          <a:endParaRPr lang="en-US"/>
        </a:p>
      </dgm:t>
    </dgm:pt>
    <dgm:pt modelId="{5B98CD4B-A33D-44FB-BD9A-006C51951F32}" type="sibTrans" cxnId="{EA361FAA-6F39-45A3-9FCF-75BC62FD46E3}">
      <dgm:prSet/>
      <dgm:spPr/>
      <dgm:t>
        <a:bodyPr/>
        <a:lstStyle/>
        <a:p>
          <a:endParaRPr lang="en-US"/>
        </a:p>
      </dgm:t>
    </dgm:pt>
    <dgm:pt modelId="{A66231FA-9943-407C-A8FB-BB43966CD006}">
      <dgm:prSet custT="1"/>
      <dgm:spPr/>
      <dgm:t>
        <a:bodyPr/>
        <a:lstStyle/>
        <a:p>
          <a:r>
            <a:rPr lang="en-US" sz="2400" b="0" i="0" dirty="0"/>
            <a:t>They have been in the hospitality industry for the past 20 years.</a:t>
          </a:r>
          <a:endParaRPr lang="en-US" sz="2400" dirty="0"/>
        </a:p>
      </dgm:t>
    </dgm:pt>
    <dgm:pt modelId="{AEC22DB7-8D3B-49C1-BED1-5EE3FFEFCF25}" type="parTrans" cxnId="{19DFEDDE-8DD1-47DF-8CDE-271E9FD47ABF}">
      <dgm:prSet/>
      <dgm:spPr/>
      <dgm:t>
        <a:bodyPr/>
        <a:lstStyle/>
        <a:p>
          <a:endParaRPr lang="en-US"/>
        </a:p>
      </dgm:t>
    </dgm:pt>
    <dgm:pt modelId="{C071EA18-57D5-4C4E-BC86-70EC31D23747}" type="sibTrans" cxnId="{19DFEDDE-8DD1-47DF-8CDE-271E9FD47ABF}">
      <dgm:prSet/>
      <dgm:spPr/>
      <dgm:t>
        <a:bodyPr/>
        <a:lstStyle/>
        <a:p>
          <a:endParaRPr lang="en-US"/>
        </a:p>
      </dgm:t>
    </dgm:pt>
    <dgm:pt modelId="{E3C9E6EA-4010-405B-AC4B-961D13F858E1}">
      <dgm:prSet custT="1"/>
      <dgm:spPr/>
      <dgm:t>
        <a:bodyPr/>
        <a:lstStyle/>
        <a:p>
          <a:r>
            <a:rPr lang="en-US" sz="2400" dirty="0"/>
            <a:t>They Provide excellent service, luxurious accommodations and high comfort</a:t>
          </a:r>
        </a:p>
      </dgm:t>
    </dgm:pt>
    <dgm:pt modelId="{7B77F361-5575-4AF9-A66D-9DAAF177558D}" type="parTrans" cxnId="{041A47A9-7E95-4A91-92A3-DBC4C3D477D8}">
      <dgm:prSet/>
      <dgm:spPr/>
      <dgm:t>
        <a:bodyPr/>
        <a:lstStyle/>
        <a:p>
          <a:endParaRPr lang="en-US"/>
        </a:p>
      </dgm:t>
    </dgm:pt>
    <dgm:pt modelId="{32E76290-DF1D-4789-BCBE-E8856B45F2B3}" type="sibTrans" cxnId="{041A47A9-7E95-4A91-92A3-DBC4C3D477D8}">
      <dgm:prSet/>
      <dgm:spPr/>
      <dgm:t>
        <a:bodyPr/>
        <a:lstStyle/>
        <a:p>
          <a:endParaRPr lang="en-US"/>
        </a:p>
      </dgm:t>
    </dgm:pt>
    <dgm:pt modelId="{98D191EB-D187-4EE5-A754-CE41F07ADB91}" type="pres">
      <dgm:prSet presAssocID="{D0E112A5-5217-4FCF-AFA8-057DAE3F273D}" presName="linear" presStyleCnt="0">
        <dgm:presLayoutVars>
          <dgm:animLvl val="lvl"/>
          <dgm:resizeHandles val="exact"/>
        </dgm:presLayoutVars>
      </dgm:prSet>
      <dgm:spPr/>
    </dgm:pt>
    <dgm:pt modelId="{D708AC6B-F936-4CA3-BE50-E4B177818C44}" type="pres">
      <dgm:prSet presAssocID="{D1DDB865-2D2F-4C22-8524-8FE9B8A8B4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8C683C-6429-43B2-81BD-D56E0E2E9B1B}" type="pres">
      <dgm:prSet presAssocID="{5B98CD4B-A33D-44FB-BD9A-006C51951F32}" presName="spacer" presStyleCnt="0"/>
      <dgm:spPr/>
    </dgm:pt>
    <dgm:pt modelId="{346B0D1E-C739-4F7E-94E6-E2CE8C7CB448}" type="pres">
      <dgm:prSet presAssocID="{A66231FA-9943-407C-A8FB-BB43966CD0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FF6997-7B42-4B12-B1EA-902B3CA50635}" type="pres">
      <dgm:prSet presAssocID="{C071EA18-57D5-4C4E-BC86-70EC31D23747}" presName="spacer" presStyleCnt="0"/>
      <dgm:spPr/>
    </dgm:pt>
    <dgm:pt modelId="{6FD2EDCB-B900-4CA5-B42F-166262CC1F6D}" type="pres">
      <dgm:prSet presAssocID="{E3C9E6EA-4010-405B-AC4B-961D13F858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26B200B-4B6C-40C1-927B-AB480A9757F0}" type="presOf" srcId="{E3C9E6EA-4010-405B-AC4B-961D13F858E1}" destId="{6FD2EDCB-B900-4CA5-B42F-166262CC1F6D}" srcOrd="0" destOrd="0" presId="urn:microsoft.com/office/officeart/2005/8/layout/vList2"/>
    <dgm:cxn modelId="{4F862D61-C28E-4D22-811F-F3EEC5B04884}" type="presOf" srcId="{A66231FA-9943-407C-A8FB-BB43966CD006}" destId="{346B0D1E-C739-4F7E-94E6-E2CE8C7CB448}" srcOrd="0" destOrd="0" presId="urn:microsoft.com/office/officeart/2005/8/layout/vList2"/>
    <dgm:cxn modelId="{F7E47C99-B42F-49F4-8AE0-3A3F80DF2E80}" type="presOf" srcId="{D1DDB865-2D2F-4C22-8524-8FE9B8A8B44E}" destId="{D708AC6B-F936-4CA3-BE50-E4B177818C44}" srcOrd="0" destOrd="0" presId="urn:microsoft.com/office/officeart/2005/8/layout/vList2"/>
    <dgm:cxn modelId="{041A47A9-7E95-4A91-92A3-DBC4C3D477D8}" srcId="{D0E112A5-5217-4FCF-AFA8-057DAE3F273D}" destId="{E3C9E6EA-4010-405B-AC4B-961D13F858E1}" srcOrd="2" destOrd="0" parTransId="{7B77F361-5575-4AF9-A66D-9DAAF177558D}" sibTransId="{32E76290-DF1D-4789-BCBE-E8856B45F2B3}"/>
    <dgm:cxn modelId="{EA361FAA-6F39-45A3-9FCF-75BC62FD46E3}" srcId="{D0E112A5-5217-4FCF-AFA8-057DAE3F273D}" destId="{D1DDB865-2D2F-4C22-8524-8FE9B8A8B44E}" srcOrd="0" destOrd="0" parTransId="{B902A842-AF78-4842-A5EB-2D0007B73194}" sibTransId="{5B98CD4B-A33D-44FB-BD9A-006C51951F32}"/>
    <dgm:cxn modelId="{19DFEDDE-8DD1-47DF-8CDE-271E9FD47ABF}" srcId="{D0E112A5-5217-4FCF-AFA8-057DAE3F273D}" destId="{A66231FA-9943-407C-A8FB-BB43966CD006}" srcOrd="1" destOrd="0" parTransId="{AEC22DB7-8D3B-49C1-BED1-5EE3FFEFCF25}" sibTransId="{C071EA18-57D5-4C4E-BC86-70EC31D23747}"/>
    <dgm:cxn modelId="{0AE35CE5-D978-468D-BD35-98A68C951638}" type="presOf" srcId="{D0E112A5-5217-4FCF-AFA8-057DAE3F273D}" destId="{98D191EB-D187-4EE5-A754-CE41F07ADB91}" srcOrd="0" destOrd="0" presId="urn:microsoft.com/office/officeart/2005/8/layout/vList2"/>
    <dgm:cxn modelId="{6F9636F0-D100-410C-8644-D49CF1DEC26F}" type="presParOf" srcId="{98D191EB-D187-4EE5-A754-CE41F07ADB91}" destId="{D708AC6B-F936-4CA3-BE50-E4B177818C44}" srcOrd="0" destOrd="0" presId="urn:microsoft.com/office/officeart/2005/8/layout/vList2"/>
    <dgm:cxn modelId="{4BF78200-A8CB-4149-9047-009280AE4DE6}" type="presParOf" srcId="{98D191EB-D187-4EE5-A754-CE41F07ADB91}" destId="{EA8C683C-6429-43B2-81BD-D56E0E2E9B1B}" srcOrd="1" destOrd="0" presId="urn:microsoft.com/office/officeart/2005/8/layout/vList2"/>
    <dgm:cxn modelId="{CC7C6830-E923-443B-AE00-11FE60042751}" type="presParOf" srcId="{98D191EB-D187-4EE5-A754-CE41F07ADB91}" destId="{346B0D1E-C739-4F7E-94E6-E2CE8C7CB448}" srcOrd="2" destOrd="0" presId="urn:microsoft.com/office/officeart/2005/8/layout/vList2"/>
    <dgm:cxn modelId="{0F29A8C3-8250-44AE-95A0-3EC6BCD43940}" type="presParOf" srcId="{98D191EB-D187-4EE5-A754-CE41F07ADB91}" destId="{1BFF6997-7B42-4B12-B1EA-902B3CA50635}" srcOrd="3" destOrd="0" presId="urn:microsoft.com/office/officeart/2005/8/layout/vList2"/>
    <dgm:cxn modelId="{7ACC92E8-9166-4342-A793-BE2BB815DFE7}" type="presParOf" srcId="{98D191EB-D187-4EE5-A754-CE41F07ADB91}" destId="{6FD2EDCB-B900-4CA5-B42F-166262CC1F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2D002-31EC-417B-8AD3-D2D93707AC2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5BE6B-1F4F-4A06-8794-1E68D97F96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Due to strategic moves from other competitors and ineffective decision-making in management, AtliQ Grands are losing its market share and revenue in the luxury/business hotels category</a:t>
          </a:r>
          <a:endParaRPr lang="en-US" sz="2000" dirty="0"/>
        </a:p>
      </dgm:t>
    </dgm:pt>
    <dgm:pt modelId="{FA9E65C0-0E45-40E7-B944-CAB75FAC7D44}" type="parTrans" cxnId="{2CDE4CBC-2522-41DD-8E45-CD300B0E0ACA}">
      <dgm:prSet/>
      <dgm:spPr/>
      <dgm:t>
        <a:bodyPr/>
        <a:lstStyle/>
        <a:p>
          <a:endParaRPr lang="en-US"/>
        </a:p>
      </dgm:t>
    </dgm:pt>
    <dgm:pt modelId="{5377C4B0-4FD0-4CDF-AB9C-BF4FC91C8B43}" type="sibTrans" cxnId="{2CDE4CBC-2522-41DD-8E45-CD300B0E0A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257644-336F-4454-BBC3-2E96D6B3D4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As a strategic move, the managing director of AtliQ Grands wanted to incorporate “Business and Data Intelligence” to regain their market share and revenue.</a:t>
          </a:r>
          <a:endParaRPr lang="en-US" sz="2000" dirty="0"/>
        </a:p>
      </dgm:t>
    </dgm:pt>
    <dgm:pt modelId="{A091AA03-D059-48DB-A587-EEC4E8B2D834}" type="parTrans" cxnId="{5330912A-E757-4AFA-867A-74C0E51F9675}">
      <dgm:prSet/>
      <dgm:spPr/>
      <dgm:t>
        <a:bodyPr/>
        <a:lstStyle/>
        <a:p>
          <a:endParaRPr lang="en-US"/>
        </a:p>
      </dgm:t>
    </dgm:pt>
    <dgm:pt modelId="{1D90C833-EFC7-4BE0-83F0-2448FC1E5E11}" type="sibTrans" cxnId="{5330912A-E757-4AFA-867A-74C0E51F9675}">
      <dgm:prSet/>
      <dgm:spPr/>
      <dgm:t>
        <a:bodyPr/>
        <a:lstStyle/>
        <a:p>
          <a:endParaRPr lang="en-US"/>
        </a:p>
      </dgm:t>
    </dgm:pt>
    <dgm:pt modelId="{DCC4FE24-9F49-40A0-904D-3D58FA6CB099}" type="pres">
      <dgm:prSet presAssocID="{39A2D002-31EC-417B-8AD3-D2D93707AC26}" presName="root" presStyleCnt="0">
        <dgm:presLayoutVars>
          <dgm:dir/>
          <dgm:resizeHandles val="exact"/>
        </dgm:presLayoutVars>
      </dgm:prSet>
      <dgm:spPr/>
    </dgm:pt>
    <dgm:pt modelId="{189A5503-66C6-4544-832E-53A886916FCC}" type="pres">
      <dgm:prSet presAssocID="{7065BE6B-1F4F-4A06-8794-1E68D97F9696}" presName="compNode" presStyleCnt="0"/>
      <dgm:spPr/>
    </dgm:pt>
    <dgm:pt modelId="{C888214F-334F-4535-850B-4ABBD30B2847}" type="pres">
      <dgm:prSet presAssocID="{7065BE6B-1F4F-4A06-8794-1E68D97F96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3C3A35E-7AA0-40C0-B031-DD832A77F760}" type="pres">
      <dgm:prSet presAssocID="{7065BE6B-1F4F-4A06-8794-1E68D97F9696}" presName="spaceRect" presStyleCnt="0"/>
      <dgm:spPr/>
    </dgm:pt>
    <dgm:pt modelId="{CC21DEE0-A54C-41E2-8EBC-1757B7EEBBAA}" type="pres">
      <dgm:prSet presAssocID="{7065BE6B-1F4F-4A06-8794-1E68D97F9696}" presName="textRect" presStyleLbl="revTx" presStyleIdx="0" presStyleCnt="2">
        <dgm:presLayoutVars>
          <dgm:chMax val="1"/>
          <dgm:chPref val="1"/>
        </dgm:presLayoutVars>
      </dgm:prSet>
      <dgm:spPr/>
    </dgm:pt>
    <dgm:pt modelId="{64281492-465E-4B20-8EFA-886A4348E61D}" type="pres">
      <dgm:prSet presAssocID="{5377C4B0-4FD0-4CDF-AB9C-BF4FC91C8B43}" presName="sibTrans" presStyleCnt="0"/>
      <dgm:spPr/>
    </dgm:pt>
    <dgm:pt modelId="{75394286-F38C-4822-9682-12FDAC5ED312}" type="pres">
      <dgm:prSet presAssocID="{C2257644-336F-4454-BBC3-2E96D6B3D45E}" presName="compNode" presStyleCnt="0"/>
      <dgm:spPr/>
    </dgm:pt>
    <dgm:pt modelId="{787D7C24-894F-43B8-9A86-91B779F6600B}" type="pres">
      <dgm:prSet presAssocID="{C2257644-336F-4454-BBC3-2E96D6B3D4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4BA766B-8FDC-44A0-8FE7-1B23B7C265A8}" type="pres">
      <dgm:prSet presAssocID="{C2257644-336F-4454-BBC3-2E96D6B3D45E}" presName="spaceRect" presStyleCnt="0"/>
      <dgm:spPr/>
    </dgm:pt>
    <dgm:pt modelId="{ABB14723-292B-4EFA-B999-14B84AF73F48}" type="pres">
      <dgm:prSet presAssocID="{C2257644-336F-4454-BBC3-2E96D6B3D4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5C29F10-FFEF-4B31-A35E-2D2241F3E707}" type="presOf" srcId="{7065BE6B-1F4F-4A06-8794-1E68D97F9696}" destId="{CC21DEE0-A54C-41E2-8EBC-1757B7EEBBAA}" srcOrd="0" destOrd="0" presId="urn:microsoft.com/office/officeart/2018/2/layout/IconLabelList"/>
    <dgm:cxn modelId="{5330912A-E757-4AFA-867A-74C0E51F9675}" srcId="{39A2D002-31EC-417B-8AD3-D2D93707AC26}" destId="{C2257644-336F-4454-BBC3-2E96D6B3D45E}" srcOrd="1" destOrd="0" parTransId="{A091AA03-D059-48DB-A587-EEC4E8B2D834}" sibTransId="{1D90C833-EFC7-4BE0-83F0-2448FC1E5E11}"/>
    <dgm:cxn modelId="{1506E14C-C838-4D60-9552-A9B1E912EFAC}" type="presOf" srcId="{39A2D002-31EC-417B-8AD3-D2D93707AC26}" destId="{DCC4FE24-9F49-40A0-904D-3D58FA6CB099}" srcOrd="0" destOrd="0" presId="urn:microsoft.com/office/officeart/2018/2/layout/IconLabelList"/>
    <dgm:cxn modelId="{2CDE4CBC-2522-41DD-8E45-CD300B0E0ACA}" srcId="{39A2D002-31EC-417B-8AD3-D2D93707AC26}" destId="{7065BE6B-1F4F-4A06-8794-1E68D97F9696}" srcOrd="0" destOrd="0" parTransId="{FA9E65C0-0E45-40E7-B944-CAB75FAC7D44}" sibTransId="{5377C4B0-4FD0-4CDF-AB9C-BF4FC91C8B43}"/>
    <dgm:cxn modelId="{4ACED4E1-CD6E-4BB3-8071-3F0267775E2A}" type="presOf" srcId="{C2257644-336F-4454-BBC3-2E96D6B3D45E}" destId="{ABB14723-292B-4EFA-B999-14B84AF73F48}" srcOrd="0" destOrd="0" presId="urn:microsoft.com/office/officeart/2018/2/layout/IconLabelList"/>
    <dgm:cxn modelId="{55C2BADE-F5BB-431B-B52B-F46794D7BFB8}" type="presParOf" srcId="{DCC4FE24-9F49-40A0-904D-3D58FA6CB099}" destId="{189A5503-66C6-4544-832E-53A886916FCC}" srcOrd="0" destOrd="0" presId="urn:microsoft.com/office/officeart/2018/2/layout/IconLabelList"/>
    <dgm:cxn modelId="{8FB9E68A-3106-4523-90AC-F4EFA93E6C6F}" type="presParOf" srcId="{189A5503-66C6-4544-832E-53A886916FCC}" destId="{C888214F-334F-4535-850B-4ABBD30B2847}" srcOrd="0" destOrd="0" presId="urn:microsoft.com/office/officeart/2018/2/layout/IconLabelList"/>
    <dgm:cxn modelId="{F7A7C7AA-5ABB-4E0B-A41C-D11AD2E6BA80}" type="presParOf" srcId="{189A5503-66C6-4544-832E-53A886916FCC}" destId="{A3C3A35E-7AA0-40C0-B031-DD832A77F760}" srcOrd="1" destOrd="0" presId="urn:microsoft.com/office/officeart/2018/2/layout/IconLabelList"/>
    <dgm:cxn modelId="{BC6208BA-9238-414A-AEE9-0C86D62F4380}" type="presParOf" srcId="{189A5503-66C6-4544-832E-53A886916FCC}" destId="{CC21DEE0-A54C-41E2-8EBC-1757B7EEBBAA}" srcOrd="2" destOrd="0" presId="urn:microsoft.com/office/officeart/2018/2/layout/IconLabelList"/>
    <dgm:cxn modelId="{E7AA6D93-87FF-435D-93ED-8B386607FAB3}" type="presParOf" srcId="{DCC4FE24-9F49-40A0-904D-3D58FA6CB099}" destId="{64281492-465E-4B20-8EFA-886A4348E61D}" srcOrd="1" destOrd="0" presId="urn:microsoft.com/office/officeart/2018/2/layout/IconLabelList"/>
    <dgm:cxn modelId="{00394D35-E5E1-46A8-9B2B-1C6581ADE396}" type="presParOf" srcId="{DCC4FE24-9F49-40A0-904D-3D58FA6CB099}" destId="{75394286-F38C-4822-9682-12FDAC5ED312}" srcOrd="2" destOrd="0" presId="urn:microsoft.com/office/officeart/2018/2/layout/IconLabelList"/>
    <dgm:cxn modelId="{5DCE3717-4415-4BDB-A19E-02192D9A178D}" type="presParOf" srcId="{75394286-F38C-4822-9682-12FDAC5ED312}" destId="{787D7C24-894F-43B8-9A86-91B779F6600B}" srcOrd="0" destOrd="0" presId="urn:microsoft.com/office/officeart/2018/2/layout/IconLabelList"/>
    <dgm:cxn modelId="{55D675EB-163C-4D80-91D9-CB8599CC434F}" type="presParOf" srcId="{75394286-F38C-4822-9682-12FDAC5ED312}" destId="{64BA766B-8FDC-44A0-8FE7-1B23B7C265A8}" srcOrd="1" destOrd="0" presId="urn:microsoft.com/office/officeart/2018/2/layout/IconLabelList"/>
    <dgm:cxn modelId="{0E46F46E-7E20-4A88-B3CF-6B34ADE39C8F}" type="presParOf" srcId="{75394286-F38C-4822-9682-12FDAC5ED312}" destId="{ABB14723-292B-4EFA-B999-14B84AF73F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B50B23-CBFF-4106-BF51-FD00DBCE25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B442DC-3CB7-49F8-979A-A95CED004756}">
      <dgm:prSet/>
      <dgm:spPr/>
      <dgm:t>
        <a:bodyPr/>
        <a:lstStyle/>
        <a:p>
          <a:r>
            <a:rPr lang="en-US" b="0" i="0"/>
            <a:t>dim_date.csv</a:t>
          </a:r>
          <a:endParaRPr lang="en-US"/>
        </a:p>
      </dgm:t>
    </dgm:pt>
    <dgm:pt modelId="{F0D6E8D9-AA51-48FB-BEEC-A886A6899E4A}" type="parTrans" cxnId="{FFB95D0C-0E72-4434-9257-9E8C353E6A61}">
      <dgm:prSet/>
      <dgm:spPr/>
      <dgm:t>
        <a:bodyPr/>
        <a:lstStyle/>
        <a:p>
          <a:endParaRPr lang="en-US"/>
        </a:p>
      </dgm:t>
    </dgm:pt>
    <dgm:pt modelId="{FCE25497-BD1A-44A8-AE58-83B96B5A06EC}" type="sibTrans" cxnId="{FFB95D0C-0E72-4434-9257-9E8C353E6A61}">
      <dgm:prSet/>
      <dgm:spPr/>
      <dgm:t>
        <a:bodyPr/>
        <a:lstStyle/>
        <a:p>
          <a:endParaRPr lang="en-US"/>
        </a:p>
      </dgm:t>
    </dgm:pt>
    <dgm:pt modelId="{891BACBD-AE96-40AC-9504-697502B1467C}">
      <dgm:prSet/>
      <dgm:spPr/>
      <dgm:t>
        <a:bodyPr/>
        <a:lstStyle/>
        <a:p>
          <a:r>
            <a:rPr lang="en-US" b="0" i="0"/>
            <a:t>dim_hotels_csv</a:t>
          </a:r>
          <a:endParaRPr lang="en-US"/>
        </a:p>
      </dgm:t>
    </dgm:pt>
    <dgm:pt modelId="{38E905D0-6DD2-46A4-ABBD-F67A4E972D1B}" type="parTrans" cxnId="{CD076BC3-5AC2-4E4D-A2B9-FBB3DE7693BB}">
      <dgm:prSet/>
      <dgm:spPr/>
      <dgm:t>
        <a:bodyPr/>
        <a:lstStyle/>
        <a:p>
          <a:endParaRPr lang="en-US"/>
        </a:p>
      </dgm:t>
    </dgm:pt>
    <dgm:pt modelId="{286676F3-F48F-4DC6-A97F-E4DDE989EF55}" type="sibTrans" cxnId="{CD076BC3-5AC2-4E4D-A2B9-FBB3DE7693BB}">
      <dgm:prSet/>
      <dgm:spPr/>
      <dgm:t>
        <a:bodyPr/>
        <a:lstStyle/>
        <a:p>
          <a:endParaRPr lang="en-US"/>
        </a:p>
      </dgm:t>
    </dgm:pt>
    <dgm:pt modelId="{89ED3018-8407-44CE-A8F5-3943E20E5DCD}">
      <dgm:prSet/>
      <dgm:spPr/>
      <dgm:t>
        <a:bodyPr/>
        <a:lstStyle/>
        <a:p>
          <a:r>
            <a:rPr lang="en-US" b="0" i="0"/>
            <a:t>dim_rooms.csv</a:t>
          </a:r>
          <a:endParaRPr lang="en-US"/>
        </a:p>
      </dgm:t>
    </dgm:pt>
    <dgm:pt modelId="{C1535374-5BBE-4136-B578-E8A093D52E43}" type="parTrans" cxnId="{3AD04EEF-3D03-4C63-95BD-C35FC34F44FC}">
      <dgm:prSet/>
      <dgm:spPr/>
      <dgm:t>
        <a:bodyPr/>
        <a:lstStyle/>
        <a:p>
          <a:endParaRPr lang="en-US"/>
        </a:p>
      </dgm:t>
    </dgm:pt>
    <dgm:pt modelId="{FCE31FD0-8DB1-4BDA-A640-C1886114BDA1}" type="sibTrans" cxnId="{3AD04EEF-3D03-4C63-95BD-C35FC34F44FC}">
      <dgm:prSet/>
      <dgm:spPr/>
      <dgm:t>
        <a:bodyPr/>
        <a:lstStyle/>
        <a:p>
          <a:endParaRPr lang="en-US"/>
        </a:p>
      </dgm:t>
    </dgm:pt>
    <dgm:pt modelId="{C90A017D-ABA2-478E-B635-3A80AF2DB0D9}">
      <dgm:prSet/>
      <dgm:spPr/>
      <dgm:t>
        <a:bodyPr/>
        <a:lstStyle/>
        <a:p>
          <a:r>
            <a:rPr lang="en-US" b="0" i="0" dirty="0"/>
            <a:t>fact_aggregated_bookings.csv</a:t>
          </a:r>
          <a:endParaRPr lang="en-US" dirty="0"/>
        </a:p>
      </dgm:t>
    </dgm:pt>
    <dgm:pt modelId="{DDEE9FFD-0036-45A7-88B4-BDE34FFF24DC}" type="parTrans" cxnId="{E163DE97-9431-489A-8239-21824A421857}">
      <dgm:prSet/>
      <dgm:spPr/>
      <dgm:t>
        <a:bodyPr/>
        <a:lstStyle/>
        <a:p>
          <a:endParaRPr lang="en-US"/>
        </a:p>
      </dgm:t>
    </dgm:pt>
    <dgm:pt modelId="{615A265A-232D-4CA2-8B22-1262AA762BD7}" type="sibTrans" cxnId="{E163DE97-9431-489A-8239-21824A421857}">
      <dgm:prSet/>
      <dgm:spPr/>
      <dgm:t>
        <a:bodyPr/>
        <a:lstStyle/>
        <a:p>
          <a:endParaRPr lang="en-US"/>
        </a:p>
      </dgm:t>
    </dgm:pt>
    <dgm:pt modelId="{718141E5-8F8D-4ABE-BE6C-BFFA0FBB4BA1}">
      <dgm:prSet/>
      <dgm:spPr/>
      <dgm:t>
        <a:bodyPr/>
        <a:lstStyle/>
        <a:p>
          <a:r>
            <a:rPr lang="en-US" b="0" i="0"/>
            <a:t>fact_bookings.csv</a:t>
          </a:r>
          <a:endParaRPr lang="en-US"/>
        </a:p>
      </dgm:t>
    </dgm:pt>
    <dgm:pt modelId="{2F22D5F9-BA8C-4A46-B31E-78B809623D87}" type="parTrans" cxnId="{7905BD8D-BCFE-4E5B-869E-9B396D68387A}">
      <dgm:prSet/>
      <dgm:spPr/>
      <dgm:t>
        <a:bodyPr/>
        <a:lstStyle/>
        <a:p>
          <a:endParaRPr lang="en-US"/>
        </a:p>
      </dgm:t>
    </dgm:pt>
    <dgm:pt modelId="{BA94C116-6581-46AD-8760-7E4515417CF6}" type="sibTrans" cxnId="{7905BD8D-BCFE-4E5B-869E-9B396D68387A}">
      <dgm:prSet/>
      <dgm:spPr/>
      <dgm:t>
        <a:bodyPr/>
        <a:lstStyle/>
        <a:p>
          <a:endParaRPr lang="en-US"/>
        </a:p>
      </dgm:t>
    </dgm:pt>
    <dgm:pt modelId="{33133B68-3014-451B-9550-654D93397874}" type="pres">
      <dgm:prSet presAssocID="{59B50B23-CBFF-4106-BF51-FD00DBCE2512}" presName="linear" presStyleCnt="0">
        <dgm:presLayoutVars>
          <dgm:animLvl val="lvl"/>
          <dgm:resizeHandles val="exact"/>
        </dgm:presLayoutVars>
      </dgm:prSet>
      <dgm:spPr/>
    </dgm:pt>
    <dgm:pt modelId="{6744351F-BD23-4ADC-A8D9-3E0938A2ABB4}" type="pres">
      <dgm:prSet presAssocID="{E6B442DC-3CB7-49F8-979A-A95CED0047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94994B-F5B4-469E-B007-5BF706630580}" type="pres">
      <dgm:prSet presAssocID="{FCE25497-BD1A-44A8-AE58-83B96B5A06EC}" presName="spacer" presStyleCnt="0"/>
      <dgm:spPr/>
    </dgm:pt>
    <dgm:pt modelId="{1A5F9D99-F8E0-4C89-9C1D-7C56EB5D3D36}" type="pres">
      <dgm:prSet presAssocID="{891BACBD-AE96-40AC-9504-697502B146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7E6B47-9498-48C0-9F8D-EE1D79282E43}" type="pres">
      <dgm:prSet presAssocID="{286676F3-F48F-4DC6-A97F-E4DDE989EF55}" presName="spacer" presStyleCnt="0"/>
      <dgm:spPr/>
    </dgm:pt>
    <dgm:pt modelId="{3D17531E-B2B6-40EC-920D-90925A81EFC2}" type="pres">
      <dgm:prSet presAssocID="{89ED3018-8407-44CE-A8F5-3943E20E5D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4FBEC9-8374-49F0-BF7E-40792E1BF6F3}" type="pres">
      <dgm:prSet presAssocID="{FCE31FD0-8DB1-4BDA-A640-C1886114BDA1}" presName="spacer" presStyleCnt="0"/>
      <dgm:spPr/>
    </dgm:pt>
    <dgm:pt modelId="{0BA275F5-B97E-468C-957B-EC1ACDF6D061}" type="pres">
      <dgm:prSet presAssocID="{C90A017D-ABA2-478E-B635-3A80AF2DB0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A27F8F9-201C-400F-9468-5E7289B52DC9}" type="pres">
      <dgm:prSet presAssocID="{615A265A-232D-4CA2-8B22-1262AA762BD7}" presName="spacer" presStyleCnt="0"/>
      <dgm:spPr/>
    </dgm:pt>
    <dgm:pt modelId="{62B7CF48-9369-49AA-BB1C-3951EAD523B6}" type="pres">
      <dgm:prSet presAssocID="{718141E5-8F8D-4ABE-BE6C-BFFA0FBB4BA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B95D0C-0E72-4434-9257-9E8C353E6A61}" srcId="{59B50B23-CBFF-4106-BF51-FD00DBCE2512}" destId="{E6B442DC-3CB7-49F8-979A-A95CED004756}" srcOrd="0" destOrd="0" parTransId="{F0D6E8D9-AA51-48FB-BEEC-A886A6899E4A}" sibTransId="{FCE25497-BD1A-44A8-AE58-83B96B5A06EC}"/>
    <dgm:cxn modelId="{A5EF2A20-607F-45F4-9562-8794F1DCF933}" type="presOf" srcId="{718141E5-8F8D-4ABE-BE6C-BFFA0FBB4BA1}" destId="{62B7CF48-9369-49AA-BB1C-3951EAD523B6}" srcOrd="0" destOrd="0" presId="urn:microsoft.com/office/officeart/2005/8/layout/vList2"/>
    <dgm:cxn modelId="{F66C9353-6E26-4C94-B9C1-D91CBBFDBAE6}" type="presOf" srcId="{59B50B23-CBFF-4106-BF51-FD00DBCE2512}" destId="{33133B68-3014-451B-9550-654D93397874}" srcOrd="0" destOrd="0" presId="urn:microsoft.com/office/officeart/2005/8/layout/vList2"/>
    <dgm:cxn modelId="{3F95447C-03C0-4D32-83E1-08910EF1228E}" type="presOf" srcId="{E6B442DC-3CB7-49F8-979A-A95CED004756}" destId="{6744351F-BD23-4ADC-A8D9-3E0938A2ABB4}" srcOrd="0" destOrd="0" presId="urn:microsoft.com/office/officeart/2005/8/layout/vList2"/>
    <dgm:cxn modelId="{E6E7347E-2FFB-45E9-97C2-D6F4E91F874E}" type="presOf" srcId="{89ED3018-8407-44CE-A8F5-3943E20E5DCD}" destId="{3D17531E-B2B6-40EC-920D-90925A81EFC2}" srcOrd="0" destOrd="0" presId="urn:microsoft.com/office/officeart/2005/8/layout/vList2"/>
    <dgm:cxn modelId="{7905BD8D-BCFE-4E5B-869E-9B396D68387A}" srcId="{59B50B23-CBFF-4106-BF51-FD00DBCE2512}" destId="{718141E5-8F8D-4ABE-BE6C-BFFA0FBB4BA1}" srcOrd="4" destOrd="0" parTransId="{2F22D5F9-BA8C-4A46-B31E-78B809623D87}" sibTransId="{BA94C116-6581-46AD-8760-7E4515417CF6}"/>
    <dgm:cxn modelId="{EAB86C93-063E-4542-83E5-ED6CBB9CBB3E}" type="presOf" srcId="{C90A017D-ABA2-478E-B635-3A80AF2DB0D9}" destId="{0BA275F5-B97E-468C-957B-EC1ACDF6D061}" srcOrd="0" destOrd="0" presId="urn:microsoft.com/office/officeart/2005/8/layout/vList2"/>
    <dgm:cxn modelId="{E163DE97-9431-489A-8239-21824A421857}" srcId="{59B50B23-CBFF-4106-BF51-FD00DBCE2512}" destId="{C90A017D-ABA2-478E-B635-3A80AF2DB0D9}" srcOrd="3" destOrd="0" parTransId="{DDEE9FFD-0036-45A7-88B4-BDE34FFF24DC}" sibTransId="{615A265A-232D-4CA2-8B22-1262AA762BD7}"/>
    <dgm:cxn modelId="{CD076BC3-5AC2-4E4D-A2B9-FBB3DE7693BB}" srcId="{59B50B23-CBFF-4106-BF51-FD00DBCE2512}" destId="{891BACBD-AE96-40AC-9504-697502B1467C}" srcOrd="1" destOrd="0" parTransId="{38E905D0-6DD2-46A4-ABBD-F67A4E972D1B}" sibTransId="{286676F3-F48F-4DC6-A97F-E4DDE989EF55}"/>
    <dgm:cxn modelId="{FC72B7CA-A5C2-4682-94C9-04E9B0E6987E}" type="presOf" srcId="{891BACBD-AE96-40AC-9504-697502B1467C}" destId="{1A5F9D99-F8E0-4C89-9C1D-7C56EB5D3D36}" srcOrd="0" destOrd="0" presId="urn:microsoft.com/office/officeart/2005/8/layout/vList2"/>
    <dgm:cxn modelId="{3AD04EEF-3D03-4C63-95BD-C35FC34F44FC}" srcId="{59B50B23-CBFF-4106-BF51-FD00DBCE2512}" destId="{89ED3018-8407-44CE-A8F5-3943E20E5DCD}" srcOrd="2" destOrd="0" parTransId="{C1535374-5BBE-4136-B578-E8A093D52E43}" sibTransId="{FCE31FD0-8DB1-4BDA-A640-C1886114BDA1}"/>
    <dgm:cxn modelId="{0D2CF3F2-5DEF-4775-9A2F-13EAC5CE8EF2}" type="presParOf" srcId="{33133B68-3014-451B-9550-654D93397874}" destId="{6744351F-BD23-4ADC-A8D9-3E0938A2ABB4}" srcOrd="0" destOrd="0" presId="urn:microsoft.com/office/officeart/2005/8/layout/vList2"/>
    <dgm:cxn modelId="{115A6CFB-EB3E-41FB-80FD-D716FA30B5DC}" type="presParOf" srcId="{33133B68-3014-451B-9550-654D93397874}" destId="{D994994B-F5B4-469E-B007-5BF706630580}" srcOrd="1" destOrd="0" presId="urn:microsoft.com/office/officeart/2005/8/layout/vList2"/>
    <dgm:cxn modelId="{561A3242-4282-401A-A754-60C093135CA4}" type="presParOf" srcId="{33133B68-3014-451B-9550-654D93397874}" destId="{1A5F9D99-F8E0-4C89-9C1D-7C56EB5D3D36}" srcOrd="2" destOrd="0" presId="urn:microsoft.com/office/officeart/2005/8/layout/vList2"/>
    <dgm:cxn modelId="{F767C03A-42EF-4CFE-8192-D7CDDB6F5530}" type="presParOf" srcId="{33133B68-3014-451B-9550-654D93397874}" destId="{E17E6B47-9498-48C0-9F8D-EE1D79282E43}" srcOrd="3" destOrd="0" presId="urn:microsoft.com/office/officeart/2005/8/layout/vList2"/>
    <dgm:cxn modelId="{BC784D95-303C-4E7C-AC7A-FC23C6BFC19D}" type="presParOf" srcId="{33133B68-3014-451B-9550-654D93397874}" destId="{3D17531E-B2B6-40EC-920D-90925A81EFC2}" srcOrd="4" destOrd="0" presId="urn:microsoft.com/office/officeart/2005/8/layout/vList2"/>
    <dgm:cxn modelId="{EEE2B71D-4476-431F-B876-2F976D3376C1}" type="presParOf" srcId="{33133B68-3014-451B-9550-654D93397874}" destId="{9A4FBEC9-8374-49F0-BF7E-40792E1BF6F3}" srcOrd="5" destOrd="0" presId="urn:microsoft.com/office/officeart/2005/8/layout/vList2"/>
    <dgm:cxn modelId="{936DA124-B4DC-4B54-B2F3-28D8EEC14E50}" type="presParOf" srcId="{33133B68-3014-451B-9550-654D93397874}" destId="{0BA275F5-B97E-468C-957B-EC1ACDF6D061}" srcOrd="6" destOrd="0" presId="urn:microsoft.com/office/officeart/2005/8/layout/vList2"/>
    <dgm:cxn modelId="{824D3D86-E624-45D7-B464-E1A953030B27}" type="presParOf" srcId="{33133B68-3014-451B-9550-654D93397874}" destId="{2A27F8F9-201C-400F-9468-5E7289B52DC9}" srcOrd="7" destOrd="0" presId="urn:microsoft.com/office/officeart/2005/8/layout/vList2"/>
    <dgm:cxn modelId="{855C66C4-256A-431C-BDA3-8173FC112349}" type="presParOf" srcId="{33133B68-3014-451B-9550-654D93397874}" destId="{62B7CF48-9369-49AA-BB1C-3951EAD523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768352-9E38-4FB6-BCDB-51F80A275B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BBCFA-4449-4DB3-BB8F-2A6B8BB93FD9}">
      <dgm:prSet/>
      <dgm:spPr/>
      <dgm:t>
        <a:bodyPr/>
        <a:lstStyle/>
        <a:p>
          <a:r>
            <a:rPr lang="en-US" b="0" i="0"/>
            <a:t>Invalid guest records with negative values were removed.</a:t>
          </a:r>
          <a:endParaRPr lang="en-US"/>
        </a:p>
      </dgm:t>
    </dgm:pt>
    <dgm:pt modelId="{F36B3B7F-2C64-4FE9-8D3E-8D1BFC392D36}" type="parTrans" cxnId="{16CA4E9A-6C3D-42AD-917A-1432824562E9}">
      <dgm:prSet/>
      <dgm:spPr/>
      <dgm:t>
        <a:bodyPr/>
        <a:lstStyle/>
        <a:p>
          <a:endParaRPr lang="en-US"/>
        </a:p>
      </dgm:t>
    </dgm:pt>
    <dgm:pt modelId="{7236C6E9-B275-4477-9AEE-212E671691EE}" type="sibTrans" cxnId="{16CA4E9A-6C3D-42AD-917A-1432824562E9}">
      <dgm:prSet/>
      <dgm:spPr/>
      <dgm:t>
        <a:bodyPr/>
        <a:lstStyle/>
        <a:p>
          <a:endParaRPr lang="en-US"/>
        </a:p>
      </dgm:t>
    </dgm:pt>
    <dgm:pt modelId="{83C8D0E6-BD63-4778-8082-1171F8120175}">
      <dgm:prSet/>
      <dgm:spPr/>
      <dgm:t>
        <a:bodyPr/>
        <a:lstStyle/>
        <a:p>
          <a:r>
            <a:rPr lang="en-US" b="0" i="0"/>
            <a:t>Removed outliers in revenue generated for accurate and using statistical functions like mean and standard deviation in Python proceeding with cleaned data.</a:t>
          </a:r>
          <a:endParaRPr lang="en-US"/>
        </a:p>
      </dgm:t>
    </dgm:pt>
    <dgm:pt modelId="{673E0AB0-4440-4F97-A7C6-A46774DFFBB7}" type="parTrans" cxnId="{6B302811-88A7-4BC5-9067-E36B07E77FAC}">
      <dgm:prSet/>
      <dgm:spPr/>
      <dgm:t>
        <a:bodyPr/>
        <a:lstStyle/>
        <a:p>
          <a:endParaRPr lang="en-US"/>
        </a:p>
      </dgm:t>
    </dgm:pt>
    <dgm:pt modelId="{B2F58099-7BD2-4BCA-A0A0-91C97E474302}" type="sibTrans" cxnId="{6B302811-88A7-4BC5-9067-E36B07E77FAC}">
      <dgm:prSet/>
      <dgm:spPr/>
      <dgm:t>
        <a:bodyPr/>
        <a:lstStyle/>
        <a:p>
          <a:endParaRPr lang="en-US"/>
        </a:p>
      </dgm:t>
    </dgm:pt>
    <dgm:pt modelId="{E5ED8283-FC8C-42A9-9BEA-34BFE1BBA719}">
      <dgm:prSet/>
      <dgm:spPr/>
      <dgm:t>
        <a:bodyPr/>
        <a:lstStyle/>
        <a:p>
          <a:r>
            <a:rPr lang="en-US" b="0" i="0" dirty="0"/>
            <a:t>A new column has been introduced to calculate Occupancy Percentage. It reflects the utilization of available rooms.</a:t>
          </a:r>
          <a:endParaRPr lang="en-US" dirty="0"/>
        </a:p>
      </dgm:t>
    </dgm:pt>
    <dgm:pt modelId="{B159EBF9-EB17-4980-B1AF-39D7F7F8FB44}" type="parTrans" cxnId="{8511CB4F-504A-496E-A821-E8CEC62C4E83}">
      <dgm:prSet/>
      <dgm:spPr/>
      <dgm:t>
        <a:bodyPr/>
        <a:lstStyle/>
        <a:p>
          <a:endParaRPr lang="en-US"/>
        </a:p>
      </dgm:t>
    </dgm:pt>
    <dgm:pt modelId="{54F81212-D688-4D57-A7A9-C1D4291087AB}" type="sibTrans" cxnId="{8511CB4F-504A-496E-A821-E8CEC62C4E83}">
      <dgm:prSet/>
      <dgm:spPr/>
      <dgm:t>
        <a:bodyPr/>
        <a:lstStyle/>
        <a:p>
          <a:endParaRPr lang="en-US"/>
        </a:p>
      </dgm:t>
    </dgm:pt>
    <dgm:pt modelId="{22D1A534-8989-47AC-BE10-DDDC93191FD4}">
      <dgm:prSet/>
      <dgm:spPr/>
      <dgm:t>
        <a:bodyPr/>
        <a:lstStyle/>
        <a:p>
          <a:r>
            <a:rPr lang="en-US" b="0" i="0"/>
            <a:t>Combining Relevant Datasets for a better view.</a:t>
          </a:r>
          <a:endParaRPr lang="en-US"/>
        </a:p>
      </dgm:t>
    </dgm:pt>
    <dgm:pt modelId="{3472EE69-266D-4601-9DCF-03A420F50412}" type="parTrans" cxnId="{9D952A5D-900C-4DC0-ADC4-7CB526138ABD}">
      <dgm:prSet/>
      <dgm:spPr/>
      <dgm:t>
        <a:bodyPr/>
        <a:lstStyle/>
        <a:p>
          <a:endParaRPr lang="en-US"/>
        </a:p>
      </dgm:t>
    </dgm:pt>
    <dgm:pt modelId="{E464372C-8143-4333-B03B-19838DF9EACE}" type="sibTrans" cxnId="{9D952A5D-900C-4DC0-ADC4-7CB526138ABD}">
      <dgm:prSet/>
      <dgm:spPr/>
      <dgm:t>
        <a:bodyPr/>
        <a:lstStyle/>
        <a:p>
          <a:endParaRPr lang="en-US"/>
        </a:p>
      </dgm:t>
    </dgm:pt>
    <dgm:pt modelId="{7122DA34-D992-4AB6-8947-643744BB42EE}" type="pres">
      <dgm:prSet presAssocID="{6E768352-9E38-4FB6-BCDB-51F80A275B08}" presName="linear" presStyleCnt="0">
        <dgm:presLayoutVars>
          <dgm:animLvl val="lvl"/>
          <dgm:resizeHandles val="exact"/>
        </dgm:presLayoutVars>
      </dgm:prSet>
      <dgm:spPr/>
    </dgm:pt>
    <dgm:pt modelId="{7260F8CA-5275-4DB4-976F-AFAF0A7BD668}" type="pres">
      <dgm:prSet presAssocID="{409BBCFA-4449-4DB3-BB8F-2A6B8BB93F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156F75-A8D0-4DB9-95EE-75C5BFB95ECB}" type="pres">
      <dgm:prSet presAssocID="{7236C6E9-B275-4477-9AEE-212E671691EE}" presName="spacer" presStyleCnt="0"/>
      <dgm:spPr/>
    </dgm:pt>
    <dgm:pt modelId="{1C677E5B-494E-480A-ADA5-E7A35811AD92}" type="pres">
      <dgm:prSet presAssocID="{83C8D0E6-BD63-4778-8082-1171F81201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1A64E2-F6CA-455D-A751-39FC0051E819}" type="pres">
      <dgm:prSet presAssocID="{B2F58099-7BD2-4BCA-A0A0-91C97E474302}" presName="spacer" presStyleCnt="0"/>
      <dgm:spPr/>
    </dgm:pt>
    <dgm:pt modelId="{599F3F3D-8E64-4F6B-B6A1-5FDE7F5C3237}" type="pres">
      <dgm:prSet presAssocID="{E5ED8283-FC8C-42A9-9BEA-34BFE1BBA7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B07AD7-C0B4-4A99-9585-DD749E643A86}" type="pres">
      <dgm:prSet presAssocID="{54F81212-D688-4D57-A7A9-C1D4291087AB}" presName="spacer" presStyleCnt="0"/>
      <dgm:spPr/>
    </dgm:pt>
    <dgm:pt modelId="{C8C11F27-DC40-4D63-9D35-5FD1BCA10814}" type="pres">
      <dgm:prSet presAssocID="{22D1A534-8989-47AC-BE10-DDDC93191F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3B81308-F714-4260-9A70-E99709FA6DCC}" type="presOf" srcId="{22D1A534-8989-47AC-BE10-DDDC93191FD4}" destId="{C8C11F27-DC40-4D63-9D35-5FD1BCA10814}" srcOrd="0" destOrd="0" presId="urn:microsoft.com/office/officeart/2005/8/layout/vList2"/>
    <dgm:cxn modelId="{6B302811-88A7-4BC5-9067-E36B07E77FAC}" srcId="{6E768352-9E38-4FB6-BCDB-51F80A275B08}" destId="{83C8D0E6-BD63-4778-8082-1171F8120175}" srcOrd="1" destOrd="0" parTransId="{673E0AB0-4440-4F97-A7C6-A46774DFFBB7}" sibTransId="{B2F58099-7BD2-4BCA-A0A0-91C97E474302}"/>
    <dgm:cxn modelId="{4CED9335-9A0A-4D39-9069-F7984AF5314A}" type="presOf" srcId="{E5ED8283-FC8C-42A9-9BEA-34BFE1BBA719}" destId="{599F3F3D-8E64-4F6B-B6A1-5FDE7F5C3237}" srcOrd="0" destOrd="0" presId="urn:microsoft.com/office/officeart/2005/8/layout/vList2"/>
    <dgm:cxn modelId="{9D952A5D-900C-4DC0-ADC4-7CB526138ABD}" srcId="{6E768352-9E38-4FB6-BCDB-51F80A275B08}" destId="{22D1A534-8989-47AC-BE10-DDDC93191FD4}" srcOrd="3" destOrd="0" parTransId="{3472EE69-266D-4601-9DCF-03A420F50412}" sibTransId="{E464372C-8143-4333-B03B-19838DF9EACE}"/>
    <dgm:cxn modelId="{8511CB4F-504A-496E-A821-E8CEC62C4E83}" srcId="{6E768352-9E38-4FB6-BCDB-51F80A275B08}" destId="{E5ED8283-FC8C-42A9-9BEA-34BFE1BBA719}" srcOrd="2" destOrd="0" parTransId="{B159EBF9-EB17-4980-B1AF-39D7F7F8FB44}" sibTransId="{54F81212-D688-4D57-A7A9-C1D4291087AB}"/>
    <dgm:cxn modelId="{49AD7B7B-5AA3-4EE3-B030-5B0D511241F3}" type="presOf" srcId="{83C8D0E6-BD63-4778-8082-1171F8120175}" destId="{1C677E5B-494E-480A-ADA5-E7A35811AD92}" srcOrd="0" destOrd="0" presId="urn:microsoft.com/office/officeart/2005/8/layout/vList2"/>
    <dgm:cxn modelId="{16CA4E9A-6C3D-42AD-917A-1432824562E9}" srcId="{6E768352-9E38-4FB6-BCDB-51F80A275B08}" destId="{409BBCFA-4449-4DB3-BB8F-2A6B8BB93FD9}" srcOrd="0" destOrd="0" parTransId="{F36B3B7F-2C64-4FE9-8D3E-8D1BFC392D36}" sibTransId="{7236C6E9-B275-4477-9AEE-212E671691EE}"/>
    <dgm:cxn modelId="{A7562CB1-6EBE-4F43-ACFD-71C3F9A55291}" type="presOf" srcId="{6E768352-9E38-4FB6-BCDB-51F80A275B08}" destId="{7122DA34-D992-4AB6-8947-643744BB42EE}" srcOrd="0" destOrd="0" presId="urn:microsoft.com/office/officeart/2005/8/layout/vList2"/>
    <dgm:cxn modelId="{B9A271F7-16CF-446C-BFFB-488D04CCB928}" type="presOf" srcId="{409BBCFA-4449-4DB3-BB8F-2A6B8BB93FD9}" destId="{7260F8CA-5275-4DB4-976F-AFAF0A7BD668}" srcOrd="0" destOrd="0" presId="urn:microsoft.com/office/officeart/2005/8/layout/vList2"/>
    <dgm:cxn modelId="{D1F276CB-75C8-442E-8AA6-6EEB4E6BCB92}" type="presParOf" srcId="{7122DA34-D992-4AB6-8947-643744BB42EE}" destId="{7260F8CA-5275-4DB4-976F-AFAF0A7BD668}" srcOrd="0" destOrd="0" presId="urn:microsoft.com/office/officeart/2005/8/layout/vList2"/>
    <dgm:cxn modelId="{DEA0BFB0-CF4F-4511-A2B7-D04186B7F7A9}" type="presParOf" srcId="{7122DA34-D992-4AB6-8947-643744BB42EE}" destId="{8D156F75-A8D0-4DB9-95EE-75C5BFB95ECB}" srcOrd="1" destOrd="0" presId="urn:microsoft.com/office/officeart/2005/8/layout/vList2"/>
    <dgm:cxn modelId="{BDA20D77-3F86-4B17-B27B-829D9C66333B}" type="presParOf" srcId="{7122DA34-D992-4AB6-8947-643744BB42EE}" destId="{1C677E5B-494E-480A-ADA5-E7A35811AD92}" srcOrd="2" destOrd="0" presId="urn:microsoft.com/office/officeart/2005/8/layout/vList2"/>
    <dgm:cxn modelId="{698A096C-498C-47C9-8B47-7396FD33F0AB}" type="presParOf" srcId="{7122DA34-D992-4AB6-8947-643744BB42EE}" destId="{AD1A64E2-F6CA-455D-A751-39FC0051E819}" srcOrd="3" destOrd="0" presId="urn:microsoft.com/office/officeart/2005/8/layout/vList2"/>
    <dgm:cxn modelId="{6399D6B3-2998-4B2C-93BB-33046E810F8A}" type="presParOf" srcId="{7122DA34-D992-4AB6-8947-643744BB42EE}" destId="{599F3F3D-8E64-4F6B-B6A1-5FDE7F5C3237}" srcOrd="4" destOrd="0" presId="urn:microsoft.com/office/officeart/2005/8/layout/vList2"/>
    <dgm:cxn modelId="{4F857E1E-7B95-408B-A429-F435832F1144}" type="presParOf" srcId="{7122DA34-D992-4AB6-8947-643744BB42EE}" destId="{C5B07AD7-C0B4-4A99-9585-DD749E643A86}" srcOrd="5" destOrd="0" presId="urn:microsoft.com/office/officeart/2005/8/layout/vList2"/>
    <dgm:cxn modelId="{58EE8DA7-33E4-494A-A86A-4CE2639B425D}" type="presParOf" srcId="{7122DA34-D992-4AB6-8947-643744BB42EE}" destId="{C8C11F27-DC40-4D63-9D35-5FD1BCA108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8AC6B-F936-4CA3-BE50-E4B177818C44}">
      <dsp:nvSpPr>
        <dsp:cNvPr id="0" name=""/>
        <dsp:cNvSpPr/>
      </dsp:nvSpPr>
      <dsp:spPr>
        <a:xfrm>
          <a:off x="0" y="85481"/>
          <a:ext cx="112746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AtliQ Grands owns multiple five-star hotels across India.</a:t>
          </a:r>
          <a:endParaRPr lang="en-US" sz="2400" kern="1200" dirty="0"/>
        </a:p>
      </dsp:txBody>
      <dsp:txXfrm>
        <a:off x="59399" y="144880"/>
        <a:ext cx="11155814" cy="1098002"/>
      </dsp:txXfrm>
    </dsp:sp>
    <dsp:sp modelId="{346B0D1E-C739-4F7E-94E6-E2CE8C7CB448}">
      <dsp:nvSpPr>
        <dsp:cNvPr id="0" name=""/>
        <dsp:cNvSpPr/>
      </dsp:nvSpPr>
      <dsp:spPr>
        <a:xfrm>
          <a:off x="0" y="1489481"/>
          <a:ext cx="112746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They have been in the hospitality industry for the past 20 years.</a:t>
          </a:r>
          <a:endParaRPr lang="en-US" sz="2400" kern="1200" dirty="0"/>
        </a:p>
      </dsp:txBody>
      <dsp:txXfrm>
        <a:off x="59399" y="1548880"/>
        <a:ext cx="11155814" cy="1098002"/>
      </dsp:txXfrm>
    </dsp:sp>
    <dsp:sp modelId="{6FD2EDCB-B900-4CA5-B42F-166262CC1F6D}">
      <dsp:nvSpPr>
        <dsp:cNvPr id="0" name=""/>
        <dsp:cNvSpPr/>
      </dsp:nvSpPr>
      <dsp:spPr>
        <a:xfrm>
          <a:off x="0" y="2893481"/>
          <a:ext cx="112746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They Provide excellent service, luxurious accommodations and high comfort</a:t>
          </a:r>
        </a:p>
      </dsp:txBody>
      <dsp:txXfrm>
        <a:off x="59399" y="2952880"/>
        <a:ext cx="11155814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8214F-334F-4535-850B-4ABBD30B2847}">
      <dsp:nvSpPr>
        <dsp:cNvPr id="0" name=""/>
        <dsp:cNvSpPr/>
      </dsp:nvSpPr>
      <dsp:spPr>
        <a:xfrm>
          <a:off x="2127212" y="36108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1DEE0-A54C-41E2-8EBC-1757B7EEBBAA}">
      <dsp:nvSpPr>
        <dsp:cNvPr id="0" name=""/>
        <dsp:cNvSpPr/>
      </dsp:nvSpPr>
      <dsp:spPr>
        <a:xfrm>
          <a:off x="939212" y="2982138"/>
          <a:ext cx="4320000" cy="18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Due to strategic moves from other competitors and ineffective decision-making in management, AtliQ Grands are losing its market share and revenue in the luxury/business hotels category</a:t>
          </a:r>
          <a:endParaRPr lang="en-US" sz="2000" kern="1200" dirty="0"/>
        </a:p>
      </dsp:txBody>
      <dsp:txXfrm>
        <a:off x="939212" y="2982138"/>
        <a:ext cx="4320000" cy="1890000"/>
      </dsp:txXfrm>
    </dsp:sp>
    <dsp:sp modelId="{787D7C24-894F-43B8-9A86-91B779F6600B}">
      <dsp:nvSpPr>
        <dsp:cNvPr id="0" name=""/>
        <dsp:cNvSpPr/>
      </dsp:nvSpPr>
      <dsp:spPr>
        <a:xfrm>
          <a:off x="7203212" y="36108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14723-292B-4EFA-B999-14B84AF73F48}">
      <dsp:nvSpPr>
        <dsp:cNvPr id="0" name=""/>
        <dsp:cNvSpPr/>
      </dsp:nvSpPr>
      <dsp:spPr>
        <a:xfrm>
          <a:off x="6015212" y="2982138"/>
          <a:ext cx="4320000" cy="18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As a strategic move, the managing director of AtliQ Grands wanted to incorporate “Business and Data Intelligence” to regain their market share and revenue.</a:t>
          </a:r>
          <a:endParaRPr lang="en-US" sz="2000" kern="1200" dirty="0"/>
        </a:p>
      </dsp:txBody>
      <dsp:txXfrm>
        <a:off x="6015212" y="2982138"/>
        <a:ext cx="4320000" cy="189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4351F-BD23-4ADC-A8D9-3E0938A2ABB4}">
      <dsp:nvSpPr>
        <dsp:cNvPr id="0" name=""/>
        <dsp:cNvSpPr/>
      </dsp:nvSpPr>
      <dsp:spPr>
        <a:xfrm>
          <a:off x="0" y="60483"/>
          <a:ext cx="112746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dim_date.csv</a:t>
          </a:r>
          <a:endParaRPr lang="en-US" sz="3100" kern="1200"/>
        </a:p>
      </dsp:txBody>
      <dsp:txXfrm>
        <a:off x="36296" y="96779"/>
        <a:ext cx="11202020" cy="670943"/>
      </dsp:txXfrm>
    </dsp:sp>
    <dsp:sp modelId="{1A5F9D99-F8E0-4C89-9C1D-7C56EB5D3D36}">
      <dsp:nvSpPr>
        <dsp:cNvPr id="0" name=""/>
        <dsp:cNvSpPr/>
      </dsp:nvSpPr>
      <dsp:spPr>
        <a:xfrm>
          <a:off x="0" y="893298"/>
          <a:ext cx="112746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dim_hotels_csv</a:t>
          </a:r>
          <a:endParaRPr lang="en-US" sz="3100" kern="1200"/>
        </a:p>
      </dsp:txBody>
      <dsp:txXfrm>
        <a:off x="36296" y="929594"/>
        <a:ext cx="11202020" cy="670943"/>
      </dsp:txXfrm>
    </dsp:sp>
    <dsp:sp modelId="{3D17531E-B2B6-40EC-920D-90925A81EFC2}">
      <dsp:nvSpPr>
        <dsp:cNvPr id="0" name=""/>
        <dsp:cNvSpPr/>
      </dsp:nvSpPr>
      <dsp:spPr>
        <a:xfrm>
          <a:off x="0" y="1726113"/>
          <a:ext cx="112746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dim_rooms.csv</a:t>
          </a:r>
          <a:endParaRPr lang="en-US" sz="3100" kern="1200"/>
        </a:p>
      </dsp:txBody>
      <dsp:txXfrm>
        <a:off x="36296" y="1762409"/>
        <a:ext cx="11202020" cy="670943"/>
      </dsp:txXfrm>
    </dsp:sp>
    <dsp:sp modelId="{0BA275F5-B97E-468C-957B-EC1ACDF6D061}">
      <dsp:nvSpPr>
        <dsp:cNvPr id="0" name=""/>
        <dsp:cNvSpPr/>
      </dsp:nvSpPr>
      <dsp:spPr>
        <a:xfrm>
          <a:off x="0" y="2558929"/>
          <a:ext cx="112746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fact_aggregated_bookings.csv</a:t>
          </a:r>
          <a:endParaRPr lang="en-US" sz="3100" kern="1200" dirty="0"/>
        </a:p>
      </dsp:txBody>
      <dsp:txXfrm>
        <a:off x="36296" y="2595225"/>
        <a:ext cx="11202020" cy="670943"/>
      </dsp:txXfrm>
    </dsp:sp>
    <dsp:sp modelId="{62B7CF48-9369-49AA-BB1C-3951EAD523B6}">
      <dsp:nvSpPr>
        <dsp:cNvPr id="0" name=""/>
        <dsp:cNvSpPr/>
      </dsp:nvSpPr>
      <dsp:spPr>
        <a:xfrm>
          <a:off x="0" y="3391744"/>
          <a:ext cx="112746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fact_bookings.csv</a:t>
          </a:r>
          <a:endParaRPr lang="en-US" sz="3100" kern="1200"/>
        </a:p>
      </dsp:txBody>
      <dsp:txXfrm>
        <a:off x="36296" y="3428040"/>
        <a:ext cx="11202020" cy="670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0F8CA-5275-4DB4-976F-AFAF0A7BD668}">
      <dsp:nvSpPr>
        <dsp:cNvPr id="0" name=""/>
        <dsp:cNvSpPr/>
      </dsp:nvSpPr>
      <dsp:spPr>
        <a:xfrm>
          <a:off x="0" y="171164"/>
          <a:ext cx="11274612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Invalid guest records with negative values were removed.</a:t>
          </a:r>
          <a:endParaRPr lang="en-US" sz="2300" kern="1200"/>
        </a:p>
      </dsp:txBody>
      <dsp:txXfrm>
        <a:off x="44602" y="215766"/>
        <a:ext cx="11185408" cy="824474"/>
      </dsp:txXfrm>
    </dsp:sp>
    <dsp:sp modelId="{1C677E5B-494E-480A-ADA5-E7A35811AD92}">
      <dsp:nvSpPr>
        <dsp:cNvPr id="0" name=""/>
        <dsp:cNvSpPr/>
      </dsp:nvSpPr>
      <dsp:spPr>
        <a:xfrm>
          <a:off x="0" y="1151082"/>
          <a:ext cx="11274612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Removed outliers in revenue generated for accurate and using statistical functions like mean and standard deviation in Python proceeding with cleaned data.</a:t>
          </a:r>
          <a:endParaRPr lang="en-US" sz="2300" kern="1200"/>
        </a:p>
      </dsp:txBody>
      <dsp:txXfrm>
        <a:off x="44602" y="1195684"/>
        <a:ext cx="11185408" cy="824474"/>
      </dsp:txXfrm>
    </dsp:sp>
    <dsp:sp modelId="{599F3F3D-8E64-4F6B-B6A1-5FDE7F5C3237}">
      <dsp:nvSpPr>
        <dsp:cNvPr id="0" name=""/>
        <dsp:cNvSpPr/>
      </dsp:nvSpPr>
      <dsp:spPr>
        <a:xfrm>
          <a:off x="0" y="2131001"/>
          <a:ext cx="11274612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 new column has been introduced to calculate Occupancy Percentage. It reflects the utilization of available rooms.</a:t>
          </a:r>
          <a:endParaRPr lang="en-US" sz="2300" kern="1200" dirty="0"/>
        </a:p>
      </dsp:txBody>
      <dsp:txXfrm>
        <a:off x="44602" y="2175603"/>
        <a:ext cx="11185408" cy="824474"/>
      </dsp:txXfrm>
    </dsp:sp>
    <dsp:sp modelId="{C8C11F27-DC40-4D63-9D35-5FD1BCA10814}">
      <dsp:nvSpPr>
        <dsp:cNvPr id="0" name=""/>
        <dsp:cNvSpPr/>
      </dsp:nvSpPr>
      <dsp:spPr>
        <a:xfrm>
          <a:off x="0" y="3110920"/>
          <a:ext cx="11274612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Combining Relevant Datasets for a better view.</a:t>
          </a:r>
          <a:endParaRPr lang="en-US" sz="2300" kern="1200"/>
        </a:p>
      </dsp:txBody>
      <dsp:txXfrm>
        <a:off x="44602" y="3155522"/>
        <a:ext cx="11185408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3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242FA4C6-09D9-136D-F8CC-F0CE98FA3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637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8C2298-33FD-7ADB-6297-B20B258FD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" y="205649"/>
            <a:ext cx="11449878" cy="24463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200" b="1" dirty="0">
                <a:solidFill>
                  <a:srgbClr val="FFFFFF"/>
                </a:solidFill>
              </a:rPr>
              <a:t>DATA ANALYTICS IN HOSPITALITY DOMAIN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E008A-4B05-88FC-EAA6-EA9509B2D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1051" y="5214201"/>
            <a:ext cx="2686879" cy="1279124"/>
          </a:xfrm>
        </p:spPr>
        <p:txBody>
          <a:bodyPr>
            <a:noAutofit/>
          </a:bodyPr>
          <a:lstStyle/>
          <a:p>
            <a:pPr algn="l"/>
            <a:r>
              <a:rPr lang="en-IN" sz="2400">
                <a:solidFill>
                  <a:srgbClr val="FFFFFF"/>
                </a:solidFill>
              </a:rPr>
              <a:t>Presented by</a:t>
            </a:r>
            <a:endParaRPr lang="en-IN" sz="2400" dirty="0">
              <a:solidFill>
                <a:srgbClr val="FFFFFF"/>
              </a:solidFill>
            </a:endParaRPr>
          </a:p>
          <a:p>
            <a:pPr algn="l"/>
            <a:r>
              <a:rPr lang="en-IN" sz="2400" dirty="0">
                <a:solidFill>
                  <a:srgbClr val="FFFFFF"/>
                </a:solidFill>
              </a:rPr>
              <a:t>R.Ramachandran</a:t>
            </a:r>
          </a:p>
        </p:txBody>
      </p:sp>
    </p:spTree>
    <p:extLst>
      <p:ext uri="{BB962C8B-B14F-4D97-AF65-F5344CB8AC3E}">
        <p14:creationId xmlns:p14="http://schemas.microsoft.com/office/powerpoint/2010/main" val="313996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1B8A-8930-81E2-75A5-46F3D166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+mn-lt"/>
              </a:rPr>
              <a:t>4</a:t>
            </a:r>
            <a:r>
              <a:rPr lang="en-US" sz="3600" i="0" dirty="0">
                <a:solidFill>
                  <a:srgbClr val="000000"/>
                </a:solidFill>
                <a:effectLst/>
                <a:latin typeface="+mn-lt"/>
              </a:rPr>
              <a:t>.When was the occupancy better? Weekday or Weekend?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EF78A032-FD2B-9AAE-FCC5-60C1C9BC9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16" y="3385196"/>
            <a:ext cx="8269357" cy="3107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6B53-8DAF-5E83-01B7-825E0D17EEBC}"/>
              </a:ext>
            </a:extLst>
          </p:cNvPr>
          <p:cNvSpPr txBox="1"/>
          <p:nvPr/>
        </p:nvSpPr>
        <p:spPr>
          <a:xfrm>
            <a:off x="621941" y="2592471"/>
            <a:ext cx="1089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Weekends show high occupancy rate compared to Weekday</a:t>
            </a:r>
          </a:p>
        </p:txBody>
      </p:sp>
    </p:spTree>
    <p:extLst>
      <p:ext uri="{BB962C8B-B14F-4D97-AF65-F5344CB8AC3E}">
        <p14:creationId xmlns:p14="http://schemas.microsoft.com/office/powerpoint/2010/main" val="234117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71DF-BEC9-D06F-FA06-140AFD0F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42" y="193482"/>
            <a:ext cx="10895106" cy="1325563"/>
          </a:xfrm>
        </p:spPr>
        <p:txBody>
          <a:bodyPr>
            <a:normAutofit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latin typeface="+mn-lt"/>
              </a:rPr>
              <a:t> 5.In the month of June, what is the occupancy for different cities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D7E3366-B2E3-15C0-9966-230CD59C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2" y="2233046"/>
            <a:ext cx="11304105" cy="44314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8937D-F827-4CBB-5FF8-C3D2DA0F3D7F}"/>
              </a:ext>
            </a:extLst>
          </p:cNvPr>
          <p:cNvSpPr txBox="1"/>
          <p:nvPr/>
        </p:nvSpPr>
        <p:spPr>
          <a:xfrm>
            <a:off x="569841" y="1605239"/>
            <a:ext cx="1130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>
                <a:solidFill>
                  <a:srgbClr val="000000"/>
                </a:solidFill>
                <a:effectLst/>
                <a:latin typeface="+mn-lt"/>
              </a:rPr>
              <a:t>In the month of June, Delhi is high occupancy rate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613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29A5-A934-FDC3-A3DD-8EB2984E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6.What is </a:t>
            </a:r>
            <a:r>
              <a:rPr lang="en-IN" sz="3600" i="0" dirty="0">
                <a:solidFill>
                  <a:srgbClr val="000000"/>
                </a:solidFill>
                <a:effectLst/>
                <a:latin typeface="+mn-lt"/>
              </a:rPr>
              <a:t>month by month revenue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C52B4427-E2B1-CC99-292D-906EB3BFC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83" y="3555687"/>
            <a:ext cx="8441634" cy="26595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2774B-0D65-017E-0CC6-B3A49A034366}"/>
              </a:ext>
            </a:extLst>
          </p:cNvPr>
          <p:cNvSpPr txBox="1"/>
          <p:nvPr/>
        </p:nvSpPr>
        <p:spPr>
          <a:xfrm>
            <a:off x="3048000" y="24927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/>
              <a:t>In Year 2022 July month generated high revenue</a:t>
            </a:r>
          </a:p>
        </p:txBody>
      </p:sp>
    </p:spTree>
    <p:extLst>
      <p:ext uri="{BB962C8B-B14F-4D97-AF65-F5344CB8AC3E}">
        <p14:creationId xmlns:p14="http://schemas.microsoft.com/office/powerpoint/2010/main" val="143520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3853-8620-029A-8169-52FDE4A0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7. What is</a:t>
            </a:r>
            <a:r>
              <a:rPr lang="en-IN" sz="3600" dirty="0"/>
              <a:t> </a:t>
            </a:r>
            <a:r>
              <a:rPr lang="en-US" sz="3600" i="0" dirty="0">
                <a:solidFill>
                  <a:srgbClr val="000000"/>
                </a:solidFill>
                <a:effectLst/>
                <a:latin typeface="+mn-lt"/>
              </a:rPr>
              <a:t>revenue realized per hotel type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04B402-267E-1D6E-8917-E81483A4D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34" y="2971838"/>
            <a:ext cx="9024731" cy="35204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FA9D7-6F9B-701F-8454-EB6DD2EE7BB8}"/>
              </a:ext>
            </a:extLst>
          </p:cNvPr>
          <p:cNvSpPr txBox="1"/>
          <p:nvPr/>
        </p:nvSpPr>
        <p:spPr>
          <a:xfrm>
            <a:off x="458694" y="2131525"/>
            <a:ext cx="1089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Atliq Exotica hotel generates highest revenue </a:t>
            </a:r>
          </a:p>
        </p:txBody>
      </p:sp>
    </p:spTree>
    <p:extLst>
      <p:ext uri="{BB962C8B-B14F-4D97-AF65-F5344CB8AC3E}">
        <p14:creationId xmlns:p14="http://schemas.microsoft.com/office/powerpoint/2010/main" val="54117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0E08-4C0A-D748-3E07-6E981B51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latin typeface="+mn-lt"/>
              </a:rPr>
              <a:t>8.What is an average occupancy rate in each of the room categories?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80812-B582-30E2-C7E4-E21D3CD7C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383" y="2835965"/>
            <a:ext cx="9051234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BA2623-FEBC-6BDC-9510-9756A766BCEC}"/>
              </a:ext>
            </a:extLst>
          </p:cNvPr>
          <p:cNvSpPr txBox="1"/>
          <p:nvPr/>
        </p:nvSpPr>
        <p:spPr>
          <a:xfrm>
            <a:off x="742122" y="2184995"/>
            <a:ext cx="1012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Presidential rooms have highest 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average occupancy rate</a:t>
            </a:r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81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A8D8-03A5-8EFE-18D0-0C5E56B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9. Show a </a:t>
            </a:r>
            <a:r>
              <a:rPr lang="en-US" sz="3600" i="0" dirty="0">
                <a:solidFill>
                  <a:srgbClr val="000000"/>
                </a:solidFill>
                <a:effectLst/>
                <a:latin typeface="+mn-lt"/>
              </a:rPr>
              <a:t>pie chart of revenue realized per booking platform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CC3D5800-E0BE-417B-7641-81C9FB0B9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2050166"/>
            <a:ext cx="11131826" cy="4602425"/>
          </a:xfrm>
        </p:spPr>
      </p:pic>
    </p:spTree>
    <p:extLst>
      <p:ext uri="{BB962C8B-B14F-4D97-AF65-F5344CB8AC3E}">
        <p14:creationId xmlns:p14="http://schemas.microsoft.com/office/powerpoint/2010/main" val="163011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FE7A50-2D5F-4DF3-B28D-A8F7E624D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26F236B-5DB7-4DCD-947A-8DDD0C76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CC716D4-FE59-42BE-AA9B-254EF6C1B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7496E0-326D-164F-F0AD-67A670AE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73" y="5407693"/>
            <a:ext cx="5562600" cy="8613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F077784-1333-41B1-D09D-F73C228BF9E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4106" y="279502"/>
            <a:ext cx="4817466" cy="4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9C8D-083A-BFCA-A0AD-1923DAF0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ATLIQ GRAND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01A50A-478F-3A3B-971C-117532B11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21334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38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B08B82-2AB7-E3E3-E5AE-9E0E5A71297C}"/>
              </a:ext>
            </a:extLst>
          </p:cNvPr>
          <p:cNvSpPr/>
          <p:nvPr/>
        </p:nvSpPr>
        <p:spPr>
          <a:xfrm>
            <a:off x="4608443" y="650392"/>
            <a:ext cx="2551044" cy="87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AtliQ</a:t>
            </a:r>
            <a:r>
              <a:rPr lang="en-IN" sz="2400" dirty="0"/>
              <a:t> Grand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2AB614-185A-11B9-4332-740CFCC1E392}"/>
              </a:ext>
            </a:extLst>
          </p:cNvPr>
          <p:cNvSpPr/>
          <p:nvPr/>
        </p:nvSpPr>
        <p:spPr>
          <a:xfrm>
            <a:off x="977346" y="1994452"/>
            <a:ext cx="1593472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Bangalore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BE3F0C-D442-028F-9C10-C204E1C4F4D4}"/>
              </a:ext>
            </a:extLst>
          </p:cNvPr>
          <p:cNvSpPr/>
          <p:nvPr/>
        </p:nvSpPr>
        <p:spPr>
          <a:xfrm>
            <a:off x="3346172" y="1994451"/>
            <a:ext cx="1364974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Delhi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F4A8C5-D308-A151-98A5-B8C5548BD2A1}"/>
              </a:ext>
            </a:extLst>
          </p:cNvPr>
          <p:cNvSpPr/>
          <p:nvPr/>
        </p:nvSpPr>
        <p:spPr>
          <a:xfrm>
            <a:off x="7262293" y="1994451"/>
            <a:ext cx="1593472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Hyderabad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25425C-0AF4-5121-593F-7602E0347F5F}"/>
              </a:ext>
            </a:extLst>
          </p:cNvPr>
          <p:cNvSpPr/>
          <p:nvPr/>
        </p:nvSpPr>
        <p:spPr>
          <a:xfrm>
            <a:off x="9614454" y="1994451"/>
            <a:ext cx="1364974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Mumbai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CAE976-80B7-1BA6-3177-BA556A545E5C}"/>
              </a:ext>
            </a:extLst>
          </p:cNvPr>
          <p:cNvSpPr/>
          <p:nvPr/>
        </p:nvSpPr>
        <p:spPr>
          <a:xfrm>
            <a:off x="4711146" y="3429000"/>
            <a:ext cx="2551043" cy="833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AtliQ</a:t>
            </a:r>
            <a:r>
              <a:rPr lang="en-IN" sz="2400" dirty="0"/>
              <a:t> Property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1CDF9C-EF80-4EB1-A7EB-1EB6E068DB78}"/>
              </a:ext>
            </a:extLst>
          </p:cNvPr>
          <p:cNvSpPr/>
          <p:nvPr/>
        </p:nvSpPr>
        <p:spPr>
          <a:xfrm>
            <a:off x="977346" y="5085725"/>
            <a:ext cx="1593472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C59FC1-BD33-565D-0DE4-CBB69C7D2CEE}"/>
              </a:ext>
            </a:extLst>
          </p:cNvPr>
          <p:cNvSpPr/>
          <p:nvPr/>
        </p:nvSpPr>
        <p:spPr>
          <a:xfrm>
            <a:off x="3286642" y="5085726"/>
            <a:ext cx="1364974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Elite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E47CB3-DB0C-5C31-6DDE-932457E71A3D}"/>
              </a:ext>
            </a:extLst>
          </p:cNvPr>
          <p:cNvSpPr/>
          <p:nvPr/>
        </p:nvSpPr>
        <p:spPr>
          <a:xfrm>
            <a:off x="7351437" y="5082613"/>
            <a:ext cx="1583533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Premium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4523F7-AEAE-067A-BD30-24291B1D6EB9}"/>
              </a:ext>
            </a:extLst>
          </p:cNvPr>
          <p:cNvSpPr/>
          <p:nvPr/>
        </p:nvSpPr>
        <p:spPr>
          <a:xfrm>
            <a:off x="9432235" y="5059219"/>
            <a:ext cx="1729411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Presidential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E84E73-90F9-1F8F-E88F-C23F49CDC6E8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flipH="1">
            <a:off x="1774082" y="1088232"/>
            <a:ext cx="2834361" cy="9062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8E835C-1E83-7462-8C26-260C402E395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4028659" y="1088232"/>
            <a:ext cx="579784" cy="90621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B8310A-7BD4-CBA1-93E3-47A33E94BFF8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7159487" y="1088232"/>
            <a:ext cx="899542" cy="90621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08004E-DD12-D103-6F8D-F0DD7236014B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7159487" y="1088232"/>
            <a:ext cx="3137454" cy="90621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21F4BC-236C-1A0B-6675-CF5107C1EBA0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1774082" y="3845666"/>
            <a:ext cx="2937064" cy="12400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5539A0-5A81-BA35-63EF-D2647CF47C29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flipH="1">
            <a:off x="3969129" y="3845666"/>
            <a:ext cx="742017" cy="124006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26F7D0-CDB0-0AE5-DB7C-A8C26AF330F1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7262189" y="3845666"/>
            <a:ext cx="881015" cy="12369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ADD060-4A8C-0DD2-9B4C-A3D4BE7C0FFD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262189" y="3845666"/>
            <a:ext cx="3034752" cy="121355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7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AC80-98B4-D2A9-6087-174DBDF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2D66FE6-ED14-92D6-D138-8A6604911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932193"/>
              </p:ext>
            </p:extLst>
          </p:nvPr>
        </p:nvGraphicFramePr>
        <p:xfrm>
          <a:off x="458881" y="1392859"/>
          <a:ext cx="11274425" cy="523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63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E672-2EB2-FB63-40E5-6CB4AA9B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E2A5A2-6CA0-214F-B229-1C2C56E6C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378645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71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281F-B992-3491-23D1-541C5698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Data Transformation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BE0AA6-6E8B-5D3E-D4F9-1B46D7DDE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561566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3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7BE5-0B2E-E0FA-E249-3D66D5D2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1.What is </a:t>
            </a:r>
            <a:r>
              <a:rPr lang="en-IN" sz="3600" i="0" dirty="0">
                <a:solidFill>
                  <a:srgbClr val="000000"/>
                </a:solidFill>
                <a:effectLst/>
                <a:latin typeface="+mn-lt"/>
              </a:rPr>
              <a:t>revenue realized per city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EFEDB43-2150-D8C0-8ACD-087B9660F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5" y="3544198"/>
            <a:ext cx="7606749" cy="26574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39488-2ECB-AB58-54F9-1EAA35595B5E}"/>
              </a:ext>
            </a:extLst>
          </p:cNvPr>
          <p:cNvSpPr txBox="1"/>
          <p:nvPr/>
        </p:nvSpPr>
        <p:spPr>
          <a:xfrm>
            <a:off x="458694" y="2701658"/>
            <a:ext cx="1089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Mumbai generates highest revenue</a:t>
            </a:r>
          </a:p>
        </p:txBody>
      </p:sp>
    </p:spTree>
    <p:extLst>
      <p:ext uri="{BB962C8B-B14F-4D97-AF65-F5344CB8AC3E}">
        <p14:creationId xmlns:p14="http://schemas.microsoft.com/office/powerpoint/2010/main" val="420769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6AB9-940B-9FEE-5071-DDD62FCE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2.What is</a:t>
            </a:r>
            <a:r>
              <a:rPr lang="en-IN" sz="3600" dirty="0"/>
              <a:t> </a:t>
            </a:r>
            <a:r>
              <a:rPr lang="en-US" sz="3600" i="0" dirty="0">
                <a:solidFill>
                  <a:srgbClr val="000000"/>
                </a:solidFill>
                <a:effectLst/>
                <a:latin typeface="+mn-lt"/>
              </a:rPr>
              <a:t>average occupancy rate per city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CA7576-53B2-27A3-3178-689AD448D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3180803"/>
            <a:ext cx="9568069" cy="331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0FB69-F098-6C92-7199-4126827B5883}"/>
              </a:ext>
            </a:extLst>
          </p:cNvPr>
          <p:cNvSpPr txBox="1"/>
          <p:nvPr/>
        </p:nvSpPr>
        <p:spPr>
          <a:xfrm>
            <a:off x="635942" y="2375495"/>
            <a:ext cx="1054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Delhi has high </a:t>
            </a:r>
            <a:r>
              <a:rPr lang="en-US" sz="2000" i="0" dirty="0">
                <a:solidFill>
                  <a:srgbClr val="000000"/>
                </a:solidFill>
                <a:effectLst/>
                <a:latin typeface="+mn-lt"/>
              </a:rPr>
              <a:t>average occupancy rate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|| </a:t>
            </a:r>
            <a:r>
              <a:rPr lang="en-US" sz="2000" i="0" dirty="0">
                <a:solidFill>
                  <a:srgbClr val="000000"/>
                </a:solidFill>
                <a:effectLst/>
                <a:latin typeface="+mn-lt"/>
              </a:rPr>
              <a:t>Bangalore has low average occupancy rate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530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6A67-E61B-049C-98D1-4632EC92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3.What is</a:t>
            </a:r>
            <a:r>
              <a:rPr lang="en-IN" sz="3600" dirty="0"/>
              <a:t> </a:t>
            </a:r>
            <a:r>
              <a:rPr lang="en-IN" sz="3600" i="0" dirty="0">
                <a:solidFill>
                  <a:srgbClr val="000000"/>
                </a:solidFill>
                <a:effectLst/>
                <a:latin typeface="+mn-lt"/>
              </a:rPr>
              <a:t>average rating per city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8A8CD5F-EAFC-5B3B-85BA-AD6992FA7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3071886"/>
            <a:ext cx="10227365" cy="34203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07035-D8B5-838F-8B9C-C83402370BE1}"/>
              </a:ext>
            </a:extLst>
          </p:cNvPr>
          <p:cNvSpPr txBox="1"/>
          <p:nvPr/>
        </p:nvSpPr>
        <p:spPr>
          <a:xfrm>
            <a:off x="458694" y="2051731"/>
            <a:ext cx="1089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Delhi </a:t>
            </a:r>
            <a:r>
              <a:rPr lang="en-IN" sz="2000" dirty="0">
                <a:latin typeface="+mn-lt"/>
              </a:rPr>
              <a:t>is highest</a:t>
            </a:r>
            <a:r>
              <a:rPr lang="en-IN" sz="2000" dirty="0"/>
              <a:t> </a:t>
            </a:r>
            <a:r>
              <a:rPr lang="en-IN" sz="2000" i="0" dirty="0">
                <a:solidFill>
                  <a:srgbClr val="000000"/>
                </a:solidFill>
                <a:effectLst/>
                <a:latin typeface="+mn-lt"/>
              </a:rPr>
              <a:t>average rating per city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252043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6"/>
      </a:lt2>
      <a:accent1>
        <a:srgbClr val="47B571"/>
      </a:accent1>
      <a:accent2>
        <a:srgbClr val="3FB13B"/>
      </a:accent2>
      <a:accent3>
        <a:srgbClr val="75AF45"/>
      </a:accent3>
      <a:accent4>
        <a:srgbClr val="9AA938"/>
      </a:accent4>
      <a:accent5>
        <a:srgbClr val="BD9D4A"/>
      </a:accent5>
      <a:accent6>
        <a:srgbClr val="B15E3B"/>
      </a:accent6>
      <a:hlink>
        <a:srgbClr val="8E832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373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AvenirNext LT Pro Medium</vt:lpstr>
      <vt:lpstr>Sabon Next LT</vt:lpstr>
      <vt:lpstr>DappledVTI</vt:lpstr>
      <vt:lpstr>DATA ANALYTICS IN HOSPITALITY DOMAIN USING PYTHON</vt:lpstr>
      <vt:lpstr>ATLIQ GRAND</vt:lpstr>
      <vt:lpstr>PowerPoint Presentation</vt:lpstr>
      <vt:lpstr>Problem Statement</vt:lpstr>
      <vt:lpstr>Data Collection</vt:lpstr>
      <vt:lpstr>Data cleaning and Data Transformation</vt:lpstr>
      <vt:lpstr>1.What is revenue realized per city</vt:lpstr>
      <vt:lpstr>2.What is average occupancy rate per city</vt:lpstr>
      <vt:lpstr>3.What is average rating per city</vt:lpstr>
      <vt:lpstr>4.When was the occupancy better? Weekday or Weekend?</vt:lpstr>
      <vt:lpstr> 5.In the month of June, what is the occupancy for different cities</vt:lpstr>
      <vt:lpstr>6.What is month by month revenue</vt:lpstr>
      <vt:lpstr>7. What is revenue realized per hotel type</vt:lpstr>
      <vt:lpstr>8.What is an average occupancy rate in each of the room categories?</vt:lpstr>
      <vt:lpstr>9. Show a pie chart of revenue realized per booking platform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 HOSPITALITY DOMAIN USING PYTHON</dc:title>
  <dc:creator>Rama chandran</dc:creator>
  <cp:lastModifiedBy>Rama chandran</cp:lastModifiedBy>
  <cp:revision>15</cp:revision>
  <dcterms:created xsi:type="dcterms:W3CDTF">2023-11-23T20:02:50Z</dcterms:created>
  <dcterms:modified xsi:type="dcterms:W3CDTF">2023-12-04T20:35:22Z</dcterms:modified>
</cp:coreProperties>
</file>