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A9437-AEC3-4F4E-8CFA-1405D0A6E22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4E0BE7-8EF3-481A-9978-F01E30211F58}">
      <dgm:prSet/>
      <dgm:spPr/>
      <dgm:t>
        <a:bodyPr/>
        <a:lstStyle/>
        <a:p>
          <a:r>
            <a:rPr lang="en-US" b="0" i="0" dirty="0"/>
            <a:t>AtliQ Grands owns multiple five-star hotels across India.</a:t>
          </a:r>
          <a:endParaRPr lang="en-US" dirty="0"/>
        </a:p>
      </dgm:t>
    </dgm:pt>
    <dgm:pt modelId="{3C9C6299-33A5-4405-8A97-0637B61F00F4}" type="parTrans" cxnId="{211409AD-F633-4E0B-A002-772D749EB540}">
      <dgm:prSet/>
      <dgm:spPr/>
      <dgm:t>
        <a:bodyPr/>
        <a:lstStyle/>
        <a:p>
          <a:endParaRPr lang="en-US"/>
        </a:p>
      </dgm:t>
    </dgm:pt>
    <dgm:pt modelId="{029A4956-817C-4FC4-9808-93A785FF778B}" type="sibTrans" cxnId="{211409AD-F633-4E0B-A002-772D749EB540}">
      <dgm:prSet/>
      <dgm:spPr/>
      <dgm:t>
        <a:bodyPr/>
        <a:lstStyle/>
        <a:p>
          <a:endParaRPr lang="en-US"/>
        </a:p>
      </dgm:t>
    </dgm:pt>
    <dgm:pt modelId="{662A7385-4261-4EB1-883E-3B24934905AD}">
      <dgm:prSet/>
      <dgm:spPr/>
      <dgm:t>
        <a:bodyPr/>
        <a:lstStyle/>
        <a:p>
          <a:r>
            <a:rPr lang="en-US" b="0" i="0" dirty="0"/>
            <a:t>They have been in the hospitality industry for the past 20 years.</a:t>
          </a:r>
          <a:endParaRPr lang="en-US" dirty="0"/>
        </a:p>
      </dgm:t>
    </dgm:pt>
    <dgm:pt modelId="{A617489C-CA5A-42C7-A6DF-AE408ECDE523}" type="parTrans" cxnId="{3570BA15-D3F7-476C-BBB1-63BB83770913}">
      <dgm:prSet/>
      <dgm:spPr/>
      <dgm:t>
        <a:bodyPr/>
        <a:lstStyle/>
        <a:p>
          <a:endParaRPr lang="en-US"/>
        </a:p>
      </dgm:t>
    </dgm:pt>
    <dgm:pt modelId="{9952C640-C8D6-4A0E-83E9-8C0AA2D394BD}" type="sibTrans" cxnId="{3570BA15-D3F7-476C-BBB1-63BB83770913}">
      <dgm:prSet/>
      <dgm:spPr/>
      <dgm:t>
        <a:bodyPr/>
        <a:lstStyle/>
        <a:p>
          <a:endParaRPr lang="en-US"/>
        </a:p>
      </dgm:t>
    </dgm:pt>
    <dgm:pt modelId="{FD224931-0DB8-4EF9-973F-10DB2C6ACD5D}">
      <dgm:prSet/>
      <dgm:spPr/>
      <dgm:t>
        <a:bodyPr/>
        <a:lstStyle/>
        <a:p>
          <a:r>
            <a:rPr lang="en-US" dirty="0"/>
            <a:t>They Provide excellent service, luxurious accommodations and high comfort</a:t>
          </a:r>
        </a:p>
      </dgm:t>
    </dgm:pt>
    <dgm:pt modelId="{5300E39F-9C30-42D0-A28D-E4D3B5672DA2}" type="parTrans" cxnId="{AA1CB7C6-8D57-4EF0-B0FE-427EBCB1535A}">
      <dgm:prSet/>
      <dgm:spPr/>
      <dgm:t>
        <a:bodyPr/>
        <a:lstStyle/>
        <a:p>
          <a:endParaRPr lang="en-US"/>
        </a:p>
      </dgm:t>
    </dgm:pt>
    <dgm:pt modelId="{F32D3B2D-22A7-4A03-9AF5-7E2845453841}" type="sibTrans" cxnId="{AA1CB7C6-8D57-4EF0-B0FE-427EBCB1535A}">
      <dgm:prSet/>
      <dgm:spPr/>
      <dgm:t>
        <a:bodyPr/>
        <a:lstStyle/>
        <a:p>
          <a:endParaRPr lang="en-US"/>
        </a:p>
      </dgm:t>
    </dgm:pt>
    <dgm:pt modelId="{5C88FD33-9D5B-4F23-85E7-45816B602A96}" type="pres">
      <dgm:prSet presAssocID="{035A9437-AEC3-4F4E-8CFA-1405D0A6E22C}" presName="outerComposite" presStyleCnt="0">
        <dgm:presLayoutVars>
          <dgm:chMax val="5"/>
          <dgm:dir/>
          <dgm:resizeHandles val="exact"/>
        </dgm:presLayoutVars>
      </dgm:prSet>
      <dgm:spPr/>
    </dgm:pt>
    <dgm:pt modelId="{860DC1F9-5A1D-405B-9AFB-62331CBA2839}" type="pres">
      <dgm:prSet presAssocID="{035A9437-AEC3-4F4E-8CFA-1405D0A6E22C}" presName="dummyMaxCanvas" presStyleCnt="0">
        <dgm:presLayoutVars/>
      </dgm:prSet>
      <dgm:spPr/>
    </dgm:pt>
    <dgm:pt modelId="{C42FA432-B4A2-40C6-BEC2-1BE9D1A6C5E4}" type="pres">
      <dgm:prSet presAssocID="{035A9437-AEC3-4F4E-8CFA-1405D0A6E22C}" presName="ThreeNodes_1" presStyleLbl="node1" presStyleIdx="0" presStyleCnt="3">
        <dgm:presLayoutVars>
          <dgm:bulletEnabled val="1"/>
        </dgm:presLayoutVars>
      </dgm:prSet>
      <dgm:spPr/>
    </dgm:pt>
    <dgm:pt modelId="{804478DE-0827-41BD-82A3-A053CBE801C7}" type="pres">
      <dgm:prSet presAssocID="{035A9437-AEC3-4F4E-8CFA-1405D0A6E22C}" presName="ThreeNodes_2" presStyleLbl="node1" presStyleIdx="1" presStyleCnt="3">
        <dgm:presLayoutVars>
          <dgm:bulletEnabled val="1"/>
        </dgm:presLayoutVars>
      </dgm:prSet>
      <dgm:spPr/>
    </dgm:pt>
    <dgm:pt modelId="{B7B93E08-6CE6-42BD-A9B7-70BC2C340FCD}" type="pres">
      <dgm:prSet presAssocID="{035A9437-AEC3-4F4E-8CFA-1405D0A6E22C}" presName="ThreeNodes_3" presStyleLbl="node1" presStyleIdx="2" presStyleCnt="3">
        <dgm:presLayoutVars>
          <dgm:bulletEnabled val="1"/>
        </dgm:presLayoutVars>
      </dgm:prSet>
      <dgm:spPr/>
    </dgm:pt>
    <dgm:pt modelId="{37CDE993-5D1F-4884-9835-8F5F9C0CEDA0}" type="pres">
      <dgm:prSet presAssocID="{035A9437-AEC3-4F4E-8CFA-1405D0A6E22C}" presName="ThreeConn_1-2" presStyleLbl="fgAccFollowNode1" presStyleIdx="0" presStyleCnt="2">
        <dgm:presLayoutVars>
          <dgm:bulletEnabled val="1"/>
        </dgm:presLayoutVars>
      </dgm:prSet>
      <dgm:spPr/>
    </dgm:pt>
    <dgm:pt modelId="{41C8692A-D8F3-49E6-ADE2-69CAF0A9CCE4}" type="pres">
      <dgm:prSet presAssocID="{035A9437-AEC3-4F4E-8CFA-1405D0A6E22C}" presName="ThreeConn_2-3" presStyleLbl="fgAccFollowNode1" presStyleIdx="1" presStyleCnt="2">
        <dgm:presLayoutVars>
          <dgm:bulletEnabled val="1"/>
        </dgm:presLayoutVars>
      </dgm:prSet>
      <dgm:spPr/>
    </dgm:pt>
    <dgm:pt modelId="{096C455F-BEA2-445C-A43C-CF9A92820087}" type="pres">
      <dgm:prSet presAssocID="{035A9437-AEC3-4F4E-8CFA-1405D0A6E22C}" presName="ThreeNodes_1_text" presStyleLbl="node1" presStyleIdx="2" presStyleCnt="3">
        <dgm:presLayoutVars>
          <dgm:bulletEnabled val="1"/>
        </dgm:presLayoutVars>
      </dgm:prSet>
      <dgm:spPr/>
    </dgm:pt>
    <dgm:pt modelId="{C6AE1AAB-FA1B-4BBA-A101-D93C0317C3F3}" type="pres">
      <dgm:prSet presAssocID="{035A9437-AEC3-4F4E-8CFA-1405D0A6E22C}" presName="ThreeNodes_2_text" presStyleLbl="node1" presStyleIdx="2" presStyleCnt="3">
        <dgm:presLayoutVars>
          <dgm:bulletEnabled val="1"/>
        </dgm:presLayoutVars>
      </dgm:prSet>
      <dgm:spPr/>
    </dgm:pt>
    <dgm:pt modelId="{FC8A6A55-3BDB-49F4-8B5B-5D0657E7224D}" type="pres">
      <dgm:prSet presAssocID="{035A9437-AEC3-4F4E-8CFA-1405D0A6E2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570BA15-D3F7-476C-BBB1-63BB83770913}" srcId="{035A9437-AEC3-4F4E-8CFA-1405D0A6E22C}" destId="{662A7385-4261-4EB1-883E-3B24934905AD}" srcOrd="1" destOrd="0" parTransId="{A617489C-CA5A-42C7-A6DF-AE408ECDE523}" sibTransId="{9952C640-C8D6-4A0E-83E9-8C0AA2D394BD}"/>
    <dgm:cxn modelId="{999FED22-CEF8-41FB-89C7-FFE5A5AD205E}" type="presOf" srcId="{029A4956-817C-4FC4-9808-93A785FF778B}" destId="{37CDE993-5D1F-4884-9835-8F5F9C0CEDA0}" srcOrd="0" destOrd="0" presId="urn:microsoft.com/office/officeart/2005/8/layout/vProcess5"/>
    <dgm:cxn modelId="{8547DF38-6728-4B43-8215-6710BFF037E4}" type="presOf" srcId="{662A7385-4261-4EB1-883E-3B24934905AD}" destId="{C6AE1AAB-FA1B-4BBA-A101-D93C0317C3F3}" srcOrd="1" destOrd="0" presId="urn:microsoft.com/office/officeart/2005/8/layout/vProcess5"/>
    <dgm:cxn modelId="{E0037544-8062-4382-B72C-E4F091A969B2}" type="presOf" srcId="{035A9437-AEC3-4F4E-8CFA-1405D0A6E22C}" destId="{5C88FD33-9D5B-4F23-85E7-45816B602A96}" srcOrd="0" destOrd="0" presId="urn:microsoft.com/office/officeart/2005/8/layout/vProcess5"/>
    <dgm:cxn modelId="{364D124A-3168-4932-A8FA-EBF821890265}" type="presOf" srcId="{FD224931-0DB8-4EF9-973F-10DB2C6ACD5D}" destId="{B7B93E08-6CE6-42BD-A9B7-70BC2C340FCD}" srcOrd="0" destOrd="0" presId="urn:microsoft.com/office/officeart/2005/8/layout/vProcess5"/>
    <dgm:cxn modelId="{2771C977-7476-4C53-BCF9-FB2A5869FC1E}" type="presOf" srcId="{662A7385-4261-4EB1-883E-3B24934905AD}" destId="{804478DE-0827-41BD-82A3-A053CBE801C7}" srcOrd="0" destOrd="0" presId="urn:microsoft.com/office/officeart/2005/8/layout/vProcess5"/>
    <dgm:cxn modelId="{560F608B-C4B5-439A-A12F-42C98A409BDD}" type="presOf" srcId="{FD224931-0DB8-4EF9-973F-10DB2C6ACD5D}" destId="{FC8A6A55-3BDB-49F4-8B5B-5D0657E7224D}" srcOrd="1" destOrd="0" presId="urn:microsoft.com/office/officeart/2005/8/layout/vProcess5"/>
    <dgm:cxn modelId="{211409AD-F633-4E0B-A002-772D749EB540}" srcId="{035A9437-AEC3-4F4E-8CFA-1405D0A6E22C}" destId="{204E0BE7-8EF3-481A-9978-F01E30211F58}" srcOrd="0" destOrd="0" parTransId="{3C9C6299-33A5-4405-8A97-0637B61F00F4}" sibTransId="{029A4956-817C-4FC4-9808-93A785FF778B}"/>
    <dgm:cxn modelId="{9EC8DAB6-9E23-4E41-B246-EE8D812DFC59}" type="presOf" srcId="{204E0BE7-8EF3-481A-9978-F01E30211F58}" destId="{C42FA432-B4A2-40C6-BEC2-1BE9D1A6C5E4}" srcOrd="0" destOrd="0" presId="urn:microsoft.com/office/officeart/2005/8/layout/vProcess5"/>
    <dgm:cxn modelId="{AA1CB7C6-8D57-4EF0-B0FE-427EBCB1535A}" srcId="{035A9437-AEC3-4F4E-8CFA-1405D0A6E22C}" destId="{FD224931-0DB8-4EF9-973F-10DB2C6ACD5D}" srcOrd="2" destOrd="0" parTransId="{5300E39F-9C30-42D0-A28D-E4D3B5672DA2}" sibTransId="{F32D3B2D-22A7-4A03-9AF5-7E2845453841}"/>
    <dgm:cxn modelId="{BFE36FE2-59FD-4CD0-8853-F0AFF92D5BB6}" type="presOf" srcId="{9952C640-C8D6-4A0E-83E9-8C0AA2D394BD}" destId="{41C8692A-D8F3-49E6-ADE2-69CAF0A9CCE4}" srcOrd="0" destOrd="0" presId="urn:microsoft.com/office/officeart/2005/8/layout/vProcess5"/>
    <dgm:cxn modelId="{E95C0BF4-85EC-4F22-AAAC-47EB26AFA8B7}" type="presOf" srcId="{204E0BE7-8EF3-481A-9978-F01E30211F58}" destId="{096C455F-BEA2-445C-A43C-CF9A92820087}" srcOrd="1" destOrd="0" presId="urn:microsoft.com/office/officeart/2005/8/layout/vProcess5"/>
    <dgm:cxn modelId="{C05C47BB-DE71-4DB5-8730-AA2AB7505DB4}" type="presParOf" srcId="{5C88FD33-9D5B-4F23-85E7-45816B602A96}" destId="{860DC1F9-5A1D-405B-9AFB-62331CBA2839}" srcOrd="0" destOrd="0" presId="urn:microsoft.com/office/officeart/2005/8/layout/vProcess5"/>
    <dgm:cxn modelId="{45E65DEA-FCB4-4670-B726-CCAB9D1C42E9}" type="presParOf" srcId="{5C88FD33-9D5B-4F23-85E7-45816B602A96}" destId="{C42FA432-B4A2-40C6-BEC2-1BE9D1A6C5E4}" srcOrd="1" destOrd="0" presId="urn:microsoft.com/office/officeart/2005/8/layout/vProcess5"/>
    <dgm:cxn modelId="{FC696A03-483A-4EEF-A083-F83AF4860890}" type="presParOf" srcId="{5C88FD33-9D5B-4F23-85E7-45816B602A96}" destId="{804478DE-0827-41BD-82A3-A053CBE801C7}" srcOrd="2" destOrd="0" presId="urn:microsoft.com/office/officeart/2005/8/layout/vProcess5"/>
    <dgm:cxn modelId="{7B5C4F09-B1BC-40BE-BADD-45CC08AE2801}" type="presParOf" srcId="{5C88FD33-9D5B-4F23-85E7-45816B602A96}" destId="{B7B93E08-6CE6-42BD-A9B7-70BC2C340FCD}" srcOrd="3" destOrd="0" presId="urn:microsoft.com/office/officeart/2005/8/layout/vProcess5"/>
    <dgm:cxn modelId="{0349B6CB-754B-4E02-96E1-BC19FEBB3EFD}" type="presParOf" srcId="{5C88FD33-9D5B-4F23-85E7-45816B602A96}" destId="{37CDE993-5D1F-4884-9835-8F5F9C0CEDA0}" srcOrd="4" destOrd="0" presId="urn:microsoft.com/office/officeart/2005/8/layout/vProcess5"/>
    <dgm:cxn modelId="{21C3350A-1948-4552-9D2B-570317B42554}" type="presParOf" srcId="{5C88FD33-9D5B-4F23-85E7-45816B602A96}" destId="{41C8692A-D8F3-49E6-ADE2-69CAF0A9CCE4}" srcOrd="5" destOrd="0" presId="urn:microsoft.com/office/officeart/2005/8/layout/vProcess5"/>
    <dgm:cxn modelId="{CE63B194-E031-4057-9F8F-3A74C2D8971A}" type="presParOf" srcId="{5C88FD33-9D5B-4F23-85E7-45816B602A96}" destId="{096C455F-BEA2-445C-A43C-CF9A92820087}" srcOrd="6" destOrd="0" presId="urn:microsoft.com/office/officeart/2005/8/layout/vProcess5"/>
    <dgm:cxn modelId="{29970C66-A1A2-4541-BC06-1872E465033C}" type="presParOf" srcId="{5C88FD33-9D5B-4F23-85E7-45816B602A96}" destId="{C6AE1AAB-FA1B-4BBA-A101-D93C0317C3F3}" srcOrd="7" destOrd="0" presId="urn:microsoft.com/office/officeart/2005/8/layout/vProcess5"/>
    <dgm:cxn modelId="{056D5726-58C6-4F7F-9DC7-B25B0B25EDF4}" type="presParOf" srcId="{5C88FD33-9D5B-4F23-85E7-45816B602A96}" destId="{FC8A6A55-3BDB-49F4-8B5B-5D0657E7224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2D002-31EC-417B-8AD3-D2D93707AC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5BE6B-1F4F-4A06-8794-1E68D97F96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Due to strategic moves from other competitors and ineffective decision-making in management, AtliQ Grands are losing its market share and revenue in the luxury/business hotels category</a:t>
          </a:r>
          <a:endParaRPr lang="en-US" sz="2000" dirty="0"/>
        </a:p>
      </dgm:t>
    </dgm:pt>
    <dgm:pt modelId="{FA9E65C0-0E45-40E7-B944-CAB75FAC7D44}" type="parTrans" cxnId="{2CDE4CBC-2522-41DD-8E45-CD300B0E0ACA}">
      <dgm:prSet/>
      <dgm:spPr/>
      <dgm:t>
        <a:bodyPr/>
        <a:lstStyle/>
        <a:p>
          <a:endParaRPr lang="en-US"/>
        </a:p>
      </dgm:t>
    </dgm:pt>
    <dgm:pt modelId="{5377C4B0-4FD0-4CDF-AB9C-BF4FC91C8B43}" type="sibTrans" cxnId="{2CDE4CBC-2522-41DD-8E45-CD300B0E0A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257644-336F-4454-BBC3-2E96D6B3D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As a strategic move, the managing director of AtliQ Grands wanted to incorporate “Business and Data Intelligence” to regain their market share and revenue.</a:t>
          </a:r>
          <a:endParaRPr lang="en-US" dirty="0"/>
        </a:p>
      </dgm:t>
    </dgm:pt>
    <dgm:pt modelId="{A091AA03-D059-48DB-A587-EEC4E8B2D834}" type="parTrans" cxnId="{5330912A-E757-4AFA-867A-74C0E51F9675}">
      <dgm:prSet/>
      <dgm:spPr/>
      <dgm:t>
        <a:bodyPr/>
        <a:lstStyle/>
        <a:p>
          <a:endParaRPr lang="en-US"/>
        </a:p>
      </dgm:t>
    </dgm:pt>
    <dgm:pt modelId="{1D90C833-EFC7-4BE0-83F0-2448FC1E5E11}" type="sibTrans" cxnId="{5330912A-E757-4AFA-867A-74C0E51F9675}">
      <dgm:prSet/>
      <dgm:spPr/>
      <dgm:t>
        <a:bodyPr/>
        <a:lstStyle/>
        <a:p>
          <a:endParaRPr lang="en-US"/>
        </a:p>
      </dgm:t>
    </dgm:pt>
    <dgm:pt modelId="{DCC4FE24-9F49-40A0-904D-3D58FA6CB099}" type="pres">
      <dgm:prSet presAssocID="{39A2D002-31EC-417B-8AD3-D2D93707AC26}" presName="root" presStyleCnt="0">
        <dgm:presLayoutVars>
          <dgm:dir/>
          <dgm:resizeHandles val="exact"/>
        </dgm:presLayoutVars>
      </dgm:prSet>
      <dgm:spPr/>
    </dgm:pt>
    <dgm:pt modelId="{189A5503-66C6-4544-832E-53A886916FCC}" type="pres">
      <dgm:prSet presAssocID="{7065BE6B-1F4F-4A06-8794-1E68D97F9696}" presName="compNode" presStyleCnt="0"/>
      <dgm:spPr/>
    </dgm:pt>
    <dgm:pt modelId="{C888214F-334F-4535-850B-4ABBD30B2847}" type="pres">
      <dgm:prSet presAssocID="{7065BE6B-1F4F-4A06-8794-1E68D97F96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3C3A35E-7AA0-40C0-B031-DD832A77F760}" type="pres">
      <dgm:prSet presAssocID="{7065BE6B-1F4F-4A06-8794-1E68D97F9696}" presName="spaceRect" presStyleCnt="0"/>
      <dgm:spPr/>
    </dgm:pt>
    <dgm:pt modelId="{CC21DEE0-A54C-41E2-8EBC-1757B7EEBBAA}" type="pres">
      <dgm:prSet presAssocID="{7065BE6B-1F4F-4A06-8794-1E68D97F9696}" presName="textRect" presStyleLbl="revTx" presStyleIdx="0" presStyleCnt="2">
        <dgm:presLayoutVars>
          <dgm:chMax val="1"/>
          <dgm:chPref val="1"/>
        </dgm:presLayoutVars>
      </dgm:prSet>
      <dgm:spPr/>
    </dgm:pt>
    <dgm:pt modelId="{64281492-465E-4B20-8EFA-886A4348E61D}" type="pres">
      <dgm:prSet presAssocID="{5377C4B0-4FD0-4CDF-AB9C-BF4FC91C8B43}" presName="sibTrans" presStyleCnt="0"/>
      <dgm:spPr/>
    </dgm:pt>
    <dgm:pt modelId="{75394286-F38C-4822-9682-12FDAC5ED312}" type="pres">
      <dgm:prSet presAssocID="{C2257644-336F-4454-BBC3-2E96D6B3D45E}" presName="compNode" presStyleCnt="0"/>
      <dgm:spPr/>
    </dgm:pt>
    <dgm:pt modelId="{787D7C24-894F-43B8-9A86-91B779F6600B}" type="pres">
      <dgm:prSet presAssocID="{C2257644-336F-4454-BBC3-2E96D6B3D4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4BA766B-8FDC-44A0-8FE7-1B23B7C265A8}" type="pres">
      <dgm:prSet presAssocID="{C2257644-336F-4454-BBC3-2E96D6B3D45E}" presName="spaceRect" presStyleCnt="0"/>
      <dgm:spPr/>
    </dgm:pt>
    <dgm:pt modelId="{ABB14723-292B-4EFA-B999-14B84AF73F48}" type="pres">
      <dgm:prSet presAssocID="{C2257644-336F-4454-BBC3-2E96D6B3D4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5C29F10-FFEF-4B31-A35E-2D2241F3E707}" type="presOf" srcId="{7065BE6B-1F4F-4A06-8794-1E68D97F9696}" destId="{CC21DEE0-A54C-41E2-8EBC-1757B7EEBBAA}" srcOrd="0" destOrd="0" presId="urn:microsoft.com/office/officeart/2018/2/layout/IconLabelList"/>
    <dgm:cxn modelId="{5330912A-E757-4AFA-867A-74C0E51F9675}" srcId="{39A2D002-31EC-417B-8AD3-D2D93707AC26}" destId="{C2257644-336F-4454-BBC3-2E96D6B3D45E}" srcOrd="1" destOrd="0" parTransId="{A091AA03-D059-48DB-A587-EEC4E8B2D834}" sibTransId="{1D90C833-EFC7-4BE0-83F0-2448FC1E5E11}"/>
    <dgm:cxn modelId="{1506E14C-C838-4D60-9552-A9B1E912EFAC}" type="presOf" srcId="{39A2D002-31EC-417B-8AD3-D2D93707AC26}" destId="{DCC4FE24-9F49-40A0-904D-3D58FA6CB099}" srcOrd="0" destOrd="0" presId="urn:microsoft.com/office/officeart/2018/2/layout/IconLabelList"/>
    <dgm:cxn modelId="{2CDE4CBC-2522-41DD-8E45-CD300B0E0ACA}" srcId="{39A2D002-31EC-417B-8AD3-D2D93707AC26}" destId="{7065BE6B-1F4F-4A06-8794-1E68D97F9696}" srcOrd="0" destOrd="0" parTransId="{FA9E65C0-0E45-40E7-B944-CAB75FAC7D44}" sibTransId="{5377C4B0-4FD0-4CDF-AB9C-BF4FC91C8B43}"/>
    <dgm:cxn modelId="{4ACED4E1-CD6E-4BB3-8071-3F0267775E2A}" type="presOf" srcId="{C2257644-336F-4454-BBC3-2E96D6B3D45E}" destId="{ABB14723-292B-4EFA-B999-14B84AF73F48}" srcOrd="0" destOrd="0" presId="urn:microsoft.com/office/officeart/2018/2/layout/IconLabelList"/>
    <dgm:cxn modelId="{55C2BADE-F5BB-431B-B52B-F46794D7BFB8}" type="presParOf" srcId="{DCC4FE24-9F49-40A0-904D-3D58FA6CB099}" destId="{189A5503-66C6-4544-832E-53A886916FCC}" srcOrd="0" destOrd="0" presId="urn:microsoft.com/office/officeart/2018/2/layout/IconLabelList"/>
    <dgm:cxn modelId="{8FB9E68A-3106-4523-90AC-F4EFA93E6C6F}" type="presParOf" srcId="{189A5503-66C6-4544-832E-53A886916FCC}" destId="{C888214F-334F-4535-850B-4ABBD30B2847}" srcOrd="0" destOrd="0" presId="urn:microsoft.com/office/officeart/2018/2/layout/IconLabelList"/>
    <dgm:cxn modelId="{F7A7C7AA-5ABB-4E0B-A41C-D11AD2E6BA80}" type="presParOf" srcId="{189A5503-66C6-4544-832E-53A886916FCC}" destId="{A3C3A35E-7AA0-40C0-B031-DD832A77F760}" srcOrd="1" destOrd="0" presId="urn:microsoft.com/office/officeart/2018/2/layout/IconLabelList"/>
    <dgm:cxn modelId="{BC6208BA-9238-414A-AEE9-0C86D62F4380}" type="presParOf" srcId="{189A5503-66C6-4544-832E-53A886916FCC}" destId="{CC21DEE0-A54C-41E2-8EBC-1757B7EEBBAA}" srcOrd="2" destOrd="0" presId="urn:microsoft.com/office/officeart/2018/2/layout/IconLabelList"/>
    <dgm:cxn modelId="{E7AA6D93-87FF-435D-93ED-8B386607FAB3}" type="presParOf" srcId="{DCC4FE24-9F49-40A0-904D-3D58FA6CB099}" destId="{64281492-465E-4B20-8EFA-886A4348E61D}" srcOrd="1" destOrd="0" presId="urn:microsoft.com/office/officeart/2018/2/layout/IconLabelList"/>
    <dgm:cxn modelId="{00394D35-E5E1-46A8-9B2B-1C6581ADE396}" type="presParOf" srcId="{DCC4FE24-9F49-40A0-904D-3D58FA6CB099}" destId="{75394286-F38C-4822-9682-12FDAC5ED312}" srcOrd="2" destOrd="0" presId="urn:microsoft.com/office/officeart/2018/2/layout/IconLabelList"/>
    <dgm:cxn modelId="{5DCE3717-4415-4BDB-A19E-02192D9A178D}" type="presParOf" srcId="{75394286-F38C-4822-9682-12FDAC5ED312}" destId="{787D7C24-894F-43B8-9A86-91B779F6600B}" srcOrd="0" destOrd="0" presId="urn:microsoft.com/office/officeart/2018/2/layout/IconLabelList"/>
    <dgm:cxn modelId="{55D675EB-163C-4D80-91D9-CB8599CC434F}" type="presParOf" srcId="{75394286-F38C-4822-9682-12FDAC5ED312}" destId="{64BA766B-8FDC-44A0-8FE7-1B23B7C265A8}" srcOrd="1" destOrd="0" presId="urn:microsoft.com/office/officeart/2018/2/layout/IconLabelList"/>
    <dgm:cxn modelId="{0E46F46E-7E20-4A88-B3CF-6B34ADE39C8F}" type="presParOf" srcId="{75394286-F38C-4822-9682-12FDAC5ED312}" destId="{ABB14723-292B-4EFA-B999-14B84AF73F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39FC06-5551-4330-882B-C5DD133F67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E41C60-5F56-43B2-90C4-C0A64CA7FA8D}">
      <dgm:prSet/>
      <dgm:spPr/>
      <dgm:t>
        <a:bodyPr/>
        <a:lstStyle/>
        <a:p>
          <a:r>
            <a:rPr lang="en-IN" dirty="0"/>
            <a:t>RevPAR </a:t>
          </a:r>
          <a:r>
            <a:rPr lang="en-US" dirty="0"/>
            <a:t>(Revenue Per Available Room) - It represents the revenue generated per available room, If available or not they are occupied.</a:t>
          </a:r>
        </a:p>
      </dgm:t>
    </dgm:pt>
    <dgm:pt modelId="{901ADB24-EEE7-469F-8B13-0737CE5A9480}" type="parTrans" cxnId="{A49199B7-2446-4741-899F-1A5D45A3933F}">
      <dgm:prSet/>
      <dgm:spPr/>
      <dgm:t>
        <a:bodyPr/>
        <a:lstStyle/>
        <a:p>
          <a:endParaRPr lang="en-US"/>
        </a:p>
      </dgm:t>
    </dgm:pt>
    <dgm:pt modelId="{8FFA9AE8-64CC-4069-86EE-BCD07E32C7C0}" type="sibTrans" cxnId="{A49199B7-2446-4741-899F-1A5D45A3933F}">
      <dgm:prSet/>
      <dgm:spPr/>
      <dgm:t>
        <a:bodyPr/>
        <a:lstStyle/>
        <a:p>
          <a:endParaRPr lang="en-US"/>
        </a:p>
      </dgm:t>
    </dgm:pt>
    <dgm:pt modelId="{4C6ACBBD-C053-4AB0-A0CF-78A6BE8AD215}">
      <dgm:prSet/>
      <dgm:spPr/>
      <dgm:t>
        <a:bodyPr/>
        <a:lstStyle/>
        <a:p>
          <a:r>
            <a:rPr lang="en-IN" dirty="0"/>
            <a:t>DBRN </a:t>
          </a:r>
          <a:r>
            <a:rPr lang="en-US" dirty="0"/>
            <a:t>(Daily Booked Room Nights) -  This metrics tells on average how many rooms are booked for a day considering a time period</a:t>
          </a:r>
        </a:p>
      </dgm:t>
    </dgm:pt>
    <dgm:pt modelId="{5B6EF3B7-DE0D-43DA-BEC6-F69AC14E040A}" type="parTrans" cxnId="{9DF8F89B-BC0B-422A-A32C-8BDB3AC7BD83}">
      <dgm:prSet/>
      <dgm:spPr/>
      <dgm:t>
        <a:bodyPr/>
        <a:lstStyle/>
        <a:p>
          <a:endParaRPr lang="en-US"/>
        </a:p>
      </dgm:t>
    </dgm:pt>
    <dgm:pt modelId="{2647114A-006A-413A-83F9-6747098A26EA}" type="sibTrans" cxnId="{9DF8F89B-BC0B-422A-A32C-8BDB3AC7BD83}">
      <dgm:prSet/>
      <dgm:spPr/>
      <dgm:t>
        <a:bodyPr/>
        <a:lstStyle/>
        <a:p>
          <a:endParaRPr lang="en-US"/>
        </a:p>
      </dgm:t>
    </dgm:pt>
    <dgm:pt modelId="{4EEBE222-4C22-417E-9801-2113B616846E}">
      <dgm:prSet/>
      <dgm:spPr/>
      <dgm:t>
        <a:bodyPr/>
        <a:lstStyle/>
        <a:p>
          <a:r>
            <a:rPr lang="en-IN" dirty="0"/>
            <a:t>DSRN </a:t>
          </a:r>
          <a:r>
            <a:rPr lang="en-US" dirty="0"/>
            <a:t>(Daily Sellable Room Nights) -  This metrics tells on average how many rooms are ready to sell for a day considering a time period</a:t>
          </a:r>
        </a:p>
      </dgm:t>
    </dgm:pt>
    <dgm:pt modelId="{1F3496FF-8C02-45BE-98B6-6931C4EC3E24}" type="parTrans" cxnId="{3DC2F381-176C-4610-9B69-8940392BCDAC}">
      <dgm:prSet/>
      <dgm:spPr/>
      <dgm:t>
        <a:bodyPr/>
        <a:lstStyle/>
        <a:p>
          <a:endParaRPr lang="en-US"/>
        </a:p>
      </dgm:t>
    </dgm:pt>
    <dgm:pt modelId="{D13447C3-AC02-4C7E-BB25-F2A6E3B4A71E}" type="sibTrans" cxnId="{3DC2F381-176C-4610-9B69-8940392BCDAC}">
      <dgm:prSet/>
      <dgm:spPr/>
      <dgm:t>
        <a:bodyPr/>
        <a:lstStyle/>
        <a:p>
          <a:endParaRPr lang="en-US"/>
        </a:p>
      </dgm:t>
    </dgm:pt>
    <dgm:pt modelId="{669FC277-1331-424E-AB2B-DAA4C6FC9EE9}">
      <dgm:prSet/>
      <dgm:spPr/>
      <dgm:t>
        <a:bodyPr/>
        <a:lstStyle/>
        <a:p>
          <a:r>
            <a:rPr lang="en-US" dirty="0"/>
            <a:t>DURN (Daily Utilized Room Nights) - This metric tells on average how many rooms are successfully utilized by customers for a day considering a time period</a:t>
          </a:r>
        </a:p>
      </dgm:t>
    </dgm:pt>
    <dgm:pt modelId="{BA2BB4BF-D65F-4884-9F03-5B44C6AF4AED}" type="parTrans" cxnId="{09396F20-2868-4973-B343-E69ABA535D4B}">
      <dgm:prSet/>
      <dgm:spPr/>
      <dgm:t>
        <a:bodyPr/>
        <a:lstStyle/>
        <a:p>
          <a:endParaRPr lang="en-US"/>
        </a:p>
      </dgm:t>
    </dgm:pt>
    <dgm:pt modelId="{6D04BD2A-717E-44E0-B735-8C2823CB31EE}" type="sibTrans" cxnId="{09396F20-2868-4973-B343-E69ABA535D4B}">
      <dgm:prSet/>
      <dgm:spPr/>
      <dgm:t>
        <a:bodyPr/>
        <a:lstStyle/>
        <a:p>
          <a:endParaRPr lang="en-US"/>
        </a:p>
      </dgm:t>
    </dgm:pt>
    <dgm:pt modelId="{FAF23FC9-BAD6-4594-A416-8B542265F885}" type="pres">
      <dgm:prSet presAssocID="{4939FC06-5551-4330-882B-C5DD133F6725}" presName="linear" presStyleCnt="0">
        <dgm:presLayoutVars>
          <dgm:animLvl val="lvl"/>
          <dgm:resizeHandles val="exact"/>
        </dgm:presLayoutVars>
      </dgm:prSet>
      <dgm:spPr/>
    </dgm:pt>
    <dgm:pt modelId="{8103AE2A-7FBE-4ED1-9FEE-91C8E6C94133}" type="pres">
      <dgm:prSet presAssocID="{4EE41C60-5F56-43B2-90C4-C0A64CA7FA8D}" presName="parentText" presStyleLbl="node1" presStyleIdx="0" presStyleCnt="4" custLinFactY="-13826" custLinFactNeighborX="0" custLinFactNeighborY="-100000">
        <dgm:presLayoutVars>
          <dgm:chMax val="0"/>
          <dgm:bulletEnabled val="1"/>
        </dgm:presLayoutVars>
      </dgm:prSet>
      <dgm:spPr/>
    </dgm:pt>
    <dgm:pt modelId="{3D7D2696-CD72-4F1F-AC0B-886DBFEC5985}" type="pres">
      <dgm:prSet presAssocID="{8FFA9AE8-64CC-4069-86EE-BCD07E32C7C0}" presName="spacer" presStyleCnt="0"/>
      <dgm:spPr/>
    </dgm:pt>
    <dgm:pt modelId="{B38535D0-C7B9-449E-8FA7-ABFE44A98015}" type="pres">
      <dgm:prSet presAssocID="{4C6ACBBD-C053-4AB0-A0CF-78A6BE8AD215}" presName="parentText" presStyleLbl="node1" presStyleIdx="1" presStyleCnt="4" custLinFactNeighborX="0" custLinFactNeighborY="80025">
        <dgm:presLayoutVars>
          <dgm:chMax val="0"/>
          <dgm:bulletEnabled val="1"/>
        </dgm:presLayoutVars>
      </dgm:prSet>
      <dgm:spPr/>
    </dgm:pt>
    <dgm:pt modelId="{3828DFBC-E7ED-4D9A-A075-2164273A991E}" type="pres">
      <dgm:prSet presAssocID="{2647114A-006A-413A-83F9-6747098A26EA}" presName="spacer" presStyleCnt="0"/>
      <dgm:spPr/>
    </dgm:pt>
    <dgm:pt modelId="{59C5614A-C148-4371-B79F-F66560159336}" type="pres">
      <dgm:prSet presAssocID="{4EEBE222-4C22-417E-9801-2113B616846E}" presName="parentText" presStyleLbl="node1" presStyleIdx="2" presStyleCnt="4" custLinFactY="20738" custLinFactNeighborX="310" custLinFactNeighborY="100000">
        <dgm:presLayoutVars>
          <dgm:chMax val="0"/>
          <dgm:bulletEnabled val="1"/>
        </dgm:presLayoutVars>
      </dgm:prSet>
      <dgm:spPr/>
    </dgm:pt>
    <dgm:pt modelId="{F13E248F-E3F2-4CC6-B1B0-BB0F9494F356}" type="pres">
      <dgm:prSet presAssocID="{D13447C3-AC02-4C7E-BB25-F2A6E3B4A71E}" presName="spacer" presStyleCnt="0"/>
      <dgm:spPr/>
    </dgm:pt>
    <dgm:pt modelId="{80784F72-4EA3-49BB-8F21-299BB5FF04FB}" type="pres">
      <dgm:prSet presAssocID="{669FC277-1331-424E-AB2B-DAA4C6FC9EE9}" presName="parentText" presStyleLbl="node1" presStyleIdx="3" presStyleCnt="4" custScaleY="145034" custLinFactY="53569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137F8C05-4D0E-4206-98B3-EFD3D766DE9B}" type="presOf" srcId="{4EEBE222-4C22-417E-9801-2113B616846E}" destId="{59C5614A-C148-4371-B79F-F66560159336}" srcOrd="0" destOrd="0" presId="urn:microsoft.com/office/officeart/2005/8/layout/vList2"/>
    <dgm:cxn modelId="{09396F20-2868-4973-B343-E69ABA535D4B}" srcId="{4939FC06-5551-4330-882B-C5DD133F6725}" destId="{669FC277-1331-424E-AB2B-DAA4C6FC9EE9}" srcOrd="3" destOrd="0" parTransId="{BA2BB4BF-D65F-4884-9F03-5B44C6AF4AED}" sibTransId="{6D04BD2A-717E-44E0-B735-8C2823CB31EE}"/>
    <dgm:cxn modelId="{1B43373E-E1FA-4B52-AEEF-AB8EF64C69B5}" type="presOf" srcId="{4939FC06-5551-4330-882B-C5DD133F6725}" destId="{FAF23FC9-BAD6-4594-A416-8B542265F885}" srcOrd="0" destOrd="0" presId="urn:microsoft.com/office/officeart/2005/8/layout/vList2"/>
    <dgm:cxn modelId="{30451E45-D185-4000-A1C4-8185C7E1640F}" type="presOf" srcId="{4EE41C60-5F56-43B2-90C4-C0A64CA7FA8D}" destId="{8103AE2A-7FBE-4ED1-9FEE-91C8E6C94133}" srcOrd="0" destOrd="0" presId="urn:microsoft.com/office/officeart/2005/8/layout/vList2"/>
    <dgm:cxn modelId="{3DC2F381-176C-4610-9B69-8940392BCDAC}" srcId="{4939FC06-5551-4330-882B-C5DD133F6725}" destId="{4EEBE222-4C22-417E-9801-2113B616846E}" srcOrd="2" destOrd="0" parTransId="{1F3496FF-8C02-45BE-98B6-6931C4EC3E24}" sibTransId="{D13447C3-AC02-4C7E-BB25-F2A6E3B4A71E}"/>
    <dgm:cxn modelId="{9DF8F89B-BC0B-422A-A32C-8BDB3AC7BD83}" srcId="{4939FC06-5551-4330-882B-C5DD133F6725}" destId="{4C6ACBBD-C053-4AB0-A0CF-78A6BE8AD215}" srcOrd="1" destOrd="0" parTransId="{5B6EF3B7-DE0D-43DA-BEC6-F69AC14E040A}" sibTransId="{2647114A-006A-413A-83F9-6747098A26EA}"/>
    <dgm:cxn modelId="{A6514EA0-1D9E-4F91-B55A-99758FBBE2AF}" type="presOf" srcId="{4C6ACBBD-C053-4AB0-A0CF-78A6BE8AD215}" destId="{B38535D0-C7B9-449E-8FA7-ABFE44A98015}" srcOrd="0" destOrd="0" presId="urn:microsoft.com/office/officeart/2005/8/layout/vList2"/>
    <dgm:cxn modelId="{A49199B7-2446-4741-899F-1A5D45A3933F}" srcId="{4939FC06-5551-4330-882B-C5DD133F6725}" destId="{4EE41C60-5F56-43B2-90C4-C0A64CA7FA8D}" srcOrd="0" destOrd="0" parTransId="{901ADB24-EEE7-469F-8B13-0737CE5A9480}" sibTransId="{8FFA9AE8-64CC-4069-86EE-BCD07E32C7C0}"/>
    <dgm:cxn modelId="{EE2825D7-587F-492B-945B-053431478CD6}" type="presOf" srcId="{669FC277-1331-424E-AB2B-DAA4C6FC9EE9}" destId="{80784F72-4EA3-49BB-8F21-299BB5FF04FB}" srcOrd="0" destOrd="0" presId="urn:microsoft.com/office/officeart/2005/8/layout/vList2"/>
    <dgm:cxn modelId="{FF972EA6-636A-4B09-8A2D-DC3F4648A42A}" type="presParOf" srcId="{FAF23FC9-BAD6-4594-A416-8B542265F885}" destId="{8103AE2A-7FBE-4ED1-9FEE-91C8E6C94133}" srcOrd="0" destOrd="0" presId="urn:microsoft.com/office/officeart/2005/8/layout/vList2"/>
    <dgm:cxn modelId="{231C4691-23FC-40C3-AD35-EB3686A70EB3}" type="presParOf" srcId="{FAF23FC9-BAD6-4594-A416-8B542265F885}" destId="{3D7D2696-CD72-4F1F-AC0B-886DBFEC5985}" srcOrd="1" destOrd="0" presId="urn:microsoft.com/office/officeart/2005/8/layout/vList2"/>
    <dgm:cxn modelId="{7BCBCEF0-BA3C-433B-9D9C-5FA5DF006098}" type="presParOf" srcId="{FAF23FC9-BAD6-4594-A416-8B542265F885}" destId="{B38535D0-C7B9-449E-8FA7-ABFE44A98015}" srcOrd="2" destOrd="0" presId="urn:microsoft.com/office/officeart/2005/8/layout/vList2"/>
    <dgm:cxn modelId="{33BE10A5-B79F-4DE7-A914-ED857A42CEB8}" type="presParOf" srcId="{FAF23FC9-BAD6-4594-A416-8B542265F885}" destId="{3828DFBC-E7ED-4D9A-A075-2164273A991E}" srcOrd="3" destOrd="0" presId="urn:microsoft.com/office/officeart/2005/8/layout/vList2"/>
    <dgm:cxn modelId="{AEB60DE0-861F-40A9-8728-210A8813ACAC}" type="presParOf" srcId="{FAF23FC9-BAD6-4594-A416-8B542265F885}" destId="{59C5614A-C148-4371-B79F-F66560159336}" srcOrd="4" destOrd="0" presId="urn:microsoft.com/office/officeart/2005/8/layout/vList2"/>
    <dgm:cxn modelId="{8661F6E2-E45B-423C-BCBD-52F8941ABA55}" type="presParOf" srcId="{FAF23FC9-BAD6-4594-A416-8B542265F885}" destId="{F13E248F-E3F2-4CC6-B1B0-BB0F9494F356}" srcOrd="5" destOrd="0" presId="urn:microsoft.com/office/officeart/2005/8/layout/vList2"/>
    <dgm:cxn modelId="{CD4C5CF5-1526-42B4-8645-F02C2CCAD4E8}" type="presParOf" srcId="{FAF23FC9-BAD6-4594-A416-8B542265F885}" destId="{80784F72-4EA3-49BB-8F21-299BB5FF04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ED554B-357B-4AC2-B1C9-C7348A29FC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3B7B99-4BD0-4C92-9D84-672ACC5D6F8A}">
      <dgm:prSet custT="1"/>
      <dgm:spPr/>
      <dgm:t>
        <a:bodyPr/>
        <a:lstStyle/>
        <a:p>
          <a:r>
            <a:rPr lang="en-US" sz="2000" b="0" i="0" dirty="0"/>
            <a:t>Mumbai is the top revenue generator with 669 M followed by Bangalore, Hyderabad, </a:t>
          </a:r>
        </a:p>
        <a:p>
          <a:r>
            <a:rPr lang="en-US" sz="2000" b="0" i="0" dirty="0"/>
            <a:t> Delhi.</a:t>
          </a:r>
          <a:endParaRPr lang="en-US" sz="2000" dirty="0"/>
        </a:p>
      </dgm:t>
    </dgm:pt>
    <dgm:pt modelId="{850E8D93-7D0C-42F8-A6FE-C61C29711973}" type="parTrans" cxnId="{8DC625AB-2B4E-4897-A47E-656D4F97DB3C}">
      <dgm:prSet/>
      <dgm:spPr/>
      <dgm:t>
        <a:bodyPr/>
        <a:lstStyle/>
        <a:p>
          <a:endParaRPr lang="en-US"/>
        </a:p>
      </dgm:t>
    </dgm:pt>
    <dgm:pt modelId="{DAD807F9-9724-4591-B118-ECB0205F64AC}" type="sibTrans" cxnId="{8DC625AB-2B4E-4897-A47E-656D4F97DB3C}">
      <dgm:prSet/>
      <dgm:spPr/>
      <dgm:t>
        <a:bodyPr/>
        <a:lstStyle/>
        <a:p>
          <a:endParaRPr lang="en-US"/>
        </a:p>
      </dgm:t>
    </dgm:pt>
    <dgm:pt modelId="{9D1ECBD8-8CBE-4C87-8320-4565F710D119}">
      <dgm:prSet custT="1"/>
      <dgm:spPr/>
      <dgm:t>
        <a:bodyPr/>
        <a:lstStyle/>
        <a:p>
          <a:r>
            <a:rPr lang="en-US" sz="2000" b="0" i="0" dirty="0"/>
            <a:t>Delhi tops both in occupancy and rating followed by Hyderabad, Mumbai, Bangalore</a:t>
          </a:r>
          <a:endParaRPr lang="en-US" sz="2000" dirty="0"/>
        </a:p>
      </dgm:t>
    </dgm:pt>
    <dgm:pt modelId="{7CC4F81B-6DC0-48AB-A599-7CF9259E1303}" type="parTrans" cxnId="{9A5FCC02-BE1E-49DD-ADD9-96FE5696F191}">
      <dgm:prSet/>
      <dgm:spPr/>
      <dgm:t>
        <a:bodyPr/>
        <a:lstStyle/>
        <a:p>
          <a:endParaRPr lang="en-US"/>
        </a:p>
      </dgm:t>
    </dgm:pt>
    <dgm:pt modelId="{59B57D81-1C22-4F46-8F2A-90E74EF4B638}" type="sibTrans" cxnId="{9A5FCC02-BE1E-49DD-ADD9-96FE5696F191}">
      <dgm:prSet/>
      <dgm:spPr/>
      <dgm:t>
        <a:bodyPr/>
        <a:lstStyle/>
        <a:p>
          <a:endParaRPr lang="en-US"/>
        </a:p>
      </dgm:t>
    </dgm:pt>
    <dgm:pt modelId="{7972A19D-42CA-46F3-BA9F-D6F2DDFA5EDF}">
      <dgm:prSet custT="1"/>
      <dgm:spPr/>
      <dgm:t>
        <a:bodyPr/>
        <a:lstStyle/>
        <a:p>
          <a:r>
            <a:rPr lang="en-US" sz="2000" b="0" i="0" dirty="0"/>
            <a:t>Week 24 had the highest revenue of all weeks at 139.6 million.</a:t>
          </a:r>
          <a:endParaRPr lang="en-US" sz="2000" dirty="0"/>
        </a:p>
      </dgm:t>
    </dgm:pt>
    <dgm:pt modelId="{05D7D0E3-D549-4057-9AF3-F3BD8DD0CEB0}" type="parTrans" cxnId="{3653A8A9-DECC-4A4F-AC6D-CA21B2550BB9}">
      <dgm:prSet/>
      <dgm:spPr/>
      <dgm:t>
        <a:bodyPr/>
        <a:lstStyle/>
        <a:p>
          <a:endParaRPr lang="en-US"/>
        </a:p>
      </dgm:t>
    </dgm:pt>
    <dgm:pt modelId="{CA4611FD-7483-4E0F-B32D-DB581245904C}" type="sibTrans" cxnId="{3653A8A9-DECC-4A4F-AC6D-CA21B2550BB9}">
      <dgm:prSet/>
      <dgm:spPr/>
      <dgm:t>
        <a:bodyPr/>
        <a:lstStyle/>
        <a:p>
          <a:endParaRPr lang="en-US"/>
        </a:p>
      </dgm:t>
    </dgm:pt>
    <dgm:pt modelId="{5B7B1F2C-56DA-45E9-A050-459EE29998C8}">
      <dgm:prSet custT="1"/>
      <dgm:spPr/>
      <dgm:t>
        <a:bodyPr/>
        <a:lstStyle/>
        <a:p>
          <a:r>
            <a:rPr lang="en-US" sz="2000" dirty="0"/>
            <a:t>Highest Revenue generated in the month of May Which is 581.9M</a:t>
          </a:r>
        </a:p>
      </dgm:t>
    </dgm:pt>
    <dgm:pt modelId="{4C79874E-84AD-45AB-80BE-56F6D1523632}" type="parTrans" cxnId="{9186F368-224F-404B-9A27-DB31ABAD6821}">
      <dgm:prSet/>
      <dgm:spPr/>
      <dgm:t>
        <a:bodyPr/>
        <a:lstStyle/>
        <a:p>
          <a:endParaRPr lang="en-US"/>
        </a:p>
      </dgm:t>
    </dgm:pt>
    <dgm:pt modelId="{DF31DB62-1E52-46FF-89C6-2BFF4B541FA7}" type="sibTrans" cxnId="{9186F368-224F-404B-9A27-DB31ABAD6821}">
      <dgm:prSet/>
      <dgm:spPr/>
      <dgm:t>
        <a:bodyPr/>
        <a:lstStyle/>
        <a:p>
          <a:endParaRPr lang="en-US"/>
        </a:p>
      </dgm:t>
    </dgm:pt>
    <dgm:pt modelId="{FCC83BE7-B79C-4F8E-A2D9-9194AC0A0AD9}">
      <dgm:prSet custT="1"/>
      <dgm:spPr/>
      <dgm:t>
        <a:bodyPr/>
        <a:lstStyle/>
        <a:p>
          <a:r>
            <a:rPr lang="en-US" sz="2000" b="0" i="0" dirty="0"/>
            <a:t>Elite type rooms have the highest number of bookings and also a higher cancellation rate.</a:t>
          </a:r>
          <a:endParaRPr lang="en-US" sz="2000" dirty="0"/>
        </a:p>
      </dgm:t>
    </dgm:pt>
    <dgm:pt modelId="{5C71B22A-EB6D-46A3-BBC9-72526EE97300}" type="parTrans" cxnId="{A71E19CD-247B-41BF-A69C-23F96222BF91}">
      <dgm:prSet/>
      <dgm:spPr/>
      <dgm:t>
        <a:bodyPr/>
        <a:lstStyle/>
        <a:p>
          <a:endParaRPr lang="en-US"/>
        </a:p>
      </dgm:t>
    </dgm:pt>
    <dgm:pt modelId="{36BD0255-BB90-413E-B9D5-484750EB36C8}" type="sibTrans" cxnId="{A71E19CD-247B-41BF-A69C-23F96222BF91}">
      <dgm:prSet/>
      <dgm:spPr/>
      <dgm:t>
        <a:bodyPr/>
        <a:lstStyle/>
        <a:p>
          <a:endParaRPr lang="en-US"/>
        </a:p>
      </dgm:t>
    </dgm:pt>
    <dgm:pt modelId="{BA211B5B-F450-46FB-9815-AB27F5522B3E}">
      <dgm:prSet/>
      <dgm:spPr/>
      <dgm:t>
        <a:bodyPr/>
        <a:lstStyle/>
        <a:p>
          <a:r>
            <a:rPr lang="en-US" dirty="0"/>
            <a:t>AtliQ lost out on around 298 million in revenue due to cancellations</a:t>
          </a:r>
        </a:p>
      </dgm:t>
    </dgm:pt>
    <dgm:pt modelId="{4B4F0047-9471-49C8-80DE-AD246CDEB3CD}" type="parTrans" cxnId="{D1F26B6D-5528-4BB8-81B4-C80632ABD79C}">
      <dgm:prSet/>
      <dgm:spPr/>
      <dgm:t>
        <a:bodyPr/>
        <a:lstStyle/>
        <a:p>
          <a:endParaRPr lang="en-US"/>
        </a:p>
      </dgm:t>
    </dgm:pt>
    <dgm:pt modelId="{E8B42145-4DF4-424C-8A4F-A93A452AAEB5}" type="sibTrans" cxnId="{D1F26B6D-5528-4BB8-81B4-C80632ABD79C}">
      <dgm:prSet/>
      <dgm:spPr/>
      <dgm:t>
        <a:bodyPr/>
        <a:lstStyle/>
        <a:p>
          <a:endParaRPr lang="en-US"/>
        </a:p>
      </dgm:t>
    </dgm:pt>
    <dgm:pt modelId="{B96FA4E0-7DD9-47E2-BCA4-EE9C5E5A35DF}" type="pres">
      <dgm:prSet presAssocID="{85ED554B-357B-4AC2-B1C9-C7348A29FC27}" presName="root" presStyleCnt="0">
        <dgm:presLayoutVars>
          <dgm:dir/>
          <dgm:resizeHandles val="exact"/>
        </dgm:presLayoutVars>
      </dgm:prSet>
      <dgm:spPr/>
    </dgm:pt>
    <dgm:pt modelId="{81BB218B-01C3-42B9-A76E-9A394398FF29}" type="pres">
      <dgm:prSet presAssocID="{85ED554B-357B-4AC2-B1C9-C7348A29FC27}" presName="container" presStyleCnt="0">
        <dgm:presLayoutVars>
          <dgm:dir/>
          <dgm:resizeHandles val="exact"/>
        </dgm:presLayoutVars>
      </dgm:prSet>
      <dgm:spPr/>
    </dgm:pt>
    <dgm:pt modelId="{CD4C382A-211C-4950-9C7C-C1D1CF35CC6D}" type="pres">
      <dgm:prSet presAssocID="{A63B7B99-4BD0-4C92-9D84-672ACC5D6F8A}" presName="compNode" presStyleCnt="0"/>
      <dgm:spPr/>
    </dgm:pt>
    <dgm:pt modelId="{A85FD0CB-4825-4026-B53D-31F18E99C1AE}" type="pres">
      <dgm:prSet presAssocID="{A63B7B99-4BD0-4C92-9D84-672ACC5D6F8A}" presName="iconBgRect" presStyleLbl="bgShp" presStyleIdx="0" presStyleCnt="6"/>
      <dgm:spPr/>
    </dgm:pt>
    <dgm:pt modelId="{E9C1691C-7549-4E44-95BB-95614AC45A34}" type="pres">
      <dgm:prSet presAssocID="{A63B7B99-4BD0-4C92-9D84-672ACC5D6F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22FEC49-9297-41B4-A95C-EE2E2A2CBEBC}" type="pres">
      <dgm:prSet presAssocID="{A63B7B99-4BD0-4C92-9D84-672ACC5D6F8A}" presName="spaceRect" presStyleCnt="0"/>
      <dgm:spPr/>
    </dgm:pt>
    <dgm:pt modelId="{DADBD5CA-F0A5-4D96-ADB7-7AC5522B15FE}" type="pres">
      <dgm:prSet presAssocID="{A63B7B99-4BD0-4C92-9D84-672ACC5D6F8A}" presName="textRect" presStyleLbl="revTx" presStyleIdx="0" presStyleCnt="6" custScaleY="135883">
        <dgm:presLayoutVars>
          <dgm:chMax val="1"/>
          <dgm:chPref val="1"/>
        </dgm:presLayoutVars>
      </dgm:prSet>
      <dgm:spPr/>
    </dgm:pt>
    <dgm:pt modelId="{E88DA792-E748-4618-977F-1A4B9109B30A}" type="pres">
      <dgm:prSet presAssocID="{DAD807F9-9724-4591-B118-ECB0205F64AC}" presName="sibTrans" presStyleLbl="sibTrans2D1" presStyleIdx="0" presStyleCnt="0"/>
      <dgm:spPr/>
    </dgm:pt>
    <dgm:pt modelId="{E5BE84A7-D282-476D-A185-C4D0EFD3F9AB}" type="pres">
      <dgm:prSet presAssocID="{9D1ECBD8-8CBE-4C87-8320-4565F710D119}" presName="compNode" presStyleCnt="0"/>
      <dgm:spPr/>
    </dgm:pt>
    <dgm:pt modelId="{F2142E0E-91C6-4BCF-B978-4E2C0DC3F5DA}" type="pres">
      <dgm:prSet presAssocID="{9D1ECBD8-8CBE-4C87-8320-4565F710D119}" presName="iconBgRect" presStyleLbl="bgShp" presStyleIdx="1" presStyleCnt="6"/>
      <dgm:spPr/>
    </dgm:pt>
    <dgm:pt modelId="{943C85B8-3E83-47E8-8F2C-2817C47FB8A5}" type="pres">
      <dgm:prSet presAssocID="{9D1ECBD8-8CBE-4C87-8320-4565F710D1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99BC58AC-A837-4C63-9FB4-E26C3A4D02DE}" type="pres">
      <dgm:prSet presAssocID="{9D1ECBD8-8CBE-4C87-8320-4565F710D119}" presName="spaceRect" presStyleCnt="0"/>
      <dgm:spPr/>
    </dgm:pt>
    <dgm:pt modelId="{800C97DD-5BB8-408D-980C-035EC7EE7C17}" type="pres">
      <dgm:prSet presAssocID="{9D1ECBD8-8CBE-4C87-8320-4565F710D119}" presName="textRect" presStyleLbl="revTx" presStyleIdx="1" presStyleCnt="6">
        <dgm:presLayoutVars>
          <dgm:chMax val="1"/>
          <dgm:chPref val="1"/>
        </dgm:presLayoutVars>
      </dgm:prSet>
      <dgm:spPr/>
    </dgm:pt>
    <dgm:pt modelId="{9E951DFF-7E31-4678-A7A2-6A70F6E734BA}" type="pres">
      <dgm:prSet presAssocID="{59B57D81-1C22-4F46-8F2A-90E74EF4B638}" presName="sibTrans" presStyleLbl="sibTrans2D1" presStyleIdx="0" presStyleCnt="0"/>
      <dgm:spPr/>
    </dgm:pt>
    <dgm:pt modelId="{55802E10-AE23-426B-B0E3-6499E74969E7}" type="pres">
      <dgm:prSet presAssocID="{7972A19D-42CA-46F3-BA9F-D6F2DDFA5EDF}" presName="compNode" presStyleCnt="0"/>
      <dgm:spPr/>
    </dgm:pt>
    <dgm:pt modelId="{5B924D82-84C7-40CB-A55C-77E62D1F97A1}" type="pres">
      <dgm:prSet presAssocID="{7972A19D-42CA-46F3-BA9F-D6F2DDFA5EDF}" presName="iconBgRect" presStyleLbl="bgShp" presStyleIdx="2" presStyleCnt="6"/>
      <dgm:spPr/>
    </dgm:pt>
    <dgm:pt modelId="{683947F6-FEBF-4734-8EF9-6EFA1D0A15D9}" type="pres">
      <dgm:prSet presAssocID="{7972A19D-42CA-46F3-BA9F-D6F2DDFA5ED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6F50453-9CA5-43C5-BC8D-1ACF7D5E49FF}" type="pres">
      <dgm:prSet presAssocID="{7972A19D-42CA-46F3-BA9F-D6F2DDFA5EDF}" presName="spaceRect" presStyleCnt="0"/>
      <dgm:spPr/>
    </dgm:pt>
    <dgm:pt modelId="{F4A336E7-58C2-4CFA-BA6B-BB4BDE40D7F2}" type="pres">
      <dgm:prSet presAssocID="{7972A19D-42CA-46F3-BA9F-D6F2DDFA5EDF}" presName="textRect" presStyleLbl="revTx" presStyleIdx="2" presStyleCnt="6">
        <dgm:presLayoutVars>
          <dgm:chMax val="1"/>
          <dgm:chPref val="1"/>
        </dgm:presLayoutVars>
      </dgm:prSet>
      <dgm:spPr/>
    </dgm:pt>
    <dgm:pt modelId="{5329878F-5112-48F8-BEE0-6D3BC253DBDE}" type="pres">
      <dgm:prSet presAssocID="{CA4611FD-7483-4E0F-B32D-DB581245904C}" presName="sibTrans" presStyleLbl="sibTrans2D1" presStyleIdx="0" presStyleCnt="0"/>
      <dgm:spPr/>
    </dgm:pt>
    <dgm:pt modelId="{1E080377-351D-46F2-97A0-9562E04ED8CC}" type="pres">
      <dgm:prSet presAssocID="{5B7B1F2C-56DA-45E9-A050-459EE29998C8}" presName="compNode" presStyleCnt="0"/>
      <dgm:spPr/>
    </dgm:pt>
    <dgm:pt modelId="{ACF4E9BB-C398-4C61-94F1-6C84300195FB}" type="pres">
      <dgm:prSet presAssocID="{5B7B1F2C-56DA-45E9-A050-459EE29998C8}" presName="iconBgRect" presStyleLbl="bgShp" presStyleIdx="3" presStyleCnt="6"/>
      <dgm:spPr/>
    </dgm:pt>
    <dgm:pt modelId="{5EE16E75-03E3-4743-A24E-06E9B6C41CDF}" type="pres">
      <dgm:prSet presAssocID="{5B7B1F2C-56DA-45E9-A050-459EE29998C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DA63E2-3FA7-49CA-A2EB-4BBDD12731C7}" type="pres">
      <dgm:prSet presAssocID="{5B7B1F2C-56DA-45E9-A050-459EE29998C8}" presName="spaceRect" presStyleCnt="0"/>
      <dgm:spPr/>
    </dgm:pt>
    <dgm:pt modelId="{754EA739-73F8-46B9-BA07-45EC96CEB526}" type="pres">
      <dgm:prSet presAssocID="{5B7B1F2C-56DA-45E9-A050-459EE29998C8}" presName="textRect" presStyleLbl="revTx" presStyleIdx="3" presStyleCnt="6" custScaleY="126288">
        <dgm:presLayoutVars>
          <dgm:chMax val="1"/>
          <dgm:chPref val="1"/>
        </dgm:presLayoutVars>
      </dgm:prSet>
      <dgm:spPr/>
    </dgm:pt>
    <dgm:pt modelId="{786C34FC-4DA6-4442-A1D6-412D31142464}" type="pres">
      <dgm:prSet presAssocID="{DF31DB62-1E52-46FF-89C6-2BFF4B541FA7}" presName="sibTrans" presStyleLbl="sibTrans2D1" presStyleIdx="0" presStyleCnt="0"/>
      <dgm:spPr/>
    </dgm:pt>
    <dgm:pt modelId="{AACF850C-2A6C-4D97-BCD4-E6F4DE45DB54}" type="pres">
      <dgm:prSet presAssocID="{FCC83BE7-B79C-4F8E-A2D9-9194AC0A0AD9}" presName="compNode" presStyleCnt="0"/>
      <dgm:spPr/>
    </dgm:pt>
    <dgm:pt modelId="{B01E0F23-98F0-4C92-A531-FE4B780F2B28}" type="pres">
      <dgm:prSet presAssocID="{FCC83BE7-B79C-4F8E-A2D9-9194AC0A0AD9}" presName="iconBgRect" presStyleLbl="bgShp" presStyleIdx="4" presStyleCnt="6"/>
      <dgm:spPr/>
    </dgm:pt>
    <dgm:pt modelId="{985B178F-EA96-4212-985D-C2724DE18ED2}" type="pres">
      <dgm:prSet presAssocID="{FCC83BE7-B79C-4F8E-A2D9-9194AC0A0AD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CDEC55FD-C452-4D5A-B250-6030FECA5A06}" type="pres">
      <dgm:prSet presAssocID="{FCC83BE7-B79C-4F8E-A2D9-9194AC0A0AD9}" presName="spaceRect" presStyleCnt="0"/>
      <dgm:spPr/>
    </dgm:pt>
    <dgm:pt modelId="{321505FD-D805-4A24-A6CA-8B052E15F1BC}" type="pres">
      <dgm:prSet presAssocID="{FCC83BE7-B79C-4F8E-A2D9-9194AC0A0AD9}" presName="textRect" presStyleLbl="revTx" presStyleIdx="4" presStyleCnt="6">
        <dgm:presLayoutVars>
          <dgm:chMax val="1"/>
          <dgm:chPref val="1"/>
        </dgm:presLayoutVars>
      </dgm:prSet>
      <dgm:spPr/>
    </dgm:pt>
    <dgm:pt modelId="{8E5CF563-ACD2-4187-B252-7BC8BDFBCFCF}" type="pres">
      <dgm:prSet presAssocID="{36BD0255-BB90-413E-B9D5-484750EB36C8}" presName="sibTrans" presStyleLbl="sibTrans2D1" presStyleIdx="0" presStyleCnt="0"/>
      <dgm:spPr/>
    </dgm:pt>
    <dgm:pt modelId="{58EB1451-3264-4FAF-BD5E-5EFA66AC9F57}" type="pres">
      <dgm:prSet presAssocID="{BA211B5B-F450-46FB-9815-AB27F5522B3E}" presName="compNode" presStyleCnt="0"/>
      <dgm:spPr/>
    </dgm:pt>
    <dgm:pt modelId="{9192A53A-6350-4B7E-A343-FE16AC8A6E1A}" type="pres">
      <dgm:prSet presAssocID="{BA211B5B-F450-46FB-9815-AB27F5522B3E}" presName="iconBgRect" presStyleLbl="bgShp" presStyleIdx="5" presStyleCnt="6"/>
      <dgm:spPr/>
    </dgm:pt>
    <dgm:pt modelId="{0F1FD8BB-35E0-4A8A-9CFD-1EB15BDEF530}" type="pres">
      <dgm:prSet presAssocID="{BA211B5B-F450-46FB-9815-AB27F5522B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9E01087-13BE-49CB-A3BA-4B3B882A9B3F}" type="pres">
      <dgm:prSet presAssocID="{BA211B5B-F450-46FB-9815-AB27F5522B3E}" presName="spaceRect" presStyleCnt="0"/>
      <dgm:spPr/>
    </dgm:pt>
    <dgm:pt modelId="{CBA25055-C7DA-4B1A-941D-ECBE966E8D6E}" type="pres">
      <dgm:prSet presAssocID="{BA211B5B-F450-46FB-9815-AB27F5522B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536302-1F98-4882-88F6-FC363CFBFA56}" type="presOf" srcId="{CA4611FD-7483-4E0F-B32D-DB581245904C}" destId="{5329878F-5112-48F8-BEE0-6D3BC253DBDE}" srcOrd="0" destOrd="0" presId="urn:microsoft.com/office/officeart/2018/2/layout/IconCircleList"/>
    <dgm:cxn modelId="{9A5FCC02-BE1E-49DD-ADD9-96FE5696F191}" srcId="{85ED554B-357B-4AC2-B1C9-C7348A29FC27}" destId="{9D1ECBD8-8CBE-4C87-8320-4565F710D119}" srcOrd="1" destOrd="0" parTransId="{7CC4F81B-6DC0-48AB-A599-7CF9259E1303}" sibTransId="{59B57D81-1C22-4F46-8F2A-90E74EF4B638}"/>
    <dgm:cxn modelId="{36A33D1D-F16C-487F-925A-DF7A3C316942}" type="presOf" srcId="{FCC83BE7-B79C-4F8E-A2D9-9194AC0A0AD9}" destId="{321505FD-D805-4A24-A6CA-8B052E15F1BC}" srcOrd="0" destOrd="0" presId="urn:microsoft.com/office/officeart/2018/2/layout/IconCircleList"/>
    <dgm:cxn modelId="{9186F368-224F-404B-9A27-DB31ABAD6821}" srcId="{85ED554B-357B-4AC2-B1C9-C7348A29FC27}" destId="{5B7B1F2C-56DA-45E9-A050-459EE29998C8}" srcOrd="3" destOrd="0" parTransId="{4C79874E-84AD-45AB-80BE-56F6D1523632}" sibTransId="{DF31DB62-1E52-46FF-89C6-2BFF4B541FA7}"/>
    <dgm:cxn modelId="{D0887D6C-3760-44DB-B4C0-497D7F15E338}" type="presOf" srcId="{9D1ECBD8-8CBE-4C87-8320-4565F710D119}" destId="{800C97DD-5BB8-408D-980C-035EC7EE7C17}" srcOrd="0" destOrd="0" presId="urn:microsoft.com/office/officeart/2018/2/layout/IconCircleList"/>
    <dgm:cxn modelId="{D1F26B6D-5528-4BB8-81B4-C80632ABD79C}" srcId="{85ED554B-357B-4AC2-B1C9-C7348A29FC27}" destId="{BA211B5B-F450-46FB-9815-AB27F5522B3E}" srcOrd="5" destOrd="0" parTransId="{4B4F0047-9471-49C8-80DE-AD246CDEB3CD}" sibTransId="{E8B42145-4DF4-424C-8A4F-A93A452AAEB5}"/>
    <dgm:cxn modelId="{25030B51-197E-48C1-8065-0F93420274EC}" type="presOf" srcId="{A63B7B99-4BD0-4C92-9D84-672ACC5D6F8A}" destId="{DADBD5CA-F0A5-4D96-ADB7-7AC5522B15FE}" srcOrd="0" destOrd="0" presId="urn:microsoft.com/office/officeart/2018/2/layout/IconCircleList"/>
    <dgm:cxn modelId="{EA6E7673-6A19-4766-81D0-091CF8B98DE5}" type="presOf" srcId="{7972A19D-42CA-46F3-BA9F-D6F2DDFA5EDF}" destId="{F4A336E7-58C2-4CFA-BA6B-BB4BDE40D7F2}" srcOrd="0" destOrd="0" presId="urn:microsoft.com/office/officeart/2018/2/layout/IconCircleList"/>
    <dgm:cxn modelId="{F1DBCB78-21D3-42AE-B406-1D4195C830A9}" type="presOf" srcId="{36BD0255-BB90-413E-B9D5-484750EB36C8}" destId="{8E5CF563-ACD2-4187-B252-7BC8BDFBCFCF}" srcOrd="0" destOrd="0" presId="urn:microsoft.com/office/officeart/2018/2/layout/IconCircleList"/>
    <dgm:cxn modelId="{DDEE618D-E00C-44A5-A17E-826C424DF3A7}" type="presOf" srcId="{5B7B1F2C-56DA-45E9-A050-459EE29998C8}" destId="{754EA739-73F8-46B9-BA07-45EC96CEB526}" srcOrd="0" destOrd="0" presId="urn:microsoft.com/office/officeart/2018/2/layout/IconCircleList"/>
    <dgm:cxn modelId="{8E9BBFA5-BF95-49BD-9722-7E8FE431D271}" type="presOf" srcId="{59B57D81-1C22-4F46-8F2A-90E74EF4B638}" destId="{9E951DFF-7E31-4678-A7A2-6A70F6E734BA}" srcOrd="0" destOrd="0" presId="urn:microsoft.com/office/officeart/2018/2/layout/IconCircleList"/>
    <dgm:cxn modelId="{3653A8A9-DECC-4A4F-AC6D-CA21B2550BB9}" srcId="{85ED554B-357B-4AC2-B1C9-C7348A29FC27}" destId="{7972A19D-42CA-46F3-BA9F-D6F2DDFA5EDF}" srcOrd="2" destOrd="0" parTransId="{05D7D0E3-D549-4057-9AF3-F3BD8DD0CEB0}" sibTransId="{CA4611FD-7483-4E0F-B32D-DB581245904C}"/>
    <dgm:cxn modelId="{8DC625AB-2B4E-4897-A47E-656D4F97DB3C}" srcId="{85ED554B-357B-4AC2-B1C9-C7348A29FC27}" destId="{A63B7B99-4BD0-4C92-9D84-672ACC5D6F8A}" srcOrd="0" destOrd="0" parTransId="{850E8D93-7D0C-42F8-A6FE-C61C29711973}" sibTransId="{DAD807F9-9724-4591-B118-ECB0205F64AC}"/>
    <dgm:cxn modelId="{0FE1CFB8-1D51-428E-AE9F-DE3B24464C5A}" type="presOf" srcId="{DF31DB62-1E52-46FF-89C6-2BFF4B541FA7}" destId="{786C34FC-4DA6-4442-A1D6-412D31142464}" srcOrd="0" destOrd="0" presId="urn:microsoft.com/office/officeart/2018/2/layout/IconCircleList"/>
    <dgm:cxn modelId="{47B52DC1-0F1D-4775-8823-B4ADF7F48043}" type="presOf" srcId="{DAD807F9-9724-4591-B118-ECB0205F64AC}" destId="{E88DA792-E748-4618-977F-1A4B9109B30A}" srcOrd="0" destOrd="0" presId="urn:microsoft.com/office/officeart/2018/2/layout/IconCircleList"/>
    <dgm:cxn modelId="{A71E19CD-247B-41BF-A69C-23F96222BF91}" srcId="{85ED554B-357B-4AC2-B1C9-C7348A29FC27}" destId="{FCC83BE7-B79C-4F8E-A2D9-9194AC0A0AD9}" srcOrd="4" destOrd="0" parTransId="{5C71B22A-EB6D-46A3-BBC9-72526EE97300}" sibTransId="{36BD0255-BB90-413E-B9D5-484750EB36C8}"/>
    <dgm:cxn modelId="{C75873D0-09DF-418F-8ACA-3126BD501B4B}" type="presOf" srcId="{85ED554B-357B-4AC2-B1C9-C7348A29FC27}" destId="{B96FA4E0-7DD9-47E2-BCA4-EE9C5E5A35DF}" srcOrd="0" destOrd="0" presId="urn:microsoft.com/office/officeart/2018/2/layout/IconCircleList"/>
    <dgm:cxn modelId="{BFE0D5FE-367A-4B35-A531-886B405FFEB5}" type="presOf" srcId="{BA211B5B-F450-46FB-9815-AB27F5522B3E}" destId="{CBA25055-C7DA-4B1A-941D-ECBE966E8D6E}" srcOrd="0" destOrd="0" presId="urn:microsoft.com/office/officeart/2018/2/layout/IconCircleList"/>
    <dgm:cxn modelId="{258A262E-82C2-4205-BC3B-888FADA9ABCA}" type="presParOf" srcId="{B96FA4E0-7DD9-47E2-BCA4-EE9C5E5A35DF}" destId="{81BB218B-01C3-42B9-A76E-9A394398FF29}" srcOrd="0" destOrd="0" presId="urn:microsoft.com/office/officeart/2018/2/layout/IconCircleList"/>
    <dgm:cxn modelId="{AB152C70-FD6E-4ECF-9988-235E0C80784C}" type="presParOf" srcId="{81BB218B-01C3-42B9-A76E-9A394398FF29}" destId="{CD4C382A-211C-4950-9C7C-C1D1CF35CC6D}" srcOrd="0" destOrd="0" presId="urn:microsoft.com/office/officeart/2018/2/layout/IconCircleList"/>
    <dgm:cxn modelId="{05A08799-872D-4391-8495-0E0A31B2E3F1}" type="presParOf" srcId="{CD4C382A-211C-4950-9C7C-C1D1CF35CC6D}" destId="{A85FD0CB-4825-4026-B53D-31F18E99C1AE}" srcOrd="0" destOrd="0" presId="urn:microsoft.com/office/officeart/2018/2/layout/IconCircleList"/>
    <dgm:cxn modelId="{DC5CDD41-5EA8-4E2D-9E12-300964CEB679}" type="presParOf" srcId="{CD4C382A-211C-4950-9C7C-C1D1CF35CC6D}" destId="{E9C1691C-7549-4E44-95BB-95614AC45A34}" srcOrd="1" destOrd="0" presId="urn:microsoft.com/office/officeart/2018/2/layout/IconCircleList"/>
    <dgm:cxn modelId="{7F4C3EC1-05A8-4163-86C1-C1F80A975A1E}" type="presParOf" srcId="{CD4C382A-211C-4950-9C7C-C1D1CF35CC6D}" destId="{922FEC49-9297-41B4-A95C-EE2E2A2CBEBC}" srcOrd="2" destOrd="0" presId="urn:microsoft.com/office/officeart/2018/2/layout/IconCircleList"/>
    <dgm:cxn modelId="{0A068C60-3360-4356-8C3C-4B91D5DA82FC}" type="presParOf" srcId="{CD4C382A-211C-4950-9C7C-C1D1CF35CC6D}" destId="{DADBD5CA-F0A5-4D96-ADB7-7AC5522B15FE}" srcOrd="3" destOrd="0" presId="urn:microsoft.com/office/officeart/2018/2/layout/IconCircleList"/>
    <dgm:cxn modelId="{143C5977-2D07-40D9-A55A-6A3AA10E69C5}" type="presParOf" srcId="{81BB218B-01C3-42B9-A76E-9A394398FF29}" destId="{E88DA792-E748-4618-977F-1A4B9109B30A}" srcOrd="1" destOrd="0" presId="urn:microsoft.com/office/officeart/2018/2/layout/IconCircleList"/>
    <dgm:cxn modelId="{F82D1D74-C8D7-4B1A-BD80-0740C1F149BD}" type="presParOf" srcId="{81BB218B-01C3-42B9-A76E-9A394398FF29}" destId="{E5BE84A7-D282-476D-A185-C4D0EFD3F9AB}" srcOrd="2" destOrd="0" presId="urn:microsoft.com/office/officeart/2018/2/layout/IconCircleList"/>
    <dgm:cxn modelId="{66A112D4-98F8-4F53-9861-32406BEB6723}" type="presParOf" srcId="{E5BE84A7-D282-476D-A185-C4D0EFD3F9AB}" destId="{F2142E0E-91C6-4BCF-B978-4E2C0DC3F5DA}" srcOrd="0" destOrd="0" presId="urn:microsoft.com/office/officeart/2018/2/layout/IconCircleList"/>
    <dgm:cxn modelId="{434435B7-EDE4-4D65-A40C-AD691BEEA548}" type="presParOf" srcId="{E5BE84A7-D282-476D-A185-C4D0EFD3F9AB}" destId="{943C85B8-3E83-47E8-8F2C-2817C47FB8A5}" srcOrd="1" destOrd="0" presId="urn:microsoft.com/office/officeart/2018/2/layout/IconCircleList"/>
    <dgm:cxn modelId="{F0779C86-9AE4-41BD-A157-7C7E508596D0}" type="presParOf" srcId="{E5BE84A7-D282-476D-A185-C4D0EFD3F9AB}" destId="{99BC58AC-A837-4C63-9FB4-E26C3A4D02DE}" srcOrd="2" destOrd="0" presId="urn:microsoft.com/office/officeart/2018/2/layout/IconCircleList"/>
    <dgm:cxn modelId="{C89AB241-8A6D-4680-9A15-174CB1B94D24}" type="presParOf" srcId="{E5BE84A7-D282-476D-A185-C4D0EFD3F9AB}" destId="{800C97DD-5BB8-408D-980C-035EC7EE7C17}" srcOrd="3" destOrd="0" presId="urn:microsoft.com/office/officeart/2018/2/layout/IconCircleList"/>
    <dgm:cxn modelId="{5CB4A2D9-C4CC-40C7-AEAA-BC821F1974A6}" type="presParOf" srcId="{81BB218B-01C3-42B9-A76E-9A394398FF29}" destId="{9E951DFF-7E31-4678-A7A2-6A70F6E734BA}" srcOrd="3" destOrd="0" presId="urn:microsoft.com/office/officeart/2018/2/layout/IconCircleList"/>
    <dgm:cxn modelId="{6606C632-E556-4DA7-966B-88D244269577}" type="presParOf" srcId="{81BB218B-01C3-42B9-A76E-9A394398FF29}" destId="{55802E10-AE23-426B-B0E3-6499E74969E7}" srcOrd="4" destOrd="0" presId="urn:microsoft.com/office/officeart/2018/2/layout/IconCircleList"/>
    <dgm:cxn modelId="{6260EB1E-3CD9-4529-AD8E-6F134190E94A}" type="presParOf" srcId="{55802E10-AE23-426B-B0E3-6499E74969E7}" destId="{5B924D82-84C7-40CB-A55C-77E62D1F97A1}" srcOrd="0" destOrd="0" presId="urn:microsoft.com/office/officeart/2018/2/layout/IconCircleList"/>
    <dgm:cxn modelId="{DBCCE3FE-6AFA-4DD8-B104-58D142E955EE}" type="presParOf" srcId="{55802E10-AE23-426B-B0E3-6499E74969E7}" destId="{683947F6-FEBF-4734-8EF9-6EFA1D0A15D9}" srcOrd="1" destOrd="0" presId="urn:microsoft.com/office/officeart/2018/2/layout/IconCircleList"/>
    <dgm:cxn modelId="{97CA7030-45D6-4BAC-AB1E-5DBFFF5C64CC}" type="presParOf" srcId="{55802E10-AE23-426B-B0E3-6499E74969E7}" destId="{F6F50453-9CA5-43C5-BC8D-1ACF7D5E49FF}" srcOrd="2" destOrd="0" presId="urn:microsoft.com/office/officeart/2018/2/layout/IconCircleList"/>
    <dgm:cxn modelId="{13D7CE7B-B5DD-48D8-A646-EA63CFCAA22A}" type="presParOf" srcId="{55802E10-AE23-426B-B0E3-6499E74969E7}" destId="{F4A336E7-58C2-4CFA-BA6B-BB4BDE40D7F2}" srcOrd="3" destOrd="0" presId="urn:microsoft.com/office/officeart/2018/2/layout/IconCircleList"/>
    <dgm:cxn modelId="{893D41D4-D57D-4642-AA64-D74D01989018}" type="presParOf" srcId="{81BB218B-01C3-42B9-A76E-9A394398FF29}" destId="{5329878F-5112-48F8-BEE0-6D3BC253DBDE}" srcOrd="5" destOrd="0" presId="urn:microsoft.com/office/officeart/2018/2/layout/IconCircleList"/>
    <dgm:cxn modelId="{2708A8BE-1530-4F41-BEC4-E341E6CE02B3}" type="presParOf" srcId="{81BB218B-01C3-42B9-A76E-9A394398FF29}" destId="{1E080377-351D-46F2-97A0-9562E04ED8CC}" srcOrd="6" destOrd="0" presId="urn:microsoft.com/office/officeart/2018/2/layout/IconCircleList"/>
    <dgm:cxn modelId="{8E876EF0-6E36-4EF6-BC13-E382E630769C}" type="presParOf" srcId="{1E080377-351D-46F2-97A0-9562E04ED8CC}" destId="{ACF4E9BB-C398-4C61-94F1-6C84300195FB}" srcOrd="0" destOrd="0" presId="urn:microsoft.com/office/officeart/2018/2/layout/IconCircleList"/>
    <dgm:cxn modelId="{2A3EE08E-59FE-417D-B3D5-811A625B7BB5}" type="presParOf" srcId="{1E080377-351D-46F2-97A0-9562E04ED8CC}" destId="{5EE16E75-03E3-4743-A24E-06E9B6C41CDF}" srcOrd="1" destOrd="0" presId="urn:microsoft.com/office/officeart/2018/2/layout/IconCircleList"/>
    <dgm:cxn modelId="{93053F3A-FE3E-47AE-A1A9-041FA6975615}" type="presParOf" srcId="{1E080377-351D-46F2-97A0-9562E04ED8CC}" destId="{04DA63E2-3FA7-49CA-A2EB-4BBDD12731C7}" srcOrd="2" destOrd="0" presId="urn:microsoft.com/office/officeart/2018/2/layout/IconCircleList"/>
    <dgm:cxn modelId="{CDB1FD2C-E6A6-4DD9-BB44-85A99F0B43E2}" type="presParOf" srcId="{1E080377-351D-46F2-97A0-9562E04ED8CC}" destId="{754EA739-73F8-46B9-BA07-45EC96CEB526}" srcOrd="3" destOrd="0" presId="urn:microsoft.com/office/officeart/2018/2/layout/IconCircleList"/>
    <dgm:cxn modelId="{71ACCD9E-A1C1-45A1-88D4-A021706D5C9A}" type="presParOf" srcId="{81BB218B-01C3-42B9-A76E-9A394398FF29}" destId="{786C34FC-4DA6-4442-A1D6-412D31142464}" srcOrd="7" destOrd="0" presId="urn:microsoft.com/office/officeart/2018/2/layout/IconCircleList"/>
    <dgm:cxn modelId="{77D26387-EE73-4802-B2A3-6AC521012769}" type="presParOf" srcId="{81BB218B-01C3-42B9-A76E-9A394398FF29}" destId="{AACF850C-2A6C-4D97-BCD4-E6F4DE45DB54}" srcOrd="8" destOrd="0" presId="urn:microsoft.com/office/officeart/2018/2/layout/IconCircleList"/>
    <dgm:cxn modelId="{F486F2F6-73EC-4EDA-9431-0E571D8C1576}" type="presParOf" srcId="{AACF850C-2A6C-4D97-BCD4-E6F4DE45DB54}" destId="{B01E0F23-98F0-4C92-A531-FE4B780F2B28}" srcOrd="0" destOrd="0" presId="urn:microsoft.com/office/officeart/2018/2/layout/IconCircleList"/>
    <dgm:cxn modelId="{CCA75B30-8A6F-4AC5-BDAD-128709F59EA1}" type="presParOf" srcId="{AACF850C-2A6C-4D97-BCD4-E6F4DE45DB54}" destId="{985B178F-EA96-4212-985D-C2724DE18ED2}" srcOrd="1" destOrd="0" presId="urn:microsoft.com/office/officeart/2018/2/layout/IconCircleList"/>
    <dgm:cxn modelId="{621C8015-4DA9-4C5E-A877-F7DB032D59A3}" type="presParOf" srcId="{AACF850C-2A6C-4D97-BCD4-E6F4DE45DB54}" destId="{CDEC55FD-C452-4D5A-B250-6030FECA5A06}" srcOrd="2" destOrd="0" presId="urn:microsoft.com/office/officeart/2018/2/layout/IconCircleList"/>
    <dgm:cxn modelId="{16577D33-FD26-4B66-9892-8605B18AA853}" type="presParOf" srcId="{AACF850C-2A6C-4D97-BCD4-E6F4DE45DB54}" destId="{321505FD-D805-4A24-A6CA-8B052E15F1BC}" srcOrd="3" destOrd="0" presId="urn:microsoft.com/office/officeart/2018/2/layout/IconCircleList"/>
    <dgm:cxn modelId="{49DC7270-4433-4040-B193-18BFA6EDDBE8}" type="presParOf" srcId="{81BB218B-01C3-42B9-A76E-9A394398FF29}" destId="{8E5CF563-ACD2-4187-B252-7BC8BDFBCFCF}" srcOrd="9" destOrd="0" presId="urn:microsoft.com/office/officeart/2018/2/layout/IconCircleList"/>
    <dgm:cxn modelId="{AB1A359E-572F-4602-BA99-DB1C79E0F404}" type="presParOf" srcId="{81BB218B-01C3-42B9-A76E-9A394398FF29}" destId="{58EB1451-3264-4FAF-BD5E-5EFA66AC9F57}" srcOrd="10" destOrd="0" presId="urn:microsoft.com/office/officeart/2018/2/layout/IconCircleList"/>
    <dgm:cxn modelId="{D3571E4A-7684-4B6E-B36A-7AB86B068A93}" type="presParOf" srcId="{58EB1451-3264-4FAF-BD5E-5EFA66AC9F57}" destId="{9192A53A-6350-4B7E-A343-FE16AC8A6E1A}" srcOrd="0" destOrd="0" presId="urn:microsoft.com/office/officeart/2018/2/layout/IconCircleList"/>
    <dgm:cxn modelId="{580D88DF-0C91-4053-AE9B-191A1A1674D6}" type="presParOf" srcId="{58EB1451-3264-4FAF-BD5E-5EFA66AC9F57}" destId="{0F1FD8BB-35E0-4A8A-9CFD-1EB15BDEF530}" srcOrd="1" destOrd="0" presId="urn:microsoft.com/office/officeart/2018/2/layout/IconCircleList"/>
    <dgm:cxn modelId="{D53243B7-5357-414A-AF43-DCD2A681C78F}" type="presParOf" srcId="{58EB1451-3264-4FAF-BD5E-5EFA66AC9F57}" destId="{59E01087-13BE-49CB-A3BA-4B3B882A9B3F}" srcOrd="2" destOrd="0" presId="urn:microsoft.com/office/officeart/2018/2/layout/IconCircleList"/>
    <dgm:cxn modelId="{E12B4D1E-6719-40D4-9103-B376C160A37B}" type="presParOf" srcId="{58EB1451-3264-4FAF-BD5E-5EFA66AC9F57}" destId="{CBA25055-C7DA-4B1A-941D-ECBE966E8D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FA432-B4A2-40C6-BEC2-1BE9D1A6C5E4}">
      <dsp:nvSpPr>
        <dsp:cNvPr id="0" name=""/>
        <dsp:cNvSpPr/>
      </dsp:nvSpPr>
      <dsp:spPr>
        <a:xfrm>
          <a:off x="0" y="0"/>
          <a:ext cx="8863664" cy="117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AtliQ Grands owns multiple five-star hotels across India.</a:t>
          </a:r>
          <a:endParaRPr lang="en-US" sz="3200" kern="1200" dirty="0"/>
        </a:p>
      </dsp:txBody>
      <dsp:txXfrm>
        <a:off x="34297" y="34297"/>
        <a:ext cx="7600076" cy="1102395"/>
      </dsp:txXfrm>
    </dsp:sp>
    <dsp:sp modelId="{804478DE-0827-41BD-82A3-A053CBE801C7}">
      <dsp:nvSpPr>
        <dsp:cNvPr id="0" name=""/>
        <dsp:cNvSpPr/>
      </dsp:nvSpPr>
      <dsp:spPr>
        <a:xfrm>
          <a:off x="782088" y="1366154"/>
          <a:ext cx="8863664" cy="117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They have been in the hospitality industry for the past 20 years.</a:t>
          </a:r>
          <a:endParaRPr lang="en-US" sz="3200" kern="1200" dirty="0"/>
        </a:p>
      </dsp:txBody>
      <dsp:txXfrm>
        <a:off x="816385" y="1400451"/>
        <a:ext cx="7251839" cy="1102395"/>
      </dsp:txXfrm>
    </dsp:sp>
    <dsp:sp modelId="{B7B93E08-6CE6-42BD-A9B7-70BC2C340FCD}">
      <dsp:nvSpPr>
        <dsp:cNvPr id="0" name=""/>
        <dsp:cNvSpPr/>
      </dsp:nvSpPr>
      <dsp:spPr>
        <a:xfrm>
          <a:off x="1564176" y="2732308"/>
          <a:ext cx="8863664" cy="117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They Provide excellent service, luxurious accommodations and high comfort</a:t>
          </a:r>
        </a:p>
      </dsp:txBody>
      <dsp:txXfrm>
        <a:off x="1598473" y="2766605"/>
        <a:ext cx="7251839" cy="1102395"/>
      </dsp:txXfrm>
    </dsp:sp>
    <dsp:sp modelId="{37CDE993-5D1F-4884-9835-8F5F9C0CEDA0}">
      <dsp:nvSpPr>
        <dsp:cNvPr id="0" name=""/>
        <dsp:cNvSpPr/>
      </dsp:nvSpPr>
      <dsp:spPr>
        <a:xfrm>
          <a:off x="8102521" y="888000"/>
          <a:ext cx="761143" cy="7611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3778" y="888000"/>
        <a:ext cx="418629" cy="572760"/>
      </dsp:txXfrm>
    </dsp:sp>
    <dsp:sp modelId="{41C8692A-D8F3-49E6-ADE2-69CAF0A9CCE4}">
      <dsp:nvSpPr>
        <dsp:cNvPr id="0" name=""/>
        <dsp:cNvSpPr/>
      </dsp:nvSpPr>
      <dsp:spPr>
        <a:xfrm>
          <a:off x="8884609" y="2246347"/>
          <a:ext cx="761143" cy="7611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55866" y="2246347"/>
        <a:ext cx="418629" cy="572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8214F-334F-4535-850B-4ABBD30B2847}">
      <dsp:nvSpPr>
        <dsp:cNvPr id="0" name=""/>
        <dsp:cNvSpPr/>
      </dsp:nvSpPr>
      <dsp:spPr>
        <a:xfrm>
          <a:off x="1703920" y="31780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1DEE0-A54C-41E2-8EBC-1757B7EEBBAA}">
      <dsp:nvSpPr>
        <dsp:cNvPr id="0" name=""/>
        <dsp:cNvSpPr/>
      </dsp:nvSpPr>
      <dsp:spPr>
        <a:xfrm>
          <a:off x="515920" y="2823719"/>
          <a:ext cx="432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Due to strategic moves from other competitors and ineffective decision-making in management, AtliQ Grands are losing its market share and revenue in the luxury/business hotels category</a:t>
          </a:r>
          <a:endParaRPr lang="en-US" sz="2000" kern="1200" dirty="0"/>
        </a:p>
      </dsp:txBody>
      <dsp:txXfrm>
        <a:off x="515920" y="2823719"/>
        <a:ext cx="4320000" cy="1237500"/>
      </dsp:txXfrm>
    </dsp:sp>
    <dsp:sp modelId="{787D7C24-894F-43B8-9A86-91B779F6600B}">
      <dsp:nvSpPr>
        <dsp:cNvPr id="0" name=""/>
        <dsp:cNvSpPr/>
      </dsp:nvSpPr>
      <dsp:spPr>
        <a:xfrm>
          <a:off x="6779920" y="31780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14723-292B-4EFA-B999-14B84AF73F48}">
      <dsp:nvSpPr>
        <dsp:cNvPr id="0" name=""/>
        <dsp:cNvSpPr/>
      </dsp:nvSpPr>
      <dsp:spPr>
        <a:xfrm>
          <a:off x="5591920" y="2823719"/>
          <a:ext cx="432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As a strategic move, the managing director of AtliQ Grands wanted to incorporate “Business and Data Intelligence” to regain their market share and revenue.</a:t>
          </a:r>
          <a:endParaRPr lang="en-US" sz="2000" kern="1200" dirty="0"/>
        </a:p>
      </dsp:txBody>
      <dsp:txXfrm>
        <a:off x="5591920" y="2823719"/>
        <a:ext cx="4320000" cy="123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3AE2A-7FBE-4ED1-9FEE-91C8E6C94133}">
      <dsp:nvSpPr>
        <dsp:cNvPr id="0" name=""/>
        <dsp:cNvSpPr/>
      </dsp:nvSpPr>
      <dsp:spPr>
        <a:xfrm>
          <a:off x="0" y="198061"/>
          <a:ext cx="10427840" cy="766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RevPAR </a:t>
          </a:r>
          <a:r>
            <a:rPr lang="en-US" sz="2300" kern="1200" dirty="0"/>
            <a:t>(Revenue Per Available Room) - It represents the revenue generated per available room, If available or not they are occupied.</a:t>
          </a:r>
        </a:p>
      </dsp:txBody>
      <dsp:txXfrm>
        <a:off x="37439" y="235500"/>
        <a:ext cx="10352962" cy="692057"/>
      </dsp:txXfrm>
    </dsp:sp>
    <dsp:sp modelId="{B38535D0-C7B9-449E-8FA7-ABFE44A98015}">
      <dsp:nvSpPr>
        <dsp:cNvPr id="0" name=""/>
        <dsp:cNvSpPr/>
      </dsp:nvSpPr>
      <dsp:spPr>
        <a:xfrm>
          <a:off x="0" y="1256521"/>
          <a:ext cx="10427840" cy="766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DBRN </a:t>
          </a:r>
          <a:r>
            <a:rPr lang="en-US" sz="2300" kern="1200" dirty="0"/>
            <a:t>(Daily Booked Room Nights) -  This metrics tells on average how many rooms are booked for a day considering a time period</a:t>
          </a:r>
        </a:p>
      </dsp:txBody>
      <dsp:txXfrm>
        <a:off x="37439" y="1293960"/>
        <a:ext cx="10352962" cy="692057"/>
      </dsp:txXfrm>
    </dsp:sp>
    <dsp:sp modelId="{59C5614A-C148-4371-B79F-F66560159336}">
      <dsp:nvSpPr>
        <dsp:cNvPr id="0" name=""/>
        <dsp:cNvSpPr/>
      </dsp:nvSpPr>
      <dsp:spPr>
        <a:xfrm>
          <a:off x="0" y="2261974"/>
          <a:ext cx="10427840" cy="766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DSRN </a:t>
          </a:r>
          <a:r>
            <a:rPr lang="en-US" sz="2300" kern="1200" dirty="0"/>
            <a:t>(Daily Sellable Room Nights) -  This metrics tells on average how many rooms are ready to sell for a day considering a time period</a:t>
          </a:r>
        </a:p>
      </dsp:txBody>
      <dsp:txXfrm>
        <a:off x="37439" y="2299413"/>
        <a:ext cx="10352962" cy="692057"/>
      </dsp:txXfrm>
    </dsp:sp>
    <dsp:sp modelId="{80784F72-4EA3-49BB-8F21-299BB5FF04FB}">
      <dsp:nvSpPr>
        <dsp:cNvPr id="0" name=""/>
        <dsp:cNvSpPr/>
      </dsp:nvSpPr>
      <dsp:spPr>
        <a:xfrm>
          <a:off x="0" y="3240200"/>
          <a:ext cx="10427840" cy="1112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DURN (Daily Utilized Room Nights) - This metric tells on average how many rooms are successfully utilized by customers for a day considering a time period</a:t>
          </a:r>
        </a:p>
      </dsp:txBody>
      <dsp:txXfrm>
        <a:off x="54299" y="3294499"/>
        <a:ext cx="10319242" cy="1003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FD0CB-4825-4026-B53D-31F18E99C1AE}">
      <dsp:nvSpPr>
        <dsp:cNvPr id="0" name=""/>
        <dsp:cNvSpPr/>
      </dsp:nvSpPr>
      <dsp:spPr>
        <a:xfrm>
          <a:off x="25820" y="606159"/>
          <a:ext cx="890578" cy="890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1691C-7549-4E44-95BB-95614AC45A34}">
      <dsp:nvSpPr>
        <dsp:cNvPr id="0" name=""/>
        <dsp:cNvSpPr/>
      </dsp:nvSpPr>
      <dsp:spPr>
        <a:xfrm>
          <a:off x="212841" y="793180"/>
          <a:ext cx="516535" cy="516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BD5CA-F0A5-4D96-ADB7-7AC5522B15FE}">
      <dsp:nvSpPr>
        <dsp:cNvPr id="0" name=""/>
        <dsp:cNvSpPr/>
      </dsp:nvSpPr>
      <dsp:spPr>
        <a:xfrm>
          <a:off x="1107237" y="446376"/>
          <a:ext cx="2099220" cy="121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Mumbai is the top revenue generator with 669 M followed by Bangalore, Hyderabad,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 Delhi.</a:t>
          </a:r>
          <a:endParaRPr lang="en-US" sz="2000" kern="1200" dirty="0"/>
        </a:p>
      </dsp:txBody>
      <dsp:txXfrm>
        <a:off x="1107237" y="446376"/>
        <a:ext cx="2099220" cy="1210144"/>
      </dsp:txXfrm>
    </dsp:sp>
    <dsp:sp modelId="{F2142E0E-91C6-4BCF-B978-4E2C0DC3F5DA}">
      <dsp:nvSpPr>
        <dsp:cNvPr id="0" name=""/>
        <dsp:cNvSpPr/>
      </dsp:nvSpPr>
      <dsp:spPr>
        <a:xfrm>
          <a:off x="3572231" y="606159"/>
          <a:ext cx="890578" cy="890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C85B8-3E83-47E8-8F2C-2817C47FB8A5}">
      <dsp:nvSpPr>
        <dsp:cNvPr id="0" name=""/>
        <dsp:cNvSpPr/>
      </dsp:nvSpPr>
      <dsp:spPr>
        <a:xfrm>
          <a:off x="3759252" y="793180"/>
          <a:ext cx="516535" cy="516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C97DD-5BB8-408D-980C-035EC7EE7C17}">
      <dsp:nvSpPr>
        <dsp:cNvPr id="0" name=""/>
        <dsp:cNvSpPr/>
      </dsp:nvSpPr>
      <dsp:spPr>
        <a:xfrm>
          <a:off x="4653648" y="606159"/>
          <a:ext cx="2099220" cy="89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Delhi tops both in occupancy and rating followed by Hyderabad, Mumbai, Bangalore</a:t>
          </a:r>
          <a:endParaRPr lang="en-US" sz="2000" kern="1200" dirty="0"/>
        </a:p>
      </dsp:txBody>
      <dsp:txXfrm>
        <a:off x="4653648" y="606159"/>
        <a:ext cx="2099220" cy="890578"/>
      </dsp:txXfrm>
    </dsp:sp>
    <dsp:sp modelId="{5B924D82-84C7-40CB-A55C-77E62D1F97A1}">
      <dsp:nvSpPr>
        <dsp:cNvPr id="0" name=""/>
        <dsp:cNvSpPr/>
      </dsp:nvSpPr>
      <dsp:spPr>
        <a:xfrm>
          <a:off x="7118642" y="606159"/>
          <a:ext cx="890578" cy="890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947F6-FEBF-4734-8EF9-6EFA1D0A15D9}">
      <dsp:nvSpPr>
        <dsp:cNvPr id="0" name=""/>
        <dsp:cNvSpPr/>
      </dsp:nvSpPr>
      <dsp:spPr>
        <a:xfrm>
          <a:off x="7305663" y="793180"/>
          <a:ext cx="516535" cy="516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336E7-58C2-4CFA-BA6B-BB4BDE40D7F2}">
      <dsp:nvSpPr>
        <dsp:cNvPr id="0" name=""/>
        <dsp:cNvSpPr/>
      </dsp:nvSpPr>
      <dsp:spPr>
        <a:xfrm>
          <a:off x="8200058" y="606159"/>
          <a:ext cx="2099220" cy="89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Week 24 had the highest revenue of all weeks at 139.6 million.</a:t>
          </a:r>
          <a:endParaRPr lang="en-US" sz="2000" kern="1200" dirty="0"/>
        </a:p>
      </dsp:txBody>
      <dsp:txXfrm>
        <a:off x="8200058" y="606159"/>
        <a:ext cx="2099220" cy="890578"/>
      </dsp:txXfrm>
    </dsp:sp>
    <dsp:sp modelId="{ACF4E9BB-C398-4C61-94F1-6C84300195FB}">
      <dsp:nvSpPr>
        <dsp:cNvPr id="0" name=""/>
        <dsp:cNvSpPr/>
      </dsp:nvSpPr>
      <dsp:spPr>
        <a:xfrm>
          <a:off x="25820" y="2434651"/>
          <a:ext cx="890578" cy="890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16E75-03E3-4743-A24E-06E9B6C41CDF}">
      <dsp:nvSpPr>
        <dsp:cNvPr id="0" name=""/>
        <dsp:cNvSpPr/>
      </dsp:nvSpPr>
      <dsp:spPr>
        <a:xfrm>
          <a:off x="212841" y="2621673"/>
          <a:ext cx="516535" cy="516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EA739-73F8-46B9-BA07-45EC96CEB526}">
      <dsp:nvSpPr>
        <dsp:cNvPr id="0" name=""/>
        <dsp:cNvSpPr/>
      </dsp:nvSpPr>
      <dsp:spPr>
        <a:xfrm>
          <a:off x="1107237" y="2317593"/>
          <a:ext cx="2099220" cy="1124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Highest Revenue generated in the month of May Which is 581.9M</a:t>
          </a:r>
        </a:p>
      </dsp:txBody>
      <dsp:txXfrm>
        <a:off x="1107237" y="2317593"/>
        <a:ext cx="2099220" cy="1124693"/>
      </dsp:txXfrm>
    </dsp:sp>
    <dsp:sp modelId="{B01E0F23-98F0-4C92-A531-FE4B780F2B28}">
      <dsp:nvSpPr>
        <dsp:cNvPr id="0" name=""/>
        <dsp:cNvSpPr/>
      </dsp:nvSpPr>
      <dsp:spPr>
        <a:xfrm>
          <a:off x="3572231" y="2434651"/>
          <a:ext cx="890578" cy="890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B178F-EA96-4212-985D-C2724DE18ED2}">
      <dsp:nvSpPr>
        <dsp:cNvPr id="0" name=""/>
        <dsp:cNvSpPr/>
      </dsp:nvSpPr>
      <dsp:spPr>
        <a:xfrm>
          <a:off x="3759252" y="2621673"/>
          <a:ext cx="516535" cy="5165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505FD-D805-4A24-A6CA-8B052E15F1BC}">
      <dsp:nvSpPr>
        <dsp:cNvPr id="0" name=""/>
        <dsp:cNvSpPr/>
      </dsp:nvSpPr>
      <dsp:spPr>
        <a:xfrm>
          <a:off x="4653648" y="2434651"/>
          <a:ext cx="2099220" cy="89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Elite type rooms have the highest number of bookings and also a higher cancellation rate.</a:t>
          </a:r>
          <a:endParaRPr lang="en-US" sz="2000" kern="1200" dirty="0"/>
        </a:p>
      </dsp:txBody>
      <dsp:txXfrm>
        <a:off x="4653648" y="2434651"/>
        <a:ext cx="2099220" cy="890578"/>
      </dsp:txXfrm>
    </dsp:sp>
    <dsp:sp modelId="{9192A53A-6350-4B7E-A343-FE16AC8A6E1A}">
      <dsp:nvSpPr>
        <dsp:cNvPr id="0" name=""/>
        <dsp:cNvSpPr/>
      </dsp:nvSpPr>
      <dsp:spPr>
        <a:xfrm>
          <a:off x="7118642" y="2434651"/>
          <a:ext cx="890578" cy="890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D8BB-35E0-4A8A-9CFD-1EB15BDEF530}">
      <dsp:nvSpPr>
        <dsp:cNvPr id="0" name=""/>
        <dsp:cNvSpPr/>
      </dsp:nvSpPr>
      <dsp:spPr>
        <a:xfrm>
          <a:off x="7305663" y="2621673"/>
          <a:ext cx="516535" cy="5165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25055-C7DA-4B1A-941D-ECBE966E8D6E}">
      <dsp:nvSpPr>
        <dsp:cNvPr id="0" name=""/>
        <dsp:cNvSpPr/>
      </dsp:nvSpPr>
      <dsp:spPr>
        <a:xfrm>
          <a:off x="8200058" y="2434651"/>
          <a:ext cx="2099220" cy="89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AtliQ lost out on around 298 million in revenue due to cancellations</a:t>
          </a:r>
        </a:p>
      </dsp:txBody>
      <dsp:txXfrm>
        <a:off x="8200058" y="2434651"/>
        <a:ext cx="2099220" cy="890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6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5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540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ell on a counter&#10;&#10;Description automatically generated">
            <a:extLst>
              <a:ext uri="{FF2B5EF4-FFF2-40B4-BE49-F238E27FC236}">
                <a16:creationId xmlns:a16="http://schemas.microsoft.com/office/drawing/2014/main" id="{8FC0FEA5-E0C4-C43B-FC1B-CF795E94D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3861" y="13263"/>
            <a:ext cx="12191980" cy="685798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1BF09-019F-F63C-4DC4-17C0DD042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966" y="351765"/>
            <a:ext cx="5822015" cy="2202225"/>
          </a:xfrm>
        </p:spPr>
        <p:txBody>
          <a:bodyPr anchor="b"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ATLIQ</a:t>
            </a:r>
            <a:r>
              <a:rPr lang="en-IN" sz="4400" b="1" dirty="0">
                <a:solidFill>
                  <a:srgbClr val="FFFFFF"/>
                </a:solidFill>
              </a:rPr>
              <a:t> HOSPITALITY DOMAIN REVENUE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F8957-7459-CDD8-734D-7E7A96558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456" y="4842936"/>
            <a:ext cx="3694048" cy="1137107"/>
          </a:xfrm>
        </p:spPr>
        <p:txBody>
          <a:bodyPr anchor="b">
            <a:normAutofit/>
          </a:bodyPr>
          <a:lstStyle/>
          <a:p>
            <a:r>
              <a:rPr lang="en-IN" sz="2000">
                <a:solidFill>
                  <a:srgbClr val="FFFFFF"/>
                </a:solidFill>
              </a:rPr>
              <a:t>PRESENTED By</a:t>
            </a:r>
            <a:endParaRPr lang="en-IN" sz="2000" dirty="0">
              <a:solidFill>
                <a:srgbClr val="FFFFFF"/>
              </a:solidFill>
            </a:endParaRPr>
          </a:p>
          <a:p>
            <a:r>
              <a:rPr lang="en-IN" sz="2000" dirty="0">
                <a:solidFill>
                  <a:srgbClr val="FFFFFF"/>
                </a:solidFill>
              </a:rPr>
              <a:t>R.Ramachandran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1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9B99-601F-DD35-2846-C86EEBA1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ATLIQ GRAND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ADAC4-116E-ADCA-B913-6ED6C57D81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8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704A70-D2BB-2C6D-6AF8-2188BA3C1C2D}"/>
              </a:ext>
            </a:extLst>
          </p:cNvPr>
          <p:cNvSpPr/>
          <p:nvPr/>
        </p:nvSpPr>
        <p:spPr>
          <a:xfrm>
            <a:off x="4909930" y="650392"/>
            <a:ext cx="1934818" cy="87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AtliQ Grand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9E3422-ADE7-12CD-D4FC-E6FACDB6CFC4}"/>
              </a:ext>
            </a:extLst>
          </p:cNvPr>
          <p:cNvSpPr/>
          <p:nvPr/>
        </p:nvSpPr>
        <p:spPr>
          <a:xfrm>
            <a:off x="1187282" y="1994452"/>
            <a:ext cx="1364974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Bangalore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784D92-9EBF-D4F9-03A6-42DA9319ED47}"/>
              </a:ext>
            </a:extLst>
          </p:cNvPr>
          <p:cNvSpPr/>
          <p:nvPr/>
        </p:nvSpPr>
        <p:spPr>
          <a:xfrm>
            <a:off x="3276599" y="1994451"/>
            <a:ext cx="1364974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Delhi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D25C7-32B6-229D-78B8-D96BA15BA0C8}"/>
              </a:ext>
            </a:extLst>
          </p:cNvPr>
          <p:cNvSpPr/>
          <p:nvPr/>
        </p:nvSpPr>
        <p:spPr>
          <a:xfrm>
            <a:off x="7024661" y="1994450"/>
            <a:ext cx="1600200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Hyderabad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4C3A5-8CE2-2660-AE45-ECDEB46F7D3D}"/>
              </a:ext>
            </a:extLst>
          </p:cNvPr>
          <p:cNvSpPr/>
          <p:nvPr/>
        </p:nvSpPr>
        <p:spPr>
          <a:xfrm>
            <a:off x="9355933" y="1994451"/>
            <a:ext cx="1364974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Mumbai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0F991A-1BEA-2964-2D30-60390B006761}"/>
              </a:ext>
            </a:extLst>
          </p:cNvPr>
          <p:cNvSpPr/>
          <p:nvPr/>
        </p:nvSpPr>
        <p:spPr>
          <a:xfrm>
            <a:off x="4462669" y="3338829"/>
            <a:ext cx="2829339" cy="833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AtliQ Property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2AAB4-A37B-41F4-6EC4-61D72601EBC2}"/>
              </a:ext>
            </a:extLst>
          </p:cNvPr>
          <p:cNvSpPr/>
          <p:nvPr/>
        </p:nvSpPr>
        <p:spPr>
          <a:xfrm>
            <a:off x="1193302" y="5075584"/>
            <a:ext cx="1364974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Standard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959932-1704-F93D-AA30-D2900690E701}"/>
              </a:ext>
            </a:extLst>
          </p:cNvPr>
          <p:cNvSpPr/>
          <p:nvPr/>
        </p:nvSpPr>
        <p:spPr>
          <a:xfrm>
            <a:off x="3180926" y="5075582"/>
            <a:ext cx="1364974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Elite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C6D767-7A4E-E44E-788D-F84962B330BA}"/>
              </a:ext>
            </a:extLst>
          </p:cNvPr>
          <p:cNvSpPr/>
          <p:nvPr/>
        </p:nvSpPr>
        <p:spPr>
          <a:xfrm>
            <a:off x="7460973" y="5075583"/>
            <a:ext cx="1364974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Premium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AB8201-D7D7-BEB1-B1BD-7C91C61D0771}"/>
              </a:ext>
            </a:extLst>
          </p:cNvPr>
          <p:cNvSpPr/>
          <p:nvPr/>
        </p:nvSpPr>
        <p:spPr>
          <a:xfrm>
            <a:off x="9263270" y="5075583"/>
            <a:ext cx="1550301" cy="702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Presidential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2AB187-EE55-3684-A4BF-3495D946D057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1869769" y="1088232"/>
            <a:ext cx="3040161" cy="9062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24BF22-2280-12E4-3C78-30BB56E22019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3959086" y="1088232"/>
            <a:ext cx="950844" cy="90621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37DF67-EC4E-7ED1-A5F9-1AD9EAEDBDD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844748" y="1088232"/>
            <a:ext cx="980013" cy="90621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DE8916-EDB6-4576-F0ED-1A7D36168459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6844748" y="1088232"/>
            <a:ext cx="3193672" cy="90621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F5DA1A-A033-0553-0A3D-C0F30768F729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1875789" y="3755495"/>
            <a:ext cx="2586880" cy="13200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872A26-4BD8-194B-1A8F-7F199936BFF4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flipH="1">
            <a:off x="3863413" y="3755495"/>
            <a:ext cx="599256" cy="132008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487522-89DA-8BA4-C1DE-0874664DE81B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7292008" y="3755495"/>
            <a:ext cx="851452" cy="132008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6E4ED7-5C0B-5F43-099C-87AB214C5D9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7292008" y="3755495"/>
            <a:ext cx="2746413" cy="132008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5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305E-8346-6739-DAA2-428CF9E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345690"/>
            <a:ext cx="10427840" cy="1086056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60C9F-1AFB-F635-C759-88F98B42F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037190"/>
              </p:ext>
            </p:extLst>
          </p:nvPr>
        </p:nvGraphicFramePr>
        <p:xfrm>
          <a:off x="849758" y="1590261"/>
          <a:ext cx="10427841" cy="437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63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F51-9F53-8D0C-F4ED-4AAC68FD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266702"/>
            <a:ext cx="10427840" cy="925994"/>
          </a:xfrm>
        </p:spPr>
        <p:txBody>
          <a:bodyPr/>
          <a:lstStyle/>
          <a:p>
            <a:r>
              <a:rPr lang="en-IN" dirty="0"/>
              <a:t>Data Modelling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216FCA-7CE5-B8E8-002E-280D3F06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1165709"/>
            <a:ext cx="10363196" cy="5023057"/>
          </a:xfrm>
        </p:spPr>
      </p:pic>
    </p:spTree>
    <p:extLst>
      <p:ext uri="{BB962C8B-B14F-4D97-AF65-F5344CB8AC3E}">
        <p14:creationId xmlns:p14="http://schemas.microsoft.com/office/powerpoint/2010/main" val="19326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2827-028C-EA66-311E-2CA6ACEC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7" y="457504"/>
            <a:ext cx="10427840" cy="862428"/>
          </a:xfrm>
        </p:spPr>
        <p:txBody>
          <a:bodyPr/>
          <a:lstStyle/>
          <a:p>
            <a:r>
              <a:rPr lang="en-IN"/>
              <a:t>Key Metrics</a:t>
            </a:r>
            <a:endParaRPr lang="en-IN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A5CE5D0-7DF3-04C0-36EA-B22BAA6FD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93797"/>
              </p:ext>
            </p:extLst>
          </p:nvPr>
        </p:nvGraphicFramePr>
        <p:xfrm>
          <a:off x="849758" y="1616765"/>
          <a:ext cx="10427841" cy="435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52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F1AA-C5E4-F9CF-516A-A9904BCF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8" y="279946"/>
            <a:ext cx="10427840" cy="846481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6606DAD5-338A-A357-6C9D-D438C8724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1205949"/>
            <a:ext cx="10310189" cy="4916556"/>
          </a:xfrm>
        </p:spPr>
      </p:pic>
    </p:spTree>
    <p:extLst>
      <p:ext uri="{BB962C8B-B14F-4D97-AF65-F5344CB8AC3E}">
        <p14:creationId xmlns:p14="http://schemas.microsoft.com/office/powerpoint/2010/main" val="241748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28523-06FE-197D-75F7-D061928B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IN" dirty="0"/>
              <a:t>Insights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1" name="Content Placeholder 2">
            <a:extLst>
              <a:ext uri="{FF2B5EF4-FFF2-40B4-BE49-F238E27FC236}">
                <a16:creationId xmlns:a16="http://schemas.microsoft.com/office/drawing/2014/main" id="{F2AF12C0-802B-A1AC-FC3C-272F9CC74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98052"/>
              </p:ext>
            </p:extLst>
          </p:nvPr>
        </p:nvGraphicFramePr>
        <p:xfrm>
          <a:off x="952500" y="2239619"/>
          <a:ext cx="10325100" cy="388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21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B87B1-A6BD-10A5-A79B-A3721F34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EDB0ADE-54B4-4F80-84F8-62146CF5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377945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2819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312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 Pro Light</vt:lpstr>
      <vt:lpstr>VaultVTI</vt:lpstr>
      <vt:lpstr>ATLIQ HOSPITALITY DOMAIN REVENUE ANALYSIS</vt:lpstr>
      <vt:lpstr>ATLIQ GRAND</vt:lpstr>
      <vt:lpstr>PowerPoint Presentation</vt:lpstr>
      <vt:lpstr>Problem Statement</vt:lpstr>
      <vt:lpstr>Data Modelling</vt:lpstr>
      <vt:lpstr>Key Metrics</vt:lpstr>
      <vt:lpstr>Dashboard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HOSPITALITY ANALYSIS</dc:title>
  <dc:creator>Rama chandran</dc:creator>
  <cp:lastModifiedBy>Rama chandran</cp:lastModifiedBy>
  <cp:revision>6</cp:revision>
  <dcterms:created xsi:type="dcterms:W3CDTF">2023-11-22T15:05:09Z</dcterms:created>
  <dcterms:modified xsi:type="dcterms:W3CDTF">2023-11-27T16:41:38Z</dcterms:modified>
</cp:coreProperties>
</file>