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9" r:id="rId8"/>
    <p:sldId id="271" r:id="rId9"/>
    <p:sldId id="268" r:id="rId10"/>
    <p:sldId id="272" r:id="rId11"/>
    <p:sldId id="267" r:id="rId12"/>
    <p:sldId id="270" r:id="rId13"/>
    <p:sldId id="266" r:id="rId14"/>
    <p:sldId id="275" r:id="rId15"/>
    <p:sldId id="265" r:id="rId16"/>
    <p:sldId id="277" r:id="rId17"/>
    <p:sldId id="264" r:id="rId18"/>
    <p:sldId id="278" r:id="rId19"/>
    <p:sldId id="263" r:id="rId20"/>
    <p:sldId id="279" r:id="rId21"/>
    <p:sldId id="262" r:id="rId22"/>
    <p:sldId id="276" r:id="rId23"/>
    <p:sldId id="261" r:id="rId24"/>
    <p:sldId id="27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0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ircuit board">
            <a:extLst>
              <a:ext uri="{FF2B5EF4-FFF2-40B4-BE49-F238E27FC236}">
                <a16:creationId xmlns:a16="http://schemas.microsoft.com/office/drawing/2014/main" id="{08BBEFD6-D22C-4170-FD44-F5C974EBF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1BFEC-4C7E-B326-F71D-40E923D1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CONSUMER DOMAIN </a:t>
            </a:r>
            <a:br>
              <a:rPr lang="en-IN" sz="5400" dirty="0">
                <a:solidFill>
                  <a:srgbClr val="FFFFFF"/>
                </a:solidFill>
              </a:rPr>
            </a:br>
            <a:r>
              <a:rPr lang="en-IN" sz="5400" dirty="0">
                <a:solidFill>
                  <a:srgbClr val="FFFFFF"/>
                </a:solidFill>
              </a:rPr>
              <a:t>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1A28-F2D5-4095-D186-371CC39A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2918136" cy="1211818"/>
          </a:xfrm>
        </p:spPr>
        <p:txBody>
          <a:bodyPr anchor="b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Presented by </a:t>
            </a:r>
          </a:p>
          <a:p>
            <a:r>
              <a:rPr lang="en-IN" sz="2400" dirty="0">
                <a:solidFill>
                  <a:srgbClr val="FFFFFF"/>
                </a:solidFill>
              </a:rPr>
              <a:t>R.Ramachandran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18455"/>
            <a:ext cx="10995659" cy="506763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graph with purpl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EA3C42D-3957-30F9-FA27-C95941009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6" y="2198366"/>
            <a:ext cx="7235687" cy="39903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93CC9-2E83-2697-C6CF-78E3D27D6448}"/>
              </a:ext>
            </a:extLst>
          </p:cNvPr>
          <p:cNvSpPr txBox="1"/>
          <p:nvPr/>
        </p:nvSpPr>
        <p:spPr>
          <a:xfrm>
            <a:off x="598170" y="1561737"/>
            <a:ext cx="109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Notebook , Accessories , Peripherals are top 3 Segments</a:t>
            </a:r>
          </a:p>
        </p:txBody>
      </p:sp>
    </p:spTree>
    <p:extLst>
      <p:ext uri="{BB962C8B-B14F-4D97-AF65-F5344CB8AC3E}">
        <p14:creationId xmlns:p14="http://schemas.microsoft.com/office/powerpoint/2010/main" val="387047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950976"/>
            <a:ext cx="10995659" cy="538924"/>
          </a:xfrm>
        </p:spPr>
        <p:txBody>
          <a:bodyPr>
            <a:normAutofit fontScale="90000"/>
          </a:bodyPr>
          <a:lstStyle/>
          <a:p>
            <a:r>
              <a:rPr lang="en-IN" dirty="0"/>
              <a:t>Request 4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C0E32CB-3283-A7EB-6F42-CDE15E5FB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3289555"/>
            <a:ext cx="5963479" cy="28064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AD89A-3138-7DB6-4917-127CBC7DCC45}"/>
              </a:ext>
            </a:extLst>
          </p:cNvPr>
          <p:cNvSpPr txBox="1"/>
          <p:nvPr/>
        </p:nvSpPr>
        <p:spPr>
          <a:xfrm>
            <a:off x="647702" y="1887465"/>
            <a:ext cx="10995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Which segment had the most increase in unique products in 2021 vs 2020? The final output contains these fields, segment-product_count_2020-product_count_2021-difference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367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69" y="858212"/>
            <a:ext cx="10995659" cy="586276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9C7708DE-FBC0-7DBB-234E-001560590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2928730"/>
            <a:ext cx="8083825" cy="3286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0314E-4E4F-57C3-BC18-ECC087FD60A0}"/>
              </a:ext>
            </a:extLst>
          </p:cNvPr>
          <p:cNvSpPr txBox="1"/>
          <p:nvPr/>
        </p:nvSpPr>
        <p:spPr>
          <a:xfrm>
            <a:off x="598168" y="1986554"/>
            <a:ext cx="109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Accessories segment had the most increase in unique products in 2021 Vs 2020</a:t>
            </a:r>
          </a:p>
        </p:txBody>
      </p:sp>
    </p:spTree>
    <p:extLst>
      <p:ext uri="{BB962C8B-B14F-4D97-AF65-F5344CB8AC3E}">
        <p14:creationId xmlns:p14="http://schemas.microsoft.com/office/powerpoint/2010/main" val="31469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778698"/>
            <a:ext cx="10995659" cy="639285"/>
          </a:xfrm>
        </p:spPr>
        <p:txBody>
          <a:bodyPr/>
          <a:lstStyle/>
          <a:p>
            <a:r>
              <a:rPr lang="en-IN" dirty="0"/>
              <a:t>Request 5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FD90E6F-0057-1231-F7CD-9863C6957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15" y="2782958"/>
            <a:ext cx="8865705" cy="33925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FA8D0-7FF0-5602-65EC-964636DD5CFE}"/>
              </a:ext>
            </a:extLst>
          </p:cNvPr>
          <p:cNvSpPr txBox="1"/>
          <p:nvPr/>
        </p:nvSpPr>
        <p:spPr>
          <a:xfrm>
            <a:off x="598170" y="1510751"/>
            <a:ext cx="10995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Get the products that have the highest and lowest manufacturing costs. The final output       should contain these fields, product code-product-manufacturing cost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635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00100"/>
            <a:ext cx="10995659" cy="599528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pair of blue and black symbols">
            <a:extLst>
              <a:ext uri="{FF2B5EF4-FFF2-40B4-BE49-F238E27FC236}">
                <a16:creationId xmlns:a16="http://schemas.microsoft.com/office/drawing/2014/main" id="{D2C22E96-602D-56A3-4E68-A109A3A6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2847808"/>
            <a:ext cx="8852452" cy="3446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659CC-757B-EBDB-3207-31088C01C973}"/>
              </a:ext>
            </a:extLst>
          </p:cNvPr>
          <p:cNvSpPr txBox="1"/>
          <p:nvPr/>
        </p:nvSpPr>
        <p:spPr>
          <a:xfrm>
            <a:off x="598170" y="1923663"/>
            <a:ext cx="10995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AQ HOME Allin 1 Gen 2 has high manufacturing cost </a:t>
            </a:r>
            <a:r>
              <a:rPr lang="en-IN" sz="2000" b="1" dirty="0"/>
              <a:t>||</a:t>
            </a:r>
            <a:r>
              <a:rPr lang="en-IN" sz="2000" dirty="0"/>
              <a:t> AQ Master wired x1 has low manufacturing cost</a:t>
            </a:r>
          </a:p>
        </p:txBody>
      </p:sp>
    </p:spTree>
    <p:extLst>
      <p:ext uri="{BB962C8B-B14F-4D97-AF65-F5344CB8AC3E}">
        <p14:creationId xmlns:p14="http://schemas.microsoft.com/office/powerpoint/2010/main" val="240371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18453"/>
            <a:ext cx="10995659" cy="679041"/>
          </a:xfrm>
        </p:spPr>
        <p:txBody>
          <a:bodyPr/>
          <a:lstStyle/>
          <a:p>
            <a:r>
              <a:rPr lang="en-IN" dirty="0"/>
              <a:t>Request 6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14513D9-FD9C-7533-BBCE-BB3BEA68A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29" y="3429000"/>
            <a:ext cx="7182677" cy="27546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EABCB-A15C-526D-93A5-9FE6DBD4D3C8}"/>
              </a:ext>
            </a:extLst>
          </p:cNvPr>
          <p:cNvSpPr txBox="1"/>
          <p:nvPr/>
        </p:nvSpPr>
        <p:spPr>
          <a:xfrm>
            <a:off x="598170" y="1855303"/>
            <a:ext cx="109956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Generate a report which contains the top 5 customers who received an average high pre invoice discount pct for the fiscal year 2021 and in the Indian market. The final output contains these fields, customer code-customer-average discount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percentage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61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752194"/>
            <a:ext cx="10995659" cy="573024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56CEF7BE-6A52-427A-CC99-3EC6CB6B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48" y="2288866"/>
            <a:ext cx="7036904" cy="3952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2005-1C53-D1B1-B3AA-CCD2C3124B34}"/>
              </a:ext>
            </a:extLst>
          </p:cNvPr>
          <p:cNvSpPr txBox="1"/>
          <p:nvPr/>
        </p:nvSpPr>
        <p:spPr>
          <a:xfrm>
            <a:off x="598170" y="1457739"/>
            <a:ext cx="10995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Flipkart,Viveks,Ezone,Croma,Amazon are top 5 customers having high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average discount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percentage for fiscal year 2021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679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1" y="937724"/>
            <a:ext cx="10995659" cy="1077849"/>
          </a:xfrm>
        </p:spPr>
        <p:txBody>
          <a:bodyPr/>
          <a:lstStyle/>
          <a:p>
            <a:r>
              <a:rPr lang="en-IN" dirty="0"/>
              <a:t>Request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BAA0-1587-D8FC-B155-26B88A71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2823956"/>
            <a:ext cx="10995660" cy="1536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0" u="none" strike="noStrike" baseline="0" dirty="0">
                <a:solidFill>
                  <a:srgbClr val="000000"/>
                </a:solidFill>
              </a:rPr>
              <a:t>Get the complete report of the Gross sales amount for the customer “AtliQ Exclusive” for each month. This analysis helps to get an idea of low and high-performing months and take strategic decisions. The final report contains these columns: Month-Year- Gross sales Amount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343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778698"/>
            <a:ext cx="10995659" cy="599528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graph with purple squares and a line&#10;&#10;Description automatically generated">
            <a:extLst>
              <a:ext uri="{FF2B5EF4-FFF2-40B4-BE49-F238E27FC236}">
                <a16:creationId xmlns:a16="http://schemas.microsoft.com/office/drawing/2014/main" id="{B5C96A9B-5687-35B2-9162-602E4CB0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" y="2132718"/>
            <a:ext cx="10217426" cy="40958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840DB-3410-9784-93E1-65EB445E6950}"/>
              </a:ext>
            </a:extLst>
          </p:cNvPr>
          <p:cNvSpPr txBox="1"/>
          <p:nvPr/>
        </p:nvSpPr>
        <p:spPr>
          <a:xfrm>
            <a:off x="598170" y="1378226"/>
            <a:ext cx="10995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2019 High Performing month is November </a:t>
            </a:r>
            <a:r>
              <a:rPr lang="en-IN" sz="2000" b="1" dirty="0"/>
              <a:t>|</a:t>
            </a:r>
            <a:r>
              <a:rPr lang="en-IN" sz="2000" dirty="0"/>
              <a:t> Low Performing month is September</a:t>
            </a:r>
          </a:p>
          <a:p>
            <a:pPr algn="ctr"/>
            <a:r>
              <a:rPr lang="en-IN" sz="2000" dirty="0"/>
              <a:t>2020 High Performing month is November </a:t>
            </a:r>
            <a:r>
              <a:rPr lang="en-IN" sz="2000" b="1" dirty="0"/>
              <a:t>|</a:t>
            </a:r>
            <a:r>
              <a:rPr lang="en-IN" sz="2000" dirty="0"/>
              <a:t> Low Performing month is March</a:t>
            </a:r>
          </a:p>
        </p:txBody>
      </p:sp>
    </p:spTree>
    <p:extLst>
      <p:ext uri="{BB962C8B-B14F-4D97-AF65-F5344CB8AC3E}">
        <p14:creationId xmlns:p14="http://schemas.microsoft.com/office/powerpoint/2010/main" val="381002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40272"/>
            <a:ext cx="10995659" cy="626033"/>
          </a:xfrm>
        </p:spPr>
        <p:txBody>
          <a:bodyPr/>
          <a:lstStyle/>
          <a:p>
            <a:r>
              <a:rPr lang="en-IN" dirty="0"/>
              <a:t>Request 8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625A60E-3E3E-F94B-B434-976CC084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24" y="3260035"/>
            <a:ext cx="6321287" cy="28624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C29B8-D609-B398-CE24-3A7D154C2C55}"/>
              </a:ext>
            </a:extLst>
          </p:cNvPr>
          <p:cNvSpPr txBox="1"/>
          <p:nvPr/>
        </p:nvSpPr>
        <p:spPr>
          <a:xfrm>
            <a:off x="648528" y="1884618"/>
            <a:ext cx="10894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In which quarter of 2020, got the maximum total sold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quantity? The final output contains these fields sorted by the total sold quantity, Quarter-total sold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quantity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24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BCAAA-44F9-E217-088D-0BCDBD1B6AB2}"/>
              </a:ext>
            </a:extLst>
          </p:cNvPr>
          <p:cNvSpPr/>
          <p:nvPr/>
        </p:nvSpPr>
        <p:spPr>
          <a:xfrm>
            <a:off x="548640" y="5088835"/>
            <a:ext cx="8356821" cy="576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32D9BF-CB28-3AD7-6575-2431B728CDF5}"/>
              </a:ext>
            </a:extLst>
          </p:cNvPr>
          <p:cNvSpPr/>
          <p:nvPr/>
        </p:nvSpPr>
        <p:spPr>
          <a:xfrm>
            <a:off x="548640" y="3975652"/>
            <a:ext cx="8356821" cy="697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643445-3536-59CB-F183-25C5235EA60E}"/>
              </a:ext>
            </a:extLst>
          </p:cNvPr>
          <p:cNvSpPr/>
          <p:nvPr/>
        </p:nvSpPr>
        <p:spPr>
          <a:xfrm>
            <a:off x="548640" y="3048000"/>
            <a:ext cx="8356821" cy="6338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8D9C26-3A68-256E-AE8D-24EF60773BA2}"/>
              </a:ext>
            </a:extLst>
          </p:cNvPr>
          <p:cNvSpPr/>
          <p:nvPr/>
        </p:nvSpPr>
        <p:spPr>
          <a:xfrm>
            <a:off x="548640" y="1944137"/>
            <a:ext cx="8171290" cy="746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A05943C5-0083-CBC5-2FD7-CF22D2CA6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b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6C1FF-B104-2EE8-81BC-E8263104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4804105" cy="991636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AtliQ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AB7F-0E16-760B-AF90-A44AD67D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944137"/>
            <a:ext cx="8449586" cy="38470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AtliQ Hardware is one of the leading computer hardware producers in India and well expanded in other countries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  <a:p>
            <a:pPr>
              <a:lnSpc>
                <a:spcPct val="110000"/>
              </a:lnSpc>
            </a:pPr>
            <a:r>
              <a:rPr lang="en-IN" dirty="0"/>
              <a:t>The Fiscal Year of company begins 01 Sep 2020 and ends 31 Aug 2021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  <a:p>
            <a:pPr>
              <a:lnSpc>
                <a:spcPct val="110000"/>
              </a:lnSpc>
            </a:pPr>
            <a:r>
              <a:rPr lang="en-IN" dirty="0"/>
              <a:t>The Company has market in 4 regions (APAC,EU,LATAM,NA) covers 27 Countries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  <a:p>
            <a:pPr>
              <a:lnSpc>
                <a:spcPct val="110000"/>
              </a:lnSpc>
            </a:pPr>
            <a:r>
              <a:rPr lang="en-IN" dirty="0"/>
              <a:t>The Company produces 73 unique products under 3 Division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8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69" y="858212"/>
            <a:ext cx="10995659" cy="559772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graph with purple rectangles&#10;&#10;Description automatically generated">
            <a:extLst>
              <a:ext uri="{FF2B5EF4-FFF2-40B4-BE49-F238E27FC236}">
                <a16:creationId xmlns:a16="http://schemas.microsoft.com/office/drawing/2014/main" id="{2F2D6B8E-C68A-A7FB-9003-D0E47B3CE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80" y="2610679"/>
            <a:ext cx="6612835" cy="3547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FDE0E-B3E0-3458-6764-F422E1B4D62B}"/>
              </a:ext>
            </a:extLst>
          </p:cNvPr>
          <p:cNvSpPr txBox="1"/>
          <p:nvPr/>
        </p:nvSpPr>
        <p:spPr>
          <a:xfrm>
            <a:off x="702365" y="1696278"/>
            <a:ext cx="1089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  <a:r>
              <a:rPr lang="en-IN" sz="2000" baseline="30000" dirty="0"/>
              <a:t>st</a:t>
            </a:r>
            <a:r>
              <a:rPr lang="en-IN" sz="2000" dirty="0"/>
              <a:t> Quarter of 2020 (September,Octomber,Novomber) maximum products were sold</a:t>
            </a:r>
          </a:p>
        </p:txBody>
      </p:sp>
    </p:spTree>
    <p:extLst>
      <p:ext uri="{BB962C8B-B14F-4D97-AF65-F5344CB8AC3E}">
        <p14:creationId xmlns:p14="http://schemas.microsoft.com/office/powerpoint/2010/main" val="343050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45447"/>
            <a:ext cx="10995659" cy="573024"/>
          </a:xfrm>
        </p:spPr>
        <p:txBody>
          <a:bodyPr/>
          <a:lstStyle/>
          <a:p>
            <a:r>
              <a:rPr lang="en-IN" dirty="0"/>
              <a:t>Request 9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E4FA9E-1C9B-F1DF-E289-FC1DA7221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8" y="2809461"/>
            <a:ext cx="7275444" cy="33395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FFFDF-29A5-6932-4D31-13FD2B193A85}"/>
              </a:ext>
            </a:extLst>
          </p:cNvPr>
          <p:cNvSpPr txBox="1"/>
          <p:nvPr/>
        </p:nvSpPr>
        <p:spPr>
          <a:xfrm>
            <a:off x="548640" y="1616767"/>
            <a:ext cx="10995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Which channel helped to bring more gross sales in the fiscal year 2021 and the percentage of contribution? The final output contains these fields, channel-gross sales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mln-percentage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152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58212"/>
            <a:ext cx="10995659" cy="559772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purple circle with numbers and a few percentages">
            <a:extLst>
              <a:ext uri="{FF2B5EF4-FFF2-40B4-BE49-F238E27FC236}">
                <a16:creationId xmlns:a16="http://schemas.microsoft.com/office/drawing/2014/main" id="{7769B7EF-65C8-B52E-DC0D-D6E39FBC6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2615148"/>
            <a:ext cx="5963477" cy="34343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81FE0-FB79-6763-A281-4BCAA63ABADE}"/>
              </a:ext>
            </a:extLst>
          </p:cNvPr>
          <p:cNvSpPr txBox="1"/>
          <p:nvPr/>
        </p:nvSpPr>
        <p:spPr>
          <a:xfrm>
            <a:off x="598170" y="1745731"/>
            <a:ext cx="109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Retail Channel bring more gross sales in fiscal year 2021 which is 73.22%</a:t>
            </a:r>
          </a:p>
        </p:txBody>
      </p:sp>
    </p:spTree>
    <p:extLst>
      <p:ext uri="{BB962C8B-B14F-4D97-AF65-F5344CB8AC3E}">
        <p14:creationId xmlns:p14="http://schemas.microsoft.com/office/powerpoint/2010/main" val="333883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02" y="856390"/>
            <a:ext cx="10995659" cy="612781"/>
          </a:xfrm>
        </p:spPr>
        <p:txBody>
          <a:bodyPr/>
          <a:lstStyle/>
          <a:p>
            <a:r>
              <a:rPr lang="en-IN" dirty="0"/>
              <a:t>Request 10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54B91D7-BFEB-2CE4-9E11-945AA95C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2888975"/>
            <a:ext cx="7076660" cy="32732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E516E-0E93-F2EE-0380-3D119F250A8C}"/>
              </a:ext>
            </a:extLst>
          </p:cNvPr>
          <p:cNvSpPr txBox="1"/>
          <p:nvPr/>
        </p:nvSpPr>
        <p:spPr>
          <a:xfrm>
            <a:off x="548639" y="1671935"/>
            <a:ext cx="111927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Get the Top 3 products in each division that have a high total sold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quantity in the fiscal year 2021? The final output contains these fields, division-product code-product-total_sold_quantity- rank_order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768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765444"/>
            <a:ext cx="10995659" cy="506763"/>
          </a:xfrm>
        </p:spPr>
        <p:txBody>
          <a:bodyPr>
            <a:normAutofit/>
          </a:bodyPr>
          <a:lstStyle/>
          <a:p>
            <a:r>
              <a:rPr lang="en-IN" sz="3200" dirty="0"/>
              <a:t>Insight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905BE-4EB3-E710-73CA-CAB5326B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2" y="2042078"/>
            <a:ext cx="10896596" cy="40637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4F74B-6E99-4A1A-9B5D-26C49E521D99}"/>
              </a:ext>
            </a:extLst>
          </p:cNvPr>
          <p:cNvSpPr txBox="1"/>
          <p:nvPr/>
        </p:nvSpPr>
        <p:spPr>
          <a:xfrm>
            <a:off x="397565" y="1481239"/>
            <a:ext cx="1167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N &amp; S Highest sold product is AQ Pen Drive || P &amp; A Highest sold product is AQ Gamers || PC Highest sold product is AQ Digit </a:t>
            </a:r>
          </a:p>
        </p:txBody>
      </p:sp>
    </p:spTree>
    <p:extLst>
      <p:ext uri="{BB962C8B-B14F-4D97-AF65-F5344CB8AC3E}">
        <p14:creationId xmlns:p14="http://schemas.microsoft.com/office/powerpoint/2010/main" val="4163748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A585D-3804-846D-12E5-CE618850C7C8}"/>
              </a:ext>
            </a:extLst>
          </p:cNvPr>
          <p:cNvSpPr/>
          <p:nvPr/>
        </p:nvSpPr>
        <p:spPr>
          <a:xfrm>
            <a:off x="834887" y="3246783"/>
            <a:ext cx="3021496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Circuit board">
            <a:extLst>
              <a:ext uri="{FF2B5EF4-FFF2-40B4-BE49-F238E27FC236}">
                <a16:creationId xmlns:a16="http://schemas.microsoft.com/office/drawing/2014/main" id="{0CC47BC8-A3FC-33FC-283A-35491CC3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9C937-8ACA-2AC8-8DFD-61B7E44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54" y="492054"/>
            <a:ext cx="10995659" cy="57302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87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lectronic components on a white background">
            <a:extLst>
              <a:ext uri="{FF2B5EF4-FFF2-40B4-BE49-F238E27FC236}">
                <a16:creationId xmlns:a16="http://schemas.microsoft.com/office/drawing/2014/main" id="{937B0C1C-B28B-EE98-FE21-B48922AEC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b="15730"/>
          <a:stretch/>
        </p:blipFill>
        <p:spPr>
          <a:xfrm>
            <a:off x="0" y="-13252"/>
            <a:ext cx="12192000" cy="6858000"/>
          </a:xfrm>
          <a:prstGeom prst="rect">
            <a:avLst/>
          </a:prstGeom>
          <a:noFill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728064-A1F7-CC29-C637-8E783E05FCED}"/>
              </a:ext>
            </a:extLst>
          </p:cNvPr>
          <p:cNvSpPr/>
          <p:nvPr/>
        </p:nvSpPr>
        <p:spPr>
          <a:xfrm>
            <a:off x="4381494" y="967409"/>
            <a:ext cx="2981739" cy="1311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AtliQ Product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1CD2EF-5438-E67E-62A3-75F2E245333F}"/>
              </a:ext>
            </a:extLst>
          </p:cNvPr>
          <p:cNvSpPr/>
          <p:nvPr/>
        </p:nvSpPr>
        <p:spPr>
          <a:xfrm>
            <a:off x="940906" y="2902225"/>
            <a:ext cx="2438400" cy="9011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7886E-9226-8B86-92E3-07BB01D20761}"/>
              </a:ext>
            </a:extLst>
          </p:cNvPr>
          <p:cNvSpPr/>
          <p:nvPr/>
        </p:nvSpPr>
        <p:spPr>
          <a:xfrm>
            <a:off x="4507390" y="2902223"/>
            <a:ext cx="2729949" cy="9011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P&amp;A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0D2531-1907-79C3-E27A-52C7C883B7C8}"/>
              </a:ext>
            </a:extLst>
          </p:cNvPr>
          <p:cNvSpPr/>
          <p:nvPr/>
        </p:nvSpPr>
        <p:spPr>
          <a:xfrm>
            <a:off x="8365424" y="2902223"/>
            <a:ext cx="2729949" cy="901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N&amp;S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ECB2E-D674-9761-DC2D-B69CAE7AA3C9}"/>
              </a:ext>
            </a:extLst>
          </p:cNvPr>
          <p:cNvSpPr/>
          <p:nvPr/>
        </p:nvSpPr>
        <p:spPr>
          <a:xfrm>
            <a:off x="2292623" y="4823790"/>
            <a:ext cx="1292087" cy="821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Notebook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826C08-3B02-1A4A-D528-DF9371538A99}"/>
              </a:ext>
            </a:extLst>
          </p:cNvPr>
          <p:cNvSpPr/>
          <p:nvPr/>
        </p:nvSpPr>
        <p:spPr>
          <a:xfrm>
            <a:off x="748744" y="4823790"/>
            <a:ext cx="1210903" cy="821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Desktop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9EDA0E-A65F-46C6-E999-50024784D434}"/>
              </a:ext>
            </a:extLst>
          </p:cNvPr>
          <p:cNvSpPr/>
          <p:nvPr/>
        </p:nvSpPr>
        <p:spPr>
          <a:xfrm>
            <a:off x="4058462" y="4823790"/>
            <a:ext cx="1610140" cy="821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Peripherals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DD47A-CF8E-F305-FF7D-930714FBE22C}"/>
              </a:ext>
            </a:extLst>
          </p:cNvPr>
          <p:cNvSpPr/>
          <p:nvPr/>
        </p:nvSpPr>
        <p:spPr>
          <a:xfrm>
            <a:off x="6206161" y="4810538"/>
            <a:ext cx="1610140" cy="821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Accessories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6B730B-0816-18DF-605C-07F8E9FF3C5E}"/>
              </a:ext>
            </a:extLst>
          </p:cNvPr>
          <p:cNvSpPr/>
          <p:nvPr/>
        </p:nvSpPr>
        <p:spPr>
          <a:xfrm>
            <a:off x="8290053" y="4810538"/>
            <a:ext cx="1411361" cy="821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Network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9B0D81-0107-9CA7-FD67-41CDBBDA8FAA}"/>
              </a:ext>
            </a:extLst>
          </p:cNvPr>
          <p:cNvSpPr/>
          <p:nvPr/>
        </p:nvSpPr>
        <p:spPr>
          <a:xfrm>
            <a:off x="10464239" y="4810538"/>
            <a:ext cx="1411361" cy="821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1D3AFB-7D1E-CECD-AD08-8AD532484C0D}"/>
              </a:ext>
            </a:extLst>
          </p:cNvPr>
          <p:cNvCxnSpPr>
            <a:stCxn id="2" idx="1"/>
            <a:endCxn id="3" idx="0"/>
          </p:cNvCxnSpPr>
          <p:nvPr/>
        </p:nvCxnSpPr>
        <p:spPr>
          <a:xfrm flipH="1">
            <a:off x="2160106" y="1623392"/>
            <a:ext cx="2221388" cy="127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6E7E6B-635A-E374-E842-D748A8042BB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354196" y="3803373"/>
            <a:ext cx="805910" cy="10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22517A-CBFC-0CD7-BF29-073AA86F325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160106" y="3803373"/>
            <a:ext cx="778561" cy="10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C69FF-697A-9658-88DF-1BA3BD4CDE8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63532" y="3803372"/>
            <a:ext cx="1008833" cy="102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04DE7-27CD-2675-8932-2CB517FF8B6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8995734" y="3803373"/>
            <a:ext cx="734665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0211B-7655-F07E-B029-86F4606D5C6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872365" y="3803372"/>
            <a:ext cx="1138866" cy="10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448FBB-C67B-448D-1982-86551271B28E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7363233" y="1623392"/>
            <a:ext cx="2367166" cy="12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B7073B-9730-9BCC-5ADC-4CA9EC2A1D5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872364" y="2279374"/>
            <a:ext cx="1" cy="62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EABFE2-FF70-4178-2847-2521CAF8C98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730399" y="3803373"/>
            <a:ext cx="1439521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D370-8C9F-C72E-C37B-FDF752D2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EF48-5FD8-74B4-099B-AE84BC74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4015408"/>
            <a:ext cx="5335324" cy="2042491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The management noticed that they do not get enough insights to make quick and smart data- informed decisions.</a:t>
            </a:r>
          </a:p>
          <a:p>
            <a:r>
              <a:rPr lang="en-IN" sz="2400" dirty="0"/>
              <a:t>There are 10 ad-hoc requests for which the company need insights.</a:t>
            </a:r>
          </a:p>
          <a:p>
            <a:endParaRPr lang="en-IN" dirty="0"/>
          </a:p>
        </p:txBody>
      </p:sp>
      <p:sp>
        <p:nvSpPr>
          <p:cNvPr id="5" name="Rectangle 4" descr="Bar Graph with Downward Trend">
            <a:extLst>
              <a:ext uri="{FF2B5EF4-FFF2-40B4-BE49-F238E27FC236}">
                <a16:creationId xmlns:a16="http://schemas.microsoft.com/office/drawing/2014/main" id="{5C6066BA-DF9C-A60F-2EA0-F4377B7EE6A5}"/>
              </a:ext>
            </a:extLst>
          </p:cNvPr>
          <p:cNvSpPr/>
          <p:nvPr/>
        </p:nvSpPr>
        <p:spPr>
          <a:xfrm>
            <a:off x="1890470" y="1789043"/>
            <a:ext cx="1944000" cy="16399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D9B6D-9D7D-78E1-010A-45D58E1A680B}"/>
              </a:ext>
            </a:extLst>
          </p:cNvPr>
          <p:cNvSpPr txBox="1"/>
          <p:nvPr/>
        </p:nvSpPr>
        <p:spPr>
          <a:xfrm>
            <a:off x="6308039" y="4015408"/>
            <a:ext cx="49298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Run a SQL Query to answer these requests</a:t>
            </a:r>
            <a:r>
              <a:rPr lang="en-IN" sz="2200"/>
              <a:t>. </a:t>
            </a:r>
          </a:p>
          <a:p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Convert into visualizations and present insights to top level management</a:t>
            </a:r>
          </a:p>
        </p:txBody>
      </p:sp>
      <p:sp>
        <p:nvSpPr>
          <p:cNvPr id="8" name="Rectangle 7" descr="Business Growth">
            <a:extLst>
              <a:ext uri="{FF2B5EF4-FFF2-40B4-BE49-F238E27FC236}">
                <a16:creationId xmlns:a16="http://schemas.microsoft.com/office/drawing/2014/main" id="{5F0BFC43-C386-07B4-D863-88AFB0EEA307}"/>
              </a:ext>
            </a:extLst>
          </p:cNvPr>
          <p:cNvSpPr/>
          <p:nvPr/>
        </p:nvSpPr>
        <p:spPr>
          <a:xfrm>
            <a:off x="7800941" y="1789042"/>
            <a:ext cx="1944000" cy="163995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6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05202"/>
            <a:ext cx="10995659" cy="612781"/>
          </a:xfrm>
        </p:spPr>
        <p:txBody>
          <a:bodyPr/>
          <a:lstStyle/>
          <a:p>
            <a:r>
              <a:rPr lang="en-IN" dirty="0"/>
              <a:t>Request 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0EB192-A5CC-4AE1-31B6-D69539D42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3" y="2888975"/>
            <a:ext cx="3498574" cy="33493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B05C8-3E9E-DA0E-11AA-8E93DDE7FD13}"/>
              </a:ext>
            </a:extLst>
          </p:cNvPr>
          <p:cNvSpPr txBox="1"/>
          <p:nvPr/>
        </p:nvSpPr>
        <p:spPr>
          <a:xfrm>
            <a:off x="598170" y="1598859"/>
            <a:ext cx="10995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Provide the list of markets in which customer "AtliQ Exclusive" operates its business in the APAC region.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269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00100"/>
            <a:ext cx="10995659" cy="554267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E9F0D7E2-2AA4-6057-2170-6EADB448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1" y="1354367"/>
            <a:ext cx="10995658" cy="4914549"/>
          </a:xfrm>
        </p:spPr>
      </p:pic>
    </p:spTree>
    <p:extLst>
      <p:ext uri="{BB962C8B-B14F-4D97-AF65-F5344CB8AC3E}">
        <p14:creationId xmlns:p14="http://schemas.microsoft.com/office/powerpoint/2010/main" val="6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31708"/>
            <a:ext cx="10995659" cy="599528"/>
          </a:xfrm>
        </p:spPr>
        <p:txBody>
          <a:bodyPr/>
          <a:lstStyle/>
          <a:p>
            <a:r>
              <a:rPr lang="en-IN" dirty="0"/>
              <a:t>Request 2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DFB2EA9-6908-5004-B47C-31F6DC235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04" y="3384259"/>
            <a:ext cx="9395792" cy="28898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4C7B8-C195-0341-6DA1-EA637CF0A2D6}"/>
              </a:ext>
            </a:extLst>
          </p:cNvPr>
          <p:cNvSpPr txBox="1"/>
          <p:nvPr/>
        </p:nvSpPr>
        <p:spPr>
          <a:xfrm>
            <a:off x="598170" y="1684472"/>
            <a:ext cx="10995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What is the percentage of unique product increase in 2021 vs. 2020? The final output contains these fields, unique_products_2020</a:t>
            </a:r>
            <a:r>
              <a:rPr lang="en-US" sz="2000" dirty="0">
                <a:solidFill>
                  <a:srgbClr val="000000"/>
                </a:solidFill>
              </a:rPr>
              <a:t>-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unique_products_2021</a:t>
            </a:r>
            <a:r>
              <a:rPr lang="en-US" sz="2000" dirty="0">
                <a:solidFill>
                  <a:srgbClr val="000000"/>
                </a:solidFill>
              </a:rPr>
              <a:t>-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percentage</a:t>
            </a:r>
            <a:r>
              <a:rPr lang="en-US" sz="2000" dirty="0">
                <a:solidFill>
                  <a:srgbClr val="000000"/>
                </a:solidFill>
              </a:rPr>
              <a:t>_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chg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06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828-7B0E-81A2-6E8C-2A725E4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58211"/>
            <a:ext cx="10995659" cy="533267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</a:t>
            </a:r>
          </a:p>
        </p:txBody>
      </p:sp>
      <p:pic>
        <p:nvPicPr>
          <p:cNvPr id="5" name="Content Placeholder 4" descr="A diagram of a product&#10;&#10;Description automatically generated">
            <a:extLst>
              <a:ext uri="{FF2B5EF4-FFF2-40B4-BE49-F238E27FC236}">
                <a16:creationId xmlns:a16="http://schemas.microsoft.com/office/drawing/2014/main" id="{AB0E2F4F-EF41-5AE1-2708-8735AF1B4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7" y="2358887"/>
            <a:ext cx="7792278" cy="38298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D700C-9C93-C3C0-1E7E-A8315FE69C87}"/>
              </a:ext>
            </a:extLst>
          </p:cNvPr>
          <p:cNvSpPr txBox="1"/>
          <p:nvPr/>
        </p:nvSpPr>
        <p:spPr>
          <a:xfrm>
            <a:off x="598170" y="1475072"/>
            <a:ext cx="109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89 new products were added in 2021, Percentage of unique product increase is 36.33%</a:t>
            </a:r>
          </a:p>
        </p:txBody>
      </p:sp>
    </p:spTree>
    <p:extLst>
      <p:ext uri="{BB962C8B-B14F-4D97-AF65-F5344CB8AC3E}">
        <p14:creationId xmlns:p14="http://schemas.microsoft.com/office/powerpoint/2010/main" val="291834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8A0D-F0DD-E649-DAE8-E55C356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831707"/>
            <a:ext cx="10995659" cy="559772"/>
          </a:xfrm>
        </p:spPr>
        <p:txBody>
          <a:bodyPr/>
          <a:lstStyle/>
          <a:p>
            <a:r>
              <a:rPr lang="en-IN" dirty="0"/>
              <a:t>Request 3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2B8C5186-8D90-592C-5BE7-400EADD4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2862469"/>
            <a:ext cx="4200939" cy="33527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21E8B-D621-5158-5D96-46C9CFD5A1B3}"/>
              </a:ext>
            </a:extLst>
          </p:cNvPr>
          <p:cNvSpPr txBox="1"/>
          <p:nvPr/>
        </p:nvSpPr>
        <p:spPr>
          <a:xfrm>
            <a:off x="598170" y="1667710"/>
            <a:ext cx="10995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Provide a report with all the unique product counts for each segment and sort them in descending order of product counts. The final output contains 2 fields, segment-product count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77197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651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Amasis MT Pro Medium</vt:lpstr>
      <vt:lpstr>Arial</vt:lpstr>
      <vt:lpstr>Univers Light</vt:lpstr>
      <vt:lpstr>TribuneVTI</vt:lpstr>
      <vt:lpstr>CONSUMER DOMAIN  AD-HOC INSIGHTS</vt:lpstr>
      <vt:lpstr>AtliQ Hardware</vt:lpstr>
      <vt:lpstr>PowerPoint Presentation</vt:lpstr>
      <vt:lpstr>Problem Statement</vt:lpstr>
      <vt:lpstr>Request 1</vt:lpstr>
      <vt:lpstr>Insight</vt:lpstr>
      <vt:lpstr>Request 2</vt:lpstr>
      <vt:lpstr>Insight</vt:lpstr>
      <vt:lpstr>Request 3</vt:lpstr>
      <vt:lpstr>Insight</vt:lpstr>
      <vt:lpstr>Request 4</vt:lpstr>
      <vt:lpstr>Insight</vt:lpstr>
      <vt:lpstr>Request 5</vt:lpstr>
      <vt:lpstr>Insight</vt:lpstr>
      <vt:lpstr>Request 6</vt:lpstr>
      <vt:lpstr>Insight</vt:lpstr>
      <vt:lpstr>Request 7</vt:lpstr>
      <vt:lpstr>Insight</vt:lpstr>
      <vt:lpstr>Request 8</vt:lpstr>
      <vt:lpstr>Insight</vt:lpstr>
      <vt:lpstr>Request 9</vt:lpstr>
      <vt:lpstr>Insight</vt:lpstr>
      <vt:lpstr>Request 10</vt:lpstr>
      <vt:lpstr>Insight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DOMAIN  AD-HOC INSIGHTS</dc:title>
  <dc:creator>Rama chandran</dc:creator>
  <cp:lastModifiedBy>Rama chandran</cp:lastModifiedBy>
  <cp:revision>10</cp:revision>
  <dcterms:created xsi:type="dcterms:W3CDTF">2023-11-23T08:34:24Z</dcterms:created>
  <dcterms:modified xsi:type="dcterms:W3CDTF">2023-11-27T17:00:22Z</dcterms:modified>
</cp:coreProperties>
</file>