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Bree Serif"/>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BreeSerif-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3a0f1cc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3a0f1cc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3a0f1cc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3a0f1cc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1b3a0f1cc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1b3a0f1cc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b3a0f1cc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1b3a0f1cc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3a0f1cc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3a0f1cc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b3a0f1cc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1b3a0f1cc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b3a0f1cc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b3a0f1cc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3a0f1cc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b3a0f1cc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b3a0f1cc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1b3a0f1cc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b3a0f1cc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b3a0f1cc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4fdaa97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4fdaa97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b3a0f1c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b3a0f1c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b3a0f1c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b3a0f1c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b3a0f1c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b3a0f1c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b3a0f1cc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b3a0f1cc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b3a0f1cc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b3a0f1cc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b3a0f1cc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b3a0f1cc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b3a0f1cc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b3a0f1cc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0"/>
            <a:ext cx="9144001" cy="5143500"/>
          </a:xfrm>
          <a:prstGeom prst="rect">
            <a:avLst/>
          </a:prstGeom>
          <a:noFill/>
          <a:ln>
            <a:noFill/>
          </a:ln>
        </p:spPr>
      </p:pic>
      <p:sp>
        <p:nvSpPr>
          <p:cNvPr id="56" name="Google Shape;56;p13"/>
          <p:cNvSpPr txBox="1"/>
          <p:nvPr>
            <p:ph type="ctrTitle"/>
          </p:nvPr>
        </p:nvSpPr>
        <p:spPr>
          <a:xfrm>
            <a:off x="311700" y="-4184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2"/>
                </a:solidFill>
                <a:latin typeface="Bree Serif"/>
                <a:ea typeface="Bree Serif"/>
                <a:cs typeface="Bree Serif"/>
                <a:sym typeface="Bree Serif"/>
              </a:rPr>
              <a:t>Flight Data Analysis</a:t>
            </a:r>
            <a:endParaRPr>
              <a:solidFill>
                <a:schemeClr val="lt2"/>
              </a:solidFill>
              <a:latin typeface="Bree Serif"/>
              <a:ea typeface="Bree Serif"/>
              <a:cs typeface="Bree Serif"/>
              <a:sym typeface="Bree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Exploratory Analysis</a:t>
            </a:r>
            <a:endParaRPr/>
          </a:p>
        </p:txBody>
      </p:sp>
      <p:sp>
        <p:nvSpPr>
          <p:cNvPr id="115" name="Google Shape;115;p22"/>
          <p:cNvSpPr txBox="1"/>
          <p:nvPr>
            <p:ph idx="1" type="body"/>
          </p:nvPr>
        </p:nvSpPr>
        <p:spPr>
          <a:xfrm>
            <a:off x="311700" y="1152475"/>
            <a:ext cx="4260300" cy="3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Arrival Delays w.r.t Airlines:</a:t>
            </a:r>
            <a:endParaRPr sz="1400"/>
          </a:p>
          <a:p>
            <a:pPr indent="0" lvl="0" marL="0" rtl="0" algn="l">
              <a:spcBef>
                <a:spcPts val="1200"/>
              </a:spcBef>
              <a:spcAft>
                <a:spcPts val="0"/>
              </a:spcAft>
              <a:buNone/>
            </a:pPr>
            <a:r>
              <a:rPr lang="en-GB" sz="1400"/>
              <a:t>The arrival_status is classified as on_time, small_delay, and large_delay</a:t>
            </a:r>
            <a:endParaRPr sz="1400"/>
          </a:p>
          <a:p>
            <a:pPr indent="-317500" lvl="0" marL="457200" rtl="0" algn="l">
              <a:spcBef>
                <a:spcPts val="1200"/>
              </a:spcBef>
              <a:spcAft>
                <a:spcPts val="0"/>
              </a:spcAft>
              <a:buSzPts val="1400"/>
              <a:buChar char="●"/>
            </a:pPr>
            <a:r>
              <a:rPr lang="en-GB" sz="1400"/>
              <a:t>Southwest Airlines Co. has the highest arrivals on-time (about 125,569 flights, ~64% of the total flights)</a:t>
            </a:r>
            <a:endParaRPr sz="1400"/>
          </a:p>
          <a:p>
            <a:pPr indent="-317500" lvl="0" marL="457200" rtl="0" algn="l">
              <a:spcBef>
                <a:spcPts val="0"/>
              </a:spcBef>
              <a:spcAft>
                <a:spcPts val="0"/>
              </a:spcAft>
              <a:buSzPts val="1400"/>
              <a:buChar char="●"/>
            </a:pPr>
            <a:r>
              <a:rPr lang="en-GB" sz="1400"/>
              <a:t> Southwest Airlines Co. also has the highest number of flights with a large arrival delay (about 43,843 flights, ~23% of total flights)</a:t>
            </a:r>
            <a:endParaRPr sz="1400"/>
          </a:p>
        </p:txBody>
      </p:sp>
      <p:pic>
        <p:nvPicPr>
          <p:cNvPr id="116" name="Google Shape;116;p22"/>
          <p:cNvPicPr preferRelativeResize="0"/>
          <p:nvPr/>
        </p:nvPicPr>
        <p:blipFill>
          <a:blip r:embed="rId3">
            <a:alphaModFix/>
          </a:blip>
          <a:stretch>
            <a:fillRect/>
          </a:stretch>
        </p:blipFill>
        <p:spPr>
          <a:xfrm>
            <a:off x="4724400" y="1170125"/>
            <a:ext cx="4267199" cy="3537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22" name="Google Shape;122;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Flight status distribution - departure and arrival</a:t>
            </a:r>
            <a:endParaRPr sz="1400"/>
          </a:p>
          <a:p>
            <a:pPr indent="-317500" lvl="0" marL="457200" rtl="0" algn="l">
              <a:spcBef>
                <a:spcPts val="1200"/>
              </a:spcBef>
              <a:spcAft>
                <a:spcPts val="0"/>
              </a:spcAft>
              <a:buSzPts val="1400"/>
              <a:buChar char="●"/>
            </a:pPr>
            <a:r>
              <a:rPr lang="en-GB" sz="1400"/>
              <a:t>Out of 1099444 flights, 669561(60.9%) flights departed on time, 413390(37.6%) were delayed and 16492(1.5%) of flights were cancelled.</a:t>
            </a:r>
            <a:endParaRPr sz="1400"/>
          </a:p>
          <a:p>
            <a:pPr indent="-317500" lvl="0" marL="457200" rtl="0" algn="l">
              <a:spcBef>
                <a:spcPts val="0"/>
              </a:spcBef>
              <a:spcAft>
                <a:spcPts val="0"/>
              </a:spcAft>
              <a:buSzPts val="1400"/>
              <a:buChar char="●"/>
            </a:pPr>
            <a:r>
              <a:rPr lang="en-GB" sz="1400"/>
              <a:t>Out of 1099444 flights, 701445(63.8%) flights arrived on time, 379308(34.5%) were delayed and 18690(1.7%) of flights were cancelled.</a:t>
            </a:r>
            <a:endParaRPr sz="1400"/>
          </a:p>
          <a:p>
            <a:pPr indent="0" lvl="0" marL="457200" rtl="0" algn="l">
              <a:spcBef>
                <a:spcPts val="1200"/>
              </a:spcBef>
              <a:spcAft>
                <a:spcPts val="1200"/>
              </a:spcAft>
              <a:buNone/>
            </a:pPr>
            <a:r>
              <a:t/>
            </a:r>
            <a:endParaRPr sz="1400"/>
          </a:p>
        </p:txBody>
      </p:sp>
      <p:pic>
        <p:nvPicPr>
          <p:cNvPr id="123" name="Google Shape;123;p23"/>
          <p:cNvPicPr preferRelativeResize="0"/>
          <p:nvPr/>
        </p:nvPicPr>
        <p:blipFill>
          <a:blip r:embed="rId3">
            <a:alphaModFix/>
          </a:blip>
          <a:stretch>
            <a:fillRect/>
          </a:stretch>
        </p:blipFill>
        <p:spPr>
          <a:xfrm>
            <a:off x="4715325" y="1548238"/>
            <a:ext cx="4267200" cy="20470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29" name="Google Shape;129;p24"/>
          <p:cNvSpPr txBox="1"/>
          <p:nvPr>
            <p:ph idx="1" type="body"/>
          </p:nvPr>
        </p:nvSpPr>
        <p:spPr>
          <a:xfrm>
            <a:off x="311700" y="1152475"/>
            <a:ext cx="4260300" cy="36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Flight Cancellation analysis w.r.t Airlines:</a:t>
            </a:r>
            <a:endParaRPr sz="1400"/>
          </a:p>
          <a:p>
            <a:pPr indent="-317500" lvl="0" marL="457200" rtl="0" algn="l">
              <a:spcBef>
                <a:spcPts val="1200"/>
              </a:spcBef>
              <a:spcAft>
                <a:spcPts val="0"/>
              </a:spcAft>
              <a:buSzPts val="1400"/>
              <a:buChar char="●"/>
            </a:pPr>
            <a:r>
              <a:rPr lang="en-GB" sz="1400"/>
              <a:t>Allegiant Air has cancelled about 802 flights, making it the airline with the highest percentage of cancelled flights. </a:t>
            </a:r>
            <a:endParaRPr sz="1400"/>
          </a:p>
          <a:p>
            <a:pPr indent="-317500" lvl="0" marL="457200" rtl="0" algn="l">
              <a:spcBef>
                <a:spcPts val="0"/>
              </a:spcBef>
              <a:spcAft>
                <a:spcPts val="0"/>
              </a:spcAft>
              <a:buSzPts val="1400"/>
              <a:buChar char="●"/>
            </a:pPr>
            <a:r>
              <a:rPr lang="en-GB" sz="1400"/>
              <a:t>Whereas, Republic Airways has cancelled about 115 flights, making it the airline with the least percentage of cancelled flights. </a:t>
            </a:r>
            <a:endParaRPr sz="1400"/>
          </a:p>
        </p:txBody>
      </p:sp>
      <p:pic>
        <p:nvPicPr>
          <p:cNvPr id="130" name="Google Shape;130;p24"/>
          <p:cNvPicPr preferRelativeResize="0"/>
          <p:nvPr/>
        </p:nvPicPr>
        <p:blipFill>
          <a:blip r:embed="rId3">
            <a:alphaModFix/>
          </a:blip>
          <a:stretch>
            <a:fillRect/>
          </a:stretch>
        </p:blipFill>
        <p:spPr>
          <a:xfrm>
            <a:off x="5041900" y="1152474"/>
            <a:ext cx="3394725" cy="361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36" name="Google Shape;136;p2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Route Analysis (1):</a:t>
            </a:r>
            <a:endParaRPr sz="1400"/>
          </a:p>
          <a:p>
            <a:pPr indent="0" lvl="0" marL="0" rtl="0" algn="l">
              <a:spcBef>
                <a:spcPts val="1200"/>
              </a:spcBef>
              <a:spcAft>
                <a:spcPts val="0"/>
              </a:spcAft>
              <a:buNone/>
            </a:pPr>
            <a:r>
              <a:rPr lang="en-GB" sz="1400"/>
              <a:t>Analysing the routes which have a large arrival delay (arrival delay of more than 15 min):</a:t>
            </a:r>
            <a:endParaRPr sz="1400"/>
          </a:p>
          <a:p>
            <a:pPr indent="-317500" lvl="0" marL="457200" rtl="0" algn="l">
              <a:spcBef>
                <a:spcPts val="1200"/>
              </a:spcBef>
              <a:spcAft>
                <a:spcPts val="0"/>
              </a:spcAft>
              <a:buSzPts val="1400"/>
              <a:buChar char="●"/>
            </a:pPr>
            <a:r>
              <a:rPr lang="en-GB" sz="1400"/>
              <a:t>McCarran International Airport &gt; Los Angeles International Airport, has the largest number of arrival delays </a:t>
            </a:r>
            <a:endParaRPr sz="1400"/>
          </a:p>
        </p:txBody>
      </p:sp>
      <p:pic>
        <p:nvPicPr>
          <p:cNvPr id="137" name="Google Shape;137;p25"/>
          <p:cNvPicPr preferRelativeResize="0"/>
          <p:nvPr/>
        </p:nvPicPr>
        <p:blipFill>
          <a:blip r:embed="rId3">
            <a:alphaModFix/>
          </a:blip>
          <a:stretch>
            <a:fillRect/>
          </a:stretch>
        </p:blipFill>
        <p:spPr>
          <a:xfrm>
            <a:off x="4724400" y="1170125"/>
            <a:ext cx="4267202" cy="2587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43" name="Google Shape;143;p2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Route Analysis (2):</a:t>
            </a:r>
            <a:endParaRPr sz="1400"/>
          </a:p>
          <a:p>
            <a:pPr indent="0" lvl="0" marL="0" rtl="0" algn="l">
              <a:spcBef>
                <a:spcPts val="1200"/>
              </a:spcBef>
              <a:spcAft>
                <a:spcPts val="0"/>
              </a:spcAft>
              <a:buNone/>
            </a:pPr>
            <a:r>
              <a:rPr lang="en-GB" sz="1400"/>
              <a:t>Analysing the frequently used routes-</a:t>
            </a:r>
            <a:endParaRPr sz="1400"/>
          </a:p>
          <a:p>
            <a:pPr indent="-317500" lvl="0" marL="457200" rtl="0" algn="l">
              <a:spcBef>
                <a:spcPts val="1200"/>
              </a:spcBef>
              <a:spcAft>
                <a:spcPts val="0"/>
              </a:spcAft>
              <a:buSzPts val="1400"/>
              <a:buChar char="●"/>
            </a:pPr>
            <a:r>
              <a:rPr lang="en-GB" sz="1400"/>
              <a:t>La Guardia Airport &gt; Chicago O’Hare International Airport and the return flight are the most frequent flying route </a:t>
            </a:r>
            <a:endParaRPr sz="1400"/>
          </a:p>
        </p:txBody>
      </p:sp>
      <p:pic>
        <p:nvPicPr>
          <p:cNvPr id="144" name="Google Shape;144;p26"/>
          <p:cNvPicPr preferRelativeResize="0"/>
          <p:nvPr/>
        </p:nvPicPr>
        <p:blipFill>
          <a:blip r:embed="rId3">
            <a:alphaModFix/>
          </a:blip>
          <a:stretch>
            <a:fillRect/>
          </a:stretch>
        </p:blipFill>
        <p:spPr>
          <a:xfrm>
            <a:off x="4642750" y="1540326"/>
            <a:ext cx="4260301" cy="2287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Case Studies: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Mesa Airlines:</a:t>
            </a:r>
            <a:endParaRPr/>
          </a:p>
          <a:p>
            <a:pPr indent="-317500" lvl="0" marL="914400" rtl="0" algn="l">
              <a:spcBef>
                <a:spcPts val="0"/>
              </a:spcBef>
              <a:spcAft>
                <a:spcPts val="0"/>
              </a:spcAft>
              <a:buSzPts val="1400"/>
              <a:buChar char="○"/>
            </a:pPr>
            <a:r>
              <a:rPr lang="en-GB" sz="1400"/>
              <a:t>This airline has recorded the highest average departure delay (~16 mins per flight)</a:t>
            </a:r>
            <a:endParaRPr sz="1400"/>
          </a:p>
          <a:p>
            <a:pPr indent="-317500" lvl="0" marL="914400" rtl="0" algn="l">
              <a:spcBef>
                <a:spcPts val="0"/>
              </a:spcBef>
              <a:spcAft>
                <a:spcPts val="0"/>
              </a:spcAft>
              <a:buSzPts val="1400"/>
              <a:buChar char="○"/>
            </a:pPr>
            <a:r>
              <a:rPr lang="en-GB" sz="1400"/>
              <a:t>On analyzing the top 3 airports, Mesa Airlines has departed from:</a:t>
            </a:r>
            <a:endParaRPr sz="1400"/>
          </a:p>
          <a:p>
            <a:pPr indent="-317500" lvl="1" marL="1371600" rtl="0" algn="l">
              <a:spcBef>
                <a:spcPts val="0"/>
              </a:spcBef>
              <a:spcAft>
                <a:spcPts val="0"/>
              </a:spcAft>
              <a:buSzPts val="1400"/>
              <a:buChar char="○"/>
            </a:pPr>
            <a:r>
              <a:rPr lang="en-GB"/>
              <a:t>Dallas Fort worth International Airport (avg depdelay: 9.6 mins per flight)</a:t>
            </a:r>
            <a:endParaRPr/>
          </a:p>
          <a:p>
            <a:pPr indent="-317500" lvl="1" marL="1371600" rtl="0" algn="l">
              <a:spcBef>
                <a:spcPts val="0"/>
              </a:spcBef>
              <a:spcAft>
                <a:spcPts val="0"/>
              </a:spcAft>
              <a:buSzPts val="1400"/>
              <a:buChar char="○"/>
            </a:pPr>
            <a:r>
              <a:rPr lang="en-GB"/>
              <a:t>Phoenix Sky Harbor International Airport </a:t>
            </a:r>
            <a:r>
              <a:rPr lang="en-GB"/>
              <a:t>(avg depdelay: 12.7 mins per flight)</a:t>
            </a:r>
            <a:endParaRPr/>
          </a:p>
          <a:p>
            <a:pPr indent="-317500" lvl="1" marL="1371600" rtl="0" algn="l">
              <a:spcBef>
                <a:spcPts val="0"/>
              </a:spcBef>
              <a:spcAft>
                <a:spcPts val="0"/>
              </a:spcAft>
              <a:buSzPts val="1400"/>
              <a:buChar char="○"/>
            </a:pPr>
            <a:r>
              <a:rPr lang="en-GB"/>
              <a:t>George Bush Intercontinental Houston Airport </a:t>
            </a:r>
            <a:r>
              <a:rPr lang="en-GB"/>
              <a:t>(avg depdelay: 11.1 mins per flight)</a:t>
            </a:r>
            <a:endParaRPr/>
          </a:p>
          <a:p>
            <a:pPr indent="-317500" lvl="0" marL="914400" rtl="0" algn="l">
              <a:spcBef>
                <a:spcPts val="0"/>
              </a:spcBef>
              <a:spcAft>
                <a:spcPts val="0"/>
              </a:spcAft>
              <a:buSzPts val="1400"/>
              <a:buChar char="○"/>
            </a:pPr>
            <a:r>
              <a:rPr lang="en-GB" sz="1400"/>
              <a:t>By ranking the busiest airports, all three airports mentioned above fall in the top 15 busiest airports</a:t>
            </a:r>
            <a:endParaRPr sz="1400"/>
          </a:p>
          <a:p>
            <a:pPr indent="-317500" lvl="0" marL="914400" rtl="0" algn="l">
              <a:spcBef>
                <a:spcPts val="0"/>
              </a:spcBef>
              <a:spcAft>
                <a:spcPts val="0"/>
              </a:spcAft>
              <a:buSzPts val="1400"/>
              <a:buChar char="○"/>
            </a:pPr>
            <a:r>
              <a:rPr lang="en-GB" sz="1400"/>
              <a:t>This could have been the reason for the large departure delay Mesa Airlines faces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Case Studies</a:t>
            </a:r>
            <a:endParaRPr/>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Pago Pago International Airport:</a:t>
            </a:r>
            <a:endParaRPr/>
          </a:p>
          <a:p>
            <a:pPr indent="-317500" lvl="0" marL="914400" rtl="0" algn="l">
              <a:spcBef>
                <a:spcPts val="1200"/>
              </a:spcBef>
              <a:spcAft>
                <a:spcPts val="0"/>
              </a:spcAft>
              <a:buSzPts val="1400"/>
              <a:buChar char="○"/>
            </a:pPr>
            <a:r>
              <a:rPr lang="en-GB" sz="1400"/>
              <a:t>There are 363 unique airports in this dataset</a:t>
            </a:r>
            <a:endParaRPr sz="1400"/>
          </a:p>
          <a:p>
            <a:pPr indent="-317500" lvl="0" marL="914400" rtl="0" algn="l">
              <a:spcBef>
                <a:spcPts val="0"/>
              </a:spcBef>
              <a:spcAft>
                <a:spcPts val="0"/>
              </a:spcAft>
              <a:buSzPts val="1400"/>
              <a:buChar char="○"/>
            </a:pPr>
            <a:r>
              <a:rPr lang="en-GB" sz="1400"/>
              <a:t>On visualisation, Pago Pago International Airport has the highest mean departure and arrival delay (~390 mins)</a:t>
            </a:r>
            <a:endParaRPr sz="1400"/>
          </a:p>
          <a:p>
            <a:pPr indent="-317500" lvl="0" marL="914400" rtl="0" algn="l">
              <a:spcBef>
                <a:spcPts val="0"/>
              </a:spcBef>
              <a:spcAft>
                <a:spcPts val="0"/>
              </a:spcAft>
              <a:buSzPts val="1400"/>
              <a:buChar char="○"/>
            </a:pPr>
            <a:r>
              <a:rPr lang="en-GB" sz="1400"/>
              <a:t>On further analysis, only 3 flights have departed from Pago Pago Airport. One of them suffered a delay of 1037 mins.</a:t>
            </a:r>
            <a:endParaRPr sz="1400"/>
          </a:p>
          <a:p>
            <a:pPr indent="-317500" lvl="0" marL="914400" rtl="0" algn="l">
              <a:spcBef>
                <a:spcPts val="0"/>
              </a:spcBef>
              <a:spcAft>
                <a:spcPts val="0"/>
              </a:spcAft>
              <a:buSzPts val="1400"/>
              <a:buChar char="○"/>
            </a:pPr>
            <a:r>
              <a:rPr lang="en-GB" sz="1400"/>
              <a:t>Additionally, every flight that departed from Pago Pago Airport suffered a departure delay of atleast 50 mins.</a:t>
            </a:r>
            <a:endParaRPr sz="1400"/>
          </a:p>
          <a:p>
            <a:pPr indent="-317500" lvl="0" marL="914400" rtl="0" algn="l">
              <a:spcBef>
                <a:spcPts val="0"/>
              </a:spcBef>
              <a:spcAft>
                <a:spcPts val="0"/>
              </a:spcAft>
              <a:buSzPts val="1400"/>
              <a:buChar char="○"/>
            </a:pPr>
            <a:r>
              <a:rPr lang="en-GB" sz="1400"/>
              <a:t>This explains the incredibly high mean departure delay recorded at this airport.</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Caveats of this dataset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The content of CRSDEPTIME (Scheduled departure time) and CRSARRTIME (scheduled arrival time) variables can be a bit misleading since they don't contain the dates. For example, in row 97229 of the dataframe, the scheduled departure is at 23h32 on 27nd, December. But due to unknown reasons there is a delay of 29 minutes. The DEPTIME (actual departure time) variable indicates 00h11. </a:t>
            </a:r>
            <a:endParaRPr sz="1400"/>
          </a:p>
          <a:p>
            <a:pPr indent="-317500" lvl="0" marL="457200" rtl="0" algn="l">
              <a:spcBef>
                <a:spcPts val="0"/>
              </a:spcBef>
              <a:spcAft>
                <a:spcPts val="0"/>
              </a:spcAft>
              <a:buSzPts val="1400"/>
              <a:buChar char="●"/>
            </a:pPr>
            <a:r>
              <a:rPr lang="en-GB" sz="1400"/>
              <a:t>DivAirportLandings has values - 0,1,2,9. Each value represents the number of airports diverted to. There are a few rows with value 9, but there seems to by only one diverted airport recorded in the dataset. </a:t>
            </a:r>
            <a:endParaRPr sz="1400"/>
          </a:p>
          <a:p>
            <a:pPr indent="-317500" lvl="0" marL="457200" rtl="0" algn="l">
              <a:spcBef>
                <a:spcPts val="0"/>
              </a:spcBef>
              <a:spcAft>
                <a:spcPts val="0"/>
              </a:spcAft>
              <a:buSzPts val="1400"/>
              <a:buChar char="●"/>
            </a:pPr>
            <a:r>
              <a:rPr lang="en-GB" sz="1400"/>
              <a:t>There are some flights which have been cancelled. However, the departure time has been recorded. But there is no data recorded for arrival or diversion. </a:t>
            </a:r>
            <a:endParaRPr sz="1400"/>
          </a:p>
          <a:p>
            <a:pPr indent="-317500" lvl="0" marL="457200" rtl="0" algn="l">
              <a:spcBef>
                <a:spcPts val="0"/>
              </a:spcBef>
              <a:spcAft>
                <a:spcPts val="0"/>
              </a:spcAft>
              <a:buSzPts val="1400"/>
              <a:buChar char="●"/>
            </a:pPr>
            <a:r>
              <a:rPr lang="en-GB" sz="1400"/>
              <a:t>It’s difficult to analyse reason for delays - carrierdelay, weatherdelay, nasdelay, securitydelay, lateaircraftdelay. Even though the delayed minutes have been recorded, it’s hard to tell if the </a:t>
            </a:r>
            <a:r>
              <a:rPr lang="en-GB" sz="1400"/>
              <a:t>delay has occurred at the departure airport or arrival airport.</a:t>
            </a:r>
            <a:r>
              <a:rPr lang="en-GB" sz="1400"/>
              <a:t>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Further Insights (Future Work):</a:t>
            </a:r>
            <a:endParaRPr/>
          </a:p>
        </p:txBody>
      </p:sp>
      <p:sp>
        <p:nvSpPr>
          <p:cNvPr id="168" name="Google Shape;16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sz="1400"/>
              <a:t>With the help of the distancegroup column, it is possible to find out long-haul and short-haul flights</a:t>
            </a:r>
            <a:endParaRPr sz="1400"/>
          </a:p>
          <a:p>
            <a:pPr indent="-317500" lvl="0" marL="457200" rtl="0" algn="l">
              <a:spcBef>
                <a:spcPts val="0"/>
              </a:spcBef>
              <a:spcAft>
                <a:spcPts val="0"/>
              </a:spcAft>
              <a:buSzPts val="1400"/>
              <a:buChar char="●"/>
            </a:pPr>
            <a:r>
              <a:rPr lang="en-GB" sz="1400"/>
              <a:t>Analysis on diverted flights</a:t>
            </a:r>
            <a:endParaRPr sz="1400"/>
          </a:p>
          <a:p>
            <a:pPr indent="-317500" lvl="0" marL="457200" rtl="0" algn="l">
              <a:spcBef>
                <a:spcPts val="0"/>
              </a:spcBef>
              <a:spcAft>
                <a:spcPts val="0"/>
              </a:spcAft>
              <a:buSzPts val="1400"/>
              <a:buChar char="●"/>
            </a:pPr>
            <a:r>
              <a:rPr lang="en-GB" sz="1400"/>
              <a:t>Flight cancellation analysis - with the cancellation code, it is possible to get some insight on the reason for cancellation</a:t>
            </a:r>
            <a:endParaRPr sz="1400"/>
          </a:p>
          <a:p>
            <a:pPr indent="-317500" lvl="0" marL="457200" rtl="0" algn="l">
              <a:spcBef>
                <a:spcPts val="0"/>
              </a:spcBef>
              <a:spcAft>
                <a:spcPts val="0"/>
              </a:spcAft>
              <a:buSzPts val="1400"/>
              <a:buChar char="●"/>
            </a:pPr>
            <a:r>
              <a:rPr lang="en-GB" sz="1400"/>
              <a:t>TimeBlock column can be used as a parameter to determine the busiest airports. </a:t>
            </a:r>
            <a:endParaRPr sz="1400"/>
          </a:p>
          <a:p>
            <a:pPr indent="-317500" lvl="0" marL="457200" rtl="0" algn="l">
              <a:spcBef>
                <a:spcPts val="0"/>
              </a:spcBef>
              <a:spcAft>
                <a:spcPts val="0"/>
              </a:spcAft>
              <a:buSzPts val="1400"/>
              <a:buChar char="●"/>
            </a:pPr>
            <a:r>
              <a:rPr lang="en-GB" sz="1400"/>
              <a:t>A correlation matrix can help us determine the dependent features </a:t>
            </a:r>
            <a:endParaRPr sz="1400"/>
          </a:p>
          <a:p>
            <a:pPr indent="-317500" lvl="0" marL="457200" rtl="0" algn="l">
              <a:spcBef>
                <a:spcPts val="0"/>
              </a:spcBef>
              <a:spcAft>
                <a:spcPts val="0"/>
              </a:spcAft>
              <a:buSzPts val="1400"/>
              <a:buChar char="●"/>
            </a:pPr>
            <a:r>
              <a:rPr lang="en-GB" sz="1400"/>
              <a:t>Flight delay prediction model can be developed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1999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dataset corresponds to the domestic flights and airports in the United States of America</a:t>
            </a:r>
            <a:endParaRPr/>
          </a:p>
          <a:p>
            <a:pPr indent="-342900" lvl="0" marL="457200" rtl="0" algn="l">
              <a:spcBef>
                <a:spcPts val="0"/>
              </a:spcBef>
              <a:spcAft>
                <a:spcPts val="0"/>
              </a:spcAft>
              <a:buSzPts val="1800"/>
              <a:buChar char="●"/>
            </a:pPr>
            <a:r>
              <a:rPr lang="en-GB"/>
              <a:t>CSV contains 1099444 rows and 110 columns</a:t>
            </a:r>
            <a:endParaRPr/>
          </a:p>
          <a:p>
            <a:pPr indent="-317500" lvl="1" marL="914400" rtl="0" algn="l">
              <a:spcBef>
                <a:spcPts val="0"/>
              </a:spcBef>
              <a:spcAft>
                <a:spcPts val="0"/>
              </a:spcAft>
              <a:buSzPts val="1400"/>
              <a:buChar char="○"/>
            </a:pPr>
            <a:r>
              <a:rPr lang="en-GB"/>
              <a:t>1099444 flights operated by 17 Airline carriers </a:t>
            </a:r>
            <a:endParaRPr/>
          </a:p>
          <a:p>
            <a:pPr indent="-317500" lvl="1" marL="914400" rtl="0" algn="l">
              <a:spcBef>
                <a:spcPts val="0"/>
              </a:spcBef>
              <a:spcAft>
                <a:spcPts val="0"/>
              </a:spcAft>
              <a:buSzPts val="1400"/>
              <a:buChar char="○"/>
            </a:pPr>
            <a:r>
              <a:rPr lang="en-GB"/>
              <a:t>363 Airports topographically spread across 50 states in the US along with Puerto Rico, U.S. Pacific Trust Territories and Possessions, and U.S. Virgin Islands </a:t>
            </a:r>
            <a:endParaRPr/>
          </a:p>
          <a:p>
            <a:pPr indent="-317500" lvl="1" marL="914400" rtl="0" algn="l">
              <a:spcBef>
                <a:spcPts val="0"/>
              </a:spcBef>
              <a:spcAft>
                <a:spcPts val="0"/>
              </a:spcAft>
              <a:buSzPts val="1400"/>
              <a:buChar char="○"/>
            </a:pPr>
            <a:r>
              <a:rPr lang="en-GB"/>
              <a:t>Flights are operated during the 4th quarter of 2021 between 1st Nov and 31st Dec</a:t>
            </a:r>
            <a:endParaRPr/>
          </a:p>
          <a:p>
            <a:pPr indent="-317500" lvl="1" marL="914400" rtl="0" algn="l">
              <a:spcBef>
                <a:spcPts val="0"/>
              </a:spcBef>
              <a:spcAft>
                <a:spcPts val="0"/>
              </a:spcAft>
              <a:buSzPts val="1400"/>
              <a:buChar char="○"/>
            </a:pPr>
            <a:r>
              <a:rPr lang="en-GB"/>
              <a:t>Each row is unique, and it contains the journey details of a flight - airline name, departure airport, departure city and state, scheduled departure and arrival time, actual departure and arrival time etc.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Agenda</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Data preprocessing / Data Cleaning</a:t>
            </a:r>
            <a:endParaRPr/>
          </a:p>
          <a:p>
            <a:pPr indent="-317500" lvl="1" marL="914400" rtl="0" algn="l">
              <a:spcBef>
                <a:spcPts val="0"/>
              </a:spcBef>
              <a:spcAft>
                <a:spcPts val="0"/>
              </a:spcAft>
              <a:buSzPts val="1400"/>
              <a:buChar char="○"/>
            </a:pPr>
            <a:r>
              <a:rPr lang="en-GB"/>
              <a:t>Variable summaries and distributions</a:t>
            </a:r>
            <a:endParaRPr/>
          </a:p>
          <a:p>
            <a:pPr indent="-317500" lvl="1" marL="914400" rtl="0" algn="l">
              <a:spcBef>
                <a:spcPts val="0"/>
              </a:spcBef>
              <a:spcAft>
                <a:spcPts val="0"/>
              </a:spcAft>
              <a:buSzPts val="1400"/>
              <a:buChar char="○"/>
            </a:pPr>
            <a:r>
              <a:rPr lang="en-GB"/>
              <a:t>Checking for empty columns </a:t>
            </a:r>
            <a:endParaRPr/>
          </a:p>
          <a:p>
            <a:pPr indent="-317500" lvl="1" marL="914400" rtl="0" algn="l">
              <a:spcBef>
                <a:spcPts val="0"/>
              </a:spcBef>
              <a:spcAft>
                <a:spcPts val="0"/>
              </a:spcAft>
              <a:buSzPts val="1400"/>
              <a:buChar char="○"/>
            </a:pPr>
            <a:r>
              <a:rPr lang="en-GB"/>
              <a:t>Removing columns that are not used for analysis</a:t>
            </a:r>
            <a:endParaRPr/>
          </a:p>
          <a:p>
            <a:pPr indent="-342900" lvl="0" marL="457200" rtl="0" algn="l">
              <a:spcBef>
                <a:spcPts val="0"/>
              </a:spcBef>
              <a:spcAft>
                <a:spcPts val="0"/>
              </a:spcAft>
              <a:buSzPts val="1800"/>
              <a:buChar char="●"/>
            </a:pPr>
            <a:r>
              <a:rPr lang="en-GB"/>
              <a:t>Exploratory Analysis</a:t>
            </a:r>
            <a:endParaRPr/>
          </a:p>
          <a:p>
            <a:pPr indent="-317500" lvl="1" marL="914400" rtl="0" algn="l">
              <a:spcBef>
                <a:spcPts val="0"/>
              </a:spcBef>
              <a:spcAft>
                <a:spcPts val="0"/>
              </a:spcAft>
              <a:buSzPts val="1400"/>
              <a:buChar char="○"/>
            </a:pPr>
            <a:r>
              <a:rPr lang="en-GB"/>
              <a:t>Using Airlines as a metric to visualise the data</a:t>
            </a:r>
            <a:endParaRPr/>
          </a:p>
          <a:p>
            <a:pPr indent="-317500" lvl="1" marL="914400" rtl="0" algn="l">
              <a:spcBef>
                <a:spcPts val="0"/>
              </a:spcBef>
              <a:spcAft>
                <a:spcPts val="0"/>
              </a:spcAft>
              <a:buSzPts val="1400"/>
              <a:buChar char="○"/>
            </a:pPr>
            <a:r>
              <a:rPr lang="en-GB"/>
              <a:t>Using Airports as a metric to visualise the data</a:t>
            </a:r>
            <a:endParaRPr/>
          </a:p>
          <a:p>
            <a:pPr indent="-317500" lvl="1" marL="914400" rtl="0" algn="l">
              <a:spcBef>
                <a:spcPts val="0"/>
              </a:spcBef>
              <a:spcAft>
                <a:spcPts val="0"/>
              </a:spcAft>
              <a:buSzPts val="1400"/>
              <a:buChar char="○"/>
            </a:pPr>
            <a:r>
              <a:rPr lang="en-GB"/>
              <a:t>Visualising departure and arrival delays</a:t>
            </a:r>
            <a:endParaRPr/>
          </a:p>
          <a:p>
            <a:pPr indent="-317500" lvl="1" marL="914400" rtl="0" algn="l">
              <a:spcBef>
                <a:spcPts val="0"/>
              </a:spcBef>
              <a:spcAft>
                <a:spcPts val="0"/>
              </a:spcAft>
              <a:buSzPts val="1400"/>
              <a:buChar char="○"/>
            </a:pPr>
            <a:r>
              <a:rPr lang="en-GB"/>
              <a:t>Case studies</a:t>
            </a:r>
            <a:endParaRPr/>
          </a:p>
          <a:p>
            <a:pPr indent="-342900" lvl="0" marL="457200" rtl="0" algn="l">
              <a:spcBef>
                <a:spcPts val="0"/>
              </a:spcBef>
              <a:spcAft>
                <a:spcPts val="0"/>
              </a:spcAft>
              <a:buSzPts val="1800"/>
              <a:buChar char="●"/>
            </a:pPr>
            <a:r>
              <a:rPr lang="en-GB"/>
              <a:t>Exploring more about the dataset</a:t>
            </a:r>
            <a:endParaRPr/>
          </a:p>
          <a:p>
            <a:pPr indent="-317500" lvl="1" marL="914400" rtl="0" algn="l">
              <a:spcBef>
                <a:spcPts val="0"/>
              </a:spcBef>
              <a:spcAft>
                <a:spcPts val="0"/>
              </a:spcAft>
              <a:buSzPts val="1400"/>
              <a:buChar char="○"/>
            </a:pPr>
            <a:r>
              <a:rPr lang="en-GB"/>
              <a:t>What are the caveats?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 Cleaning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Dates and Times </a:t>
            </a:r>
            <a:endParaRPr/>
          </a:p>
          <a:p>
            <a:pPr indent="-317500" lvl="1" marL="914400" rtl="0" algn="l">
              <a:spcBef>
                <a:spcPts val="0"/>
              </a:spcBef>
              <a:spcAft>
                <a:spcPts val="0"/>
              </a:spcAft>
              <a:buSzPts val="1400"/>
              <a:buChar char="○"/>
            </a:pPr>
            <a:r>
              <a:rPr lang="en-GB"/>
              <a:t>Year and Quarter doesn’t really prove of much value</a:t>
            </a:r>
            <a:endParaRPr/>
          </a:p>
          <a:p>
            <a:pPr indent="-317500" lvl="1" marL="914400" rtl="0" algn="l">
              <a:spcBef>
                <a:spcPts val="0"/>
              </a:spcBef>
              <a:spcAft>
                <a:spcPts val="0"/>
              </a:spcAft>
              <a:buSzPts val="1400"/>
              <a:buChar char="○"/>
            </a:pPr>
            <a:r>
              <a:rPr lang="en-GB"/>
              <a:t>Formatting time - departure and arrival time </a:t>
            </a:r>
            <a:endParaRPr/>
          </a:p>
          <a:p>
            <a:pPr indent="-342900" lvl="0" marL="457200" rtl="0" algn="l">
              <a:spcBef>
                <a:spcPts val="0"/>
              </a:spcBef>
              <a:spcAft>
                <a:spcPts val="0"/>
              </a:spcAft>
              <a:buSzPts val="1800"/>
              <a:buChar char="●"/>
            </a:pPr>
            <a:r>
              <a:rPr lang="en-GB"/>
              <a:t>Removing columns </a:t>
            </a:r>
            <a:endParaRPr/>
          </a:p>
          <a:p>
            <a:pPr indent="-317500" lvl="1" marL="914400" rtl="0" algn="l">
              <a:spcBef>
                <a:spcPts val="0"/>
              </a:spcBef>
              <a:spcAft>
                <a:spcPts val="0"/>
              </a:spcAft>
              <a:buSzPts val="1400"/>
              <a:buChar char="○"/>
            </a:pPr>
            <a:r>
              <a:rPr lang="en-GB"/>
              <a:t>Calculating the percentage of empty columns against a threshold of 99%</a:t>
            </a:r>
            <a:endParaRPr/>
          </a:p>
          <a:p>
            <a:pPr indent="-317500" lvl="1" marL="914400" rtl="0" algn="l">
              <a:spcBef>
                <a:spcPts val="0"/>
              </a:spcBef>
              <a:spcAft>
                <a:spcPts val="0"/>
              </a:spcAft>
              <a:buSzPts val="1400"/>
              <a:buChar char="○"/>
            </a:pPr>
            <a:r>
              <a:rPr lang="en-GB"/>
              <a:t>Removing columns that are not used for analysis</a:t>
            </a:r>
            <a:endParaRPr/>
          </a:p>
          <a:p>
            <a:pPr indent="-342900" lvl="0" marL="457200" rtl="0" algn="l">
              <a:spcBef>
                <a:spcPts val="0"/>
              </a:spcBef>
              <a:spcAft>
                <a:spcPts val="0"/>
              </a:spcAft>
              <a:buSzPts val="1800"/>
              <a:buChar char="●"/>
            </a:pPr>
            <a:r>
              <a:rPr lang="en-GB"/>
              <a:t>Addition of extra columns </a:t>
            </a:r>
            <a:endParaRPr/>
          </a:p>
          <a:p>
            <a:pPr indent="-317500" lvl="1" marL="914400" rtl="0" algn="l">
              <a:spcBef>
                <a:spcPts val="0"/>
              </a:spcBef>
              <a:spcAft>
                <a:spcPts val="0"/>
              </a:spcAft>
              <a:buSzPts val="1400"/>
              <a:buChar char="○"/>
            </a:pPr>
            <a:r>
              <a:rPr lang="en-GB"/>
              <a:t>Origin_airport_name and Dest_airport_name from library - airportsdata</a:t>
            </a:r>
            <a:endParaRPr/>
          </a:p>
          <a:p>
            <a:pPr indent="-317500" lvl="1" marL="914400" rtl="0" algn="l">
              <a:spcBef>
                <a:spcPts val="0"/>
              </a:spcBef>
              <a:spcAft>
                <a:spcPts val="0"/>
              </a:spcAft>
              <a:buSzPts val="1400"/>
              <a:buChar char="○"/>
            </a:pPr>
            <a:r>
              <a:rPr lang="en-GB"/>
              <a:t>Airline_name from Airlines.CSV</a:t>
            </a:r>
            <a:endParaRPr/>
          </a:p>
          <a:p>
            <a:pPr indent="-317500" lvl="1" marL="914400" rtl="0" algn="l">
              <a:spcBef>
                <a:spcPts val="0"/>
              </a:spcBef>
              <a:spcAft>
                <a:spcPts val="0"/>
              </a:spcAft>
              <a:buSzPts val="1400"/>
              <a:buChar char="○"/>
            </a:pPr>
            <a:r>
              <a:rPr lang="en-GB"/>
              <a:t>Introducing a variable Route, which defines the source and destination airport</a:t>
            </a:r>
            <a:endParaRPr/>
          </a:p>
          <a:p>
            <a:pPr indent="-317500" lvl="1" marL="914400" rtl="0" algn="l">
              <a:spcBef>
                <a:spcPts val="0"/>
              </a:spcBef>
              <a:spcAft>
                <a:spcPts val="0"/>
              </a:spcAft>
              <a:buSzPts val="1400"/>
              <a:buChar char="○"/>
            </a:pPr>
            <a:r>
              <a:rPr lang="en-GB"/>
              <a:t>Introducing two variables depstatus and arrstatus, which checks if the flight is on-time, early or late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80" name="Google Shape;80;p17"/>
          <p:cNvSpPr txBox="1"/>
          <p:nvPr>
            <p:ph idx="1" type="body"/>
          </p:nvPr>
        </p:nvSpPr>
        <p:spPr>
          <a:xfrm>
            <a:off x="311700" y="1152475"/>
            <a:ext cx="8560200" cy="380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Topographical representation of the airports, and the frequency of flights flying to these airports </a:t>
            </a:r>
            <a:endParaRPr/>
          </a:p>
        </p:txBody>
      </p:sp>
      <p:pic>
        <p:nvPicPr>
          <p:cNvPr id="81" name="Google Shape;81;p17"/>
          <p:cNvPicPr preferRelativeResize="0"/>
          <p:nvPr/>
        </p:nvPicPr>
        <p:blipFill>
          <a:blip r:embed="rId3">
            <a:alphaModFix/>
          </a:blip>
          <a:stretch>
            <a:fillRect/>
          </a:stretch>
        </p:blipFill>
        <p:spPr>
          <a:xfrm>
            <a:off x="1276588" y="1827000"/>
            <a:ext cx="6010275" cy="308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87" name="Google Shape;87;p18"/>
          <p:cNvSpPr txBox="1"/>
          <p:nvPr>
            <p:ph idx="1" type="body"/>
          </p:nvPr>
        </p:nvSpPr>
        <p:spPr>
          <a:xfrm>
            <a:off x="311700" y="1152475"/>
            <a:ext cx="4541400" cy="387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t>Airports Stats Analysis w.r.t top 10 busiest airports:</a:t>
            </a:r>
            <a:endParaRPr sz="1400"/>
          </a:p>
          <a:p>
            <a:pPr indent="-317500" lvl="0" marL="457200" rtl="0" algn="l">
              <a:spcBef>
                <a:spcPts val="1200"/>
              </a:spcBef>
              <a:spcAft>
                <a:spcPts val="0"/>
              </a:spcAft>
              <a:buSzPts val="1400"/>
              <a:buChar char="●"/>
            </a:pPr>
            <a:r>
              <a:rPr lang="en-GB" sz="1400"/>
              <a:t>Hartsfield Jackson Atlanta International Airport is the busiest airport </a:t>
            </a:r>
            <a:endParaRPr sz="1400"/>
          </a:p>
          <a:p>
            <a:pPr indent="-317500" lvl="1" marL="914400" rtl="0" algn="l">
              <a:spcBef>
                <a:spcPts val="0"/>
              </a:spcBef>
              <a:spcAft>
                <a:spcPts val="0"/>
              </a:spcAft>
              <a:buSzPts val="1400"/>
              <a:buChar char="○"/>
            </a:pPr>
            <a:r>
              <a:rPr lang="en-GB" sz="1400"/>
              <a:t>52,884 flights operated during the months</a:t>
            </a:r>
            <a:r>
              <a:rPr lang="en-GB"/>
              <a:t> -</a:t>
            </a:r>
            <a:r>
              <a:rPr lang="en-GB" sz="1400"/>
              <a:t> Nov and Dec of 2021</a:t>
            </a:r>
            <a:endParaRPr sz="1400"/>
          </a:p>
          <a:p>
            <a:pPr indent="-317500" lvl="1" marL="914400" rtl="0" algn="l">
              <a:spcBef>
                <a:spcPts val="0"/>
              </a:spcBef>
              <a:spcAft>
                <a:spcPts val="0"/>
              </a:spcAft>
              <a:buSzPts val="1400"/>
              <a:buChar char="○"/>
            </a:pPr>
            <a:r>
              <a:rPr lang="en-GB"/>
              <a:t>~867 flights operated per day </a:t>
            </a:r>
            <a:endParaRPr/>
          </a:p>
          <a:p>
            <a:pPr indent="-317500" lvl="0" marL="457200" rtl="0" algn="l">
              <a:spcBef>
                <a:spcPts val="0"/>
              </a:spcBef>
              <a:spcAft>
                <a:spcPts val="0"/>
              </a:spcAft>
              <a:buSzPts val="1400"/>
              <a:buChar char="●"/>
            </a:pPr>
            <a:r>
              <a:rPr lang="en-GB" sz="1400"/>
              <a:t>Pago Pago International Airport is an idle airport</a:t>
            </a:r>
            <a:endParaRPr sz="1400"/>
          </a:p>
          <a:p>
            <a:pPr indent="-317500" lvl="1" marL="914400" rtl="0" algn="l">
              <a:spcBef>
                <a:spcPts val="0"/>
              </a:spcBef>
              <a:spcAft>
                <a:spcPts val="0"/>
              </a:spcAft>
              <a:buSzPts val="1400"/>
              <a:buChar char="○"/>
            </a:pPr>
            <a:r>
              <a:rPr lang="en-GB"/>
              <a:t>3 flights operated in the 2 months</a:t>
            </a:r>
            <a:endParaRPr/>
          </a:p>
          <a:p>
            <a:pPr indent="-317500" lvl="1" marL="914400" rtl="0" algn="l">
              <a:spcBef>
                <a:spcPts val="0"/>
              </a:spcBef>
              <a:spcAft>
                <a:spcPts val="0"/>
              </a:spcAft>
              <a:buSzPts val="1400"/>
              <a:buChar char="○"/>
            </a:pPr>
            <a:r>
              <a:rPr lang="en-GB"/>
              <a:t>~0.05 flights operated per day</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031250" y="1434300"/>
            <a:ext cx="3713600" cy="326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Exploratory Analysis</a:t>
            </a:r>
            <a:endParaRPr/>
          </a:p>
        </p:txBody>
      </p:sp>
      <p:sp>
        <p:nvSpPr>
          <p:cNvPr id="94" name="Google Shape;94;p1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Distribution of flights categorized by each day of the week:</a:t>
            </a:r>
            <a:endParaRPr sz="1400"/>
          </a:p>
          <a:p>
            <a:pPr indent="-317500" lvl="0" marL="457200" rtl="0" algn="l">
              <a:spcBef>
                <a:spcPts val="1200"/>
              </a:spcBef>
              <a:spcAft>
                <a:spcPts val="0"/>
              </a:spcAft>
              <a:buSzPts val="1400"/>
              <a:buChar char="●"/>
            </a:pPr>
            <a:r>
              <a:rPr lang="en-GB" sz="1400"/>
              <a:t>Mondays and Thursdays being the most busiest days of each week, with 170,567 and 164,793 flights operated respectively</a:t>
            </a:r>
            <a:endParaRPr sz="1400"/>
          </a:p>
          <a:p>
            <a:pPr indent="-317500" lvl="0" marL="457200" rtl="0" algn="l">
              <a:spcBef>
                <a:spcPts val="0"/>
              </a:spcBef>
              <a:spcAft>
                <a:spcPts val="0"/>
              </a:spcAft>
              <a:buSzPts val="1400"/>
              <a:buChar char="●"/>
            </a:pPr>
            <a:r>
              <a:rPr lang="en-GB" sz="1400"/>
              <a:t>Saturdays being the least busy, with 131,840 flights operated</a:t>
            </a:r>
            <a:endParaRPr sz="1400"/>
          </a:p>
        </p:txBody>
      </p:sp>
      <p:pic>
        <p:nvPicPr>
          <p:cNvPr id="95" name="Google Shape;95;p19"/>
          <p:cNvPicPr preferRelativeResize="0"/>
          <p:nvPr/>
        </p:nvPicPr>
        <p:blipFill>
          <a:blip r:embed="rId3">
            <a:alphaModFix/>
          </a:blip>
          <a:stretch>
            <a:fillRect/>
          </a:stretch>
        </p:blipFill>
        <p:spPr>
          <a:xfrm>
            <a:off x="4688100" y="1603375"/>
            <a:ext cx="3752850" cy="251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01" name="Google Shape;101;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Airline Stats Analysis:</a:t>
            </a:r>
            <a:endParaRPr sz="1400"/>
          </a:p>
          <a:p>
            <a:pPr indent="-317500" lvl="0" marL="457200" rtl="0" algn="l">
              <a:spcBef>
                <a:spcPts val="1200"/>
              </a:spcBef>
              <a:spcAft>
                <a:spcPts val="0"/>
              </a:spcAft>
              <a:buSzPts val="1400"/>
              <a:buChar char="●"/>
            </a:pPr>
            <a:r>
              <a:rPr lang="en-GB" sz="1400"/>
              <a:t>Southwest Airlines Co. operated about 194,737 flights during the last 2 months, amounting to 17.7% of the total number of flights</a:t>
            </a:r>
            <a:endParaRPr sz="1400"/>
          </a:p>
          <a:p>
            <a:pPr indent="-317500" lvl="0" marL="457200" rtl="0" algn="l">
              <a:spcBef>
                <a:spcPts val="0"/>
              </a:spcBef>
              <a:spcAft>
                <a:spcPts val="0"/>
              </a:spcAft>
              <a:buSzPts val="1400"/>
              <a:buChar char="●"/>
            </a:pPr>
            <a:r>
              <a:rPr lang="en-GB" sz="1400"/>
              <a:t>Hawaiian Airlines Inc. operated about 11,955 flights during the last 2 months, amounting to 1.1% of the total number of flights</a:t>
            </a:r>
            <a:endParaRPr sz="1400"/>
          </a:p>
        </p:txBody>
      </p:sp>
      <p:pic>
        <p:nvPicPr>
          <p:cNvPr id="102" name="Google Shape;102;p20"/>
          <p:cNvPicPr preferRelativeResize="0"/>
          <p:nvPr/>
        </p:nvPicPr>
        <p:blipFill>
          <a:blip r:embed="rId3">
            <a:alphaModFix/>
          </a:blip>
          <a:stretch>
            <a:fillRect/>
          </a:stretch>
        </p:blipFill>
        <p:spPr>
          <a:xfrm>
            <a:off x="5214275" y="950175"/>
            <a:ext cx="3552314"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Analysis</a:t>
            </a:r>
            <a:endParaRPr/>
          </a:p>
        </p:txBody>
      </p:sp>
      <p:sp>
        <p:nvSpPr>
          <p:cNvPr id="108" name="Google Shape;108;p2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400"/>
              <a:t>Departure Delay Analysis w.r.t top 10 busiest Airports:</a:t>
            </a:r>
            <a:endParaRPr sz="1400"/>
          </a:p>
          <a:p>
            <a:pPr indent="-317500" lvl="0" marL="457200" rtl="0" algn="l">
              <a:spcBef>
                <a:spcPts val="1200"/>
              </a:spcBef>
              <a:spcAft>
                <a:spcPts val="0"/>
              </a:spcAft>
              <a:buSzPts val="1400"/>
              <a:buChar char="●"/>
            </a:pPr>
            <a:r>
              <a:rPr lang="en-GB" sz="1400"/>
              <a:t>Denver International Airport has the highest average departure delay (~15.3min per flight)</a:t>
            </a:r>
            <a:endParaRPr sz="1400"/>
          </a:p>
          <a:p>
            <a:pPr indent="-317500" lvl="0" marL="457200" rtl="0" algn="l">
              <a:spcBef>
                <a:spcPts val="0"/>
              </a:spcBef>
              <a:spcAft>
                <a:spcPts val="0"/>
              </a:spcAft>
              <a:buSzPts val="1400"/>
              <a:buChar char="●"/>
            </a:pPr>
            <a:r>
              <a:rPr lang="en-GB" sz="1400"/>
              <a:t>Charlotte Douglas International Airport has the lowest average departure delay (~4.1min per flight)</a:t>
            </a:r>
            <a:endParaRPr sz="1400"/>
          </a:p>
          <a:p>
            <a:pPr indent="0" lvl="0" marL="0" rtl="0" algn="l">
              <a:spcBef>
                <a:spcPts val="1200"/>
              </a:spcBef>
              <a:spcAft>
                <a:spcPts val="0"/>
              </a:spcAft>
              <a:buNone/>
            </a:pPr>
            <a:r>
              <a:rPr lang="en-GB" sz="1400"/>
              <a:t>Arrival Delay Analysis w.r.t top 10 busiest Airports:</a:t>
            </a:r>
            <a:endParaRPr sz="1400"/>
          </a:p>
          <a:p>
            <a:pPr indent="-317500" lvl="0" marL="457200" rtl="0" algn="l">
              <a:spcBef>
                <a:spcPts val="1200"/>
              </a:spcBef>
              <a:spcAft>
                <a:spcPts val="0"/>
              </a:spcAft>
              <a:buSzPts val="1400"/>
              <a:buChar char="●"/>
            </a:pPr>
            <a:r>
              <a:rPr lang="en-GB" sz="1400"/>
              <a:t>McCarran International Airport has the highest average arrival delay (~8.7min per flight)</a:t>
            </a:r>
            <a:endParaRPr sz="1400"/>
          </a:p>
          <a:p>
            <a:pPr indent="-317500" lvl="0" marL="457200" rtl="0" algn="l">
              <a:spcBef>
                <a:spcPts val="0"/>
              </a:spcBef>
              <a:spcAft>
                <a:spcPts val="0"/>
              </a:spcAft>
              <a:buSzPts val="1400"/>
              <a:buChar char="●"/>
            </a:pPr>
            <a:r>
              <a:rPr lang="en-GB" sz="1400"/>
              <a:t>La Guardia Airport has the lowest arrival delay (~-1.7min per flight)</a:t>
            </a:r>
            <a:endParaRPr sz="1400"/>
          </a:p>
        </p:txBody>
      </p:sp>
      <p:pic>
        <p:nvPicPr>
          <p:cNvPr id="109" name="Google Shape;109;p21"/>
          <p:cNvPicPr preferRelativeResize="0"/>
          <p:nvPr/>
        </p:nvPicPr>
        <p:blipFill>
          <a:blip r:embed="rId3">
            <a:alphaModFix/>
          </a:blip>
          <a:stretch>
            <a:fillRect/>
          </a:stretch>
        </p:blipFill>
        <p:spPr>
          <a:xfrm>
            <a:off x="4724400" y="1296225"/>
            <a:ext cx="4267200" cy="3128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