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C17A-53A5-44E9-B923-1DB9B1BD260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1784-194E-4839-BF7E-5A494C90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C17A-53A5-44E9-B923-1DB9B1BD260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1784-194E-4839-BF7E-5A494C90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96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C17A-53A5-44E9-B923-1DB9B1BD260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1784-194E-4839-BF7E-5A494C90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7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C17A-53A5-44E9-B923-1DB9B1BD260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1784-194E-4839-BF7E-5A494C90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74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C17A-53A5-44E9-B923-1DB9B1BD260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1784-194E-4839-BF7E-5A494C90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5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C17A-53A5-44E9-B923-1DB9B1BD260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1784-194E-4839-BF7E-5A494C90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0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C17A-53A5-44E9-B923-1DB9B1BD260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1784-194E-4839-BF7E-5A494C90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7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C17A-53A5-44E9-B923-1DB9B1BD260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1784-194E-4839-BF7E-5A494C90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C17A-53A5-44E9-B923-1DB9B1BD260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1784-194E-4839-BF7E-5A494C90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7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C17A-53A5-44E9-B923-1DB9B1BD260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1784-194E-4839-BF7E-5A494C90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4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C17A-53A5-44E9-B923-1DB9B1BD260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1784-194E-4839-BF7E-5A494C90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1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C17A-53A5-44E9-B923-1DB9B1BD260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1784-194E-4839-BF7E-5A494C90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73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Internet Transport Protocols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59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The TCP Service Model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7260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TCP service is obtained by both the sender and the receiver creating </a:t>
            </a:r>
            <a:r>
              <a:rPr lang="en-IN" dirty="0" smtClean="0"/>
              <a:t>end points</a:t>
            </a:r>
            <a:r>
              <a:rPr lang="en-IN" dirty="0"/>
              <a:t>, called </a:t>
            </a:r>
            <a:r>
              <a:rPr lang="en-IN" b="1" dirty="0" smtClean="0"/>
              <a:t>sockets</a:t>
            </a:r>
            <a:r>
              <a:rPr lang="en-IN" dirty="0" smtClean="0"/>
              <a:t>, Each </a:t>
            </a:r>
            <a:r>
              <a:rPr lang="en-IN" dirty="0"/>
              <a:t>socket has a socket </a:t>
            </a:r>
            <a:r>
              <a:rPr lang="en-IN" dirty="0" smtClean="0"/>
              <a:t>number (address) consisting </a:t>
            </a:r>
            <a:r>
              <a:rPr lang="en-IN" dirty="0"/>
              <a:t>of the IP address of the host and a 16-bit number local </a:t>
            </a:r>
            <a:r>
              <a:rPr lang="en-IN" dirty="0" smtClean="0"/>
              <a:t>to that </a:t>
            </a:r>
            <a:r>
              <a:rPr lang="en-IN" dirty="0"/>
              <a:t>host, called a </a:t>
            </a:r>
            <a:r>
              <a:rPr lang="en-IN" b="1" dirty="0"/>
              <a:t>port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port is the TCP name for a TSAP. For TCP service </a:t>
            </a:r>
            <a:r>
              <a:rPr lang="en-IN" dirty="0" smtClean="0"/>
              <a:t>to be </a:t>
            </a:r>
            <a:r>
              <a:rPr lang="en-IN" dirty="0"/>
              <a:t>obtained, a connection must be explicitly established between a socket on </a:t>
            </a:r>
            <a:r>
              <a:rPr lang="en-IN" dirty="0" smtClean="0"/>
              <a:t>one machine </a:t>
            </a:r>
            <a:r>
              <a:rPr lang="en-IN" dirty="0"/>
              <a:t>and a socket on another machine. </a:t>
            </a:r>
            <a:endParaRPr lang="en-IN" dirty="0" smtClean="0"/>
          </a:p>
          <a:p>
            <a:r>
              <a:rPr lang="en-IN" dirty="0"/>
              <a:t>Port numbers </a:t>
            </a:r>
            <a:r>
              <a:rPr lang="en-IN" dirty="0" smtClean="0"/>
              <a:t>1024 </a:t>
            </a:r>
            <a:r>
              <a:rPr lang="en-IN" dirty="0"/>
              <a:t>are reserved for standard services that can </a:t>
            </a:r>
            <a:r>
              <a:rPr lang="en-IN" dirty="0" smtClean="0"/>
              <a:t>usually only </a:t>
            </a:r>
            <a:r>
              <a:rPr lang="en-IN" dirty="0"/>
              <a:t>be started by privileged </a:t>
            </a:r>
            <a:r>
              <a:rPr lang="en-IN" dirty="0" smtClean="0"/>
              <a:t>users. They </a:t>
            </a:r>
            <a:r>
              <a:rPr lang="en-IN" dirty="0"/>
              <a:t>are </a:t>
            </a:r>
            <a:r>
              <a:rPr lang="en-IN" dirty="0" smtClean="0"/>
              <a:t>called </a:t>
            </a:r>
            <a:r>
              <a:rPr lang="en-IN" b="1" dirty="0" smtClean="0"/>
              <a:t>well-known </a:t>
            </a:r>
            <a:r>
              <a:rPr lang="en-IN" b="1" dirty="0"/>
              <a:t>ports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any process wishing to remotely retrieve </a:t>
            </a:r>
            <a:r>
              <a:rPr lang="en-IN" dirty="0" smtClean="0"/>
              <a:t>mail from </a:t>
            </a:r>
            <a:r>
              <a:rPr lang="en-IN" dirty="0"/>
              <a:t>a host can connect to the destination host’s port 143 to contact its </a:t>
            </a:r>
            <a:r>
              <a:rPr lang="en-IN" dirty="0" smtClean="0"/>
              <a:t>IMAP </a:t>
            </a:r>
            <a:r>
              <a:rPr lang="en-IN" dirty="0"/>
              <a:t>daemon.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list of well-known ports is given at </a:t>
            </a:r>
            <a:r>
              <a:rPr lang="en-IN" i="1" dirty="0"/>
              <a:t>www.iana.org</a:t>
            </a:r>
            <a:r>
              <a:rPr lang="en-IN" dirty="0"/>
              <a:t>. Over 700 </a:t>
            </a:r>
            <a:r>
              <a:rPr lang="en-IN" dirty="0" smtClean="0"/>
              <a:t>have been </a:t>
            </a:r>
            <a:r>
              <a:rPr lang="en-IN" dirty="0"/>
              <a:t>assigned. A few of the better-known ones are listed in Fig.</a:t>
            </a:r>
          </a:p>
        </p:txBody>
      </p:sp>
    </p:spTree>
    <p:extLst>
      <p:ext uri="{BB962C8B-B14F-4D97-AF65-F5344CB8AC3E}">
        <p14:creationId xmlns:p14="http://schemas.microsoft.com/office/powerpoint/2010/main" val="392894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The TCP Service Model(Contd.,)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576064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Figure: Some </a:t>
            </a:r>
            <a:r>
              <a:rPr lang="en-IN" dirty="0"/>
              <a:t>assigned ports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Other </a:t>
            </a:r>
            <a:r>
              <a:rPr lang="en-IN" dirty="0"/>
              <a:t>ports from 1024 through 49151 can be registered with IANA for use </a:t>
            </a:r>
            <a:r>
              <a:rPr lang="en-IN" dirty="0" smtClean="0"/>
              <a:t>by unprivileged </a:t>
            </a:r>
            <a:r>
              <a:rPr lang="en-IN" dirty="0"/>
              <a:t>users, but applications can and do choose their own ports.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66731"/>
            <a:ext cx="5214047" cy="306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54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The TCP Service Model(Contd.,)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8784976" cy="3816424"/>
          </a:xfrm>
        </p:spPr>
        <p:txBody>
          <a:bodyPr>
            <a:noAutofit/>
          </a:bodyPr>
          <a:lstStyle/>
          <a:p>
            <a:r>
              <a:rPr lang="en-IN" sz="2000" dirty="0"/>
              <a:t>All TCP connections are full duplex and point-to-point. Full duplex </a:t>
            </a:r>
            <a:r>
              <a:rPr lang="en-IN" sz="2000" dirty="0" smtClean="0"/>
              <a:t>means that </a:t>
            </a:r>
            <a:r>
              <a:rPr lang="en-IN" sz="2000" dirty="0"/>
              <a:t>traffic can go in both directions at the same time. </a:t>
            </a:r>
            <a:r>
              <a:rPr lang="en-IN" sz="2000" dirty="0" smtClean="0"/>
              <a:t>Point-to-point </a:t>
            </a:r>
            <a:r>
              <a:rPr lang="en-IN" sz="2000" dirty="0"/>
              <a:t>means </a:t>
            </a:r>
            <a:r>
              <a:rPr lang="en-IN" sz="2000" dirty="0" smtClean="0"/>
              <a:t>that each </a:t>
            </a:r>
            <a:r>
              <a:rPr lang="en-IN" sz="2000" dirty="0"/>
              <a:t>connection has exactly two end points. </a:t>
            </a:r>
            <a:endParaRPr lang="en-IN" sz="2000" dirty="0" smtClean="0"/>
          </a:p>
          <a:p>
            <a:r>
              <a:rPr lang="en-IN" sz="2000" dirty="0" smtClean="0"/>
              <a:t>TCP </a:t>
            </a:r>
            <a:r>
              <a:rPr lang="en-IN" sz="2000" dirty="0"/>
              <a:t>does not support multicasting </a:t>
            </a:r>
            <a:r>
              <a:rPr lang="en-IN" sz="2000" dirty="0" smtClean="0"/>
              <a:t>or broadcasting</a:t>
            </a:r>
            <a:r>
              <a:rPr lang="en-IN" sz="2000" dirty="0"/>
              <a:t>.</a:t>
            </a:r>
          </a:p>
          <a:p>
            <a:r>
              <a:rPr lang="en-IN" sz="2000" dirty="0"/>
              <a:t>A TCP connection is a byte stream, not a message stream. </a:t>
            </a:r>
            <a:r>
              <a:rPr lang="en-IN" sz="2000" dirty="0" smtClean="0"/>
              <a:t>Message boundaries are </a:t>
            </a:r>
            <a:r>
              <a:rPr lang="en-IN" sz="2000" dirty="0"/>
              <a:t>not preserved end to end. </a:t>
            </a:r>
            <a:endParaRPr lang="en-IN" sz="2000" dirty="0" smtClean="0"/>
          </a:p>
          <a:p>
            <a:r>
              <a:rPr lang="en-IN" sz="2000" dirty="0" smtClean="0"/>
              <a:t>For </a:t>
            </a:r>
            <a:r>
              <a:rPr lang="en-IN" sz="2000" dirty="0"/>
              <a:t>example, if the sending process does </a:t>
            </a:r>
            <a:r>
              <a:rPr lang="en-IN" sz="2000" dirty="0" smtClean="0"/>
              <a:t>four 512-byte </a:t>
            </a:r>
            <a:r>
              <a:rPr lang="en-IN" sz="2000" dirty="0"/>
              <a:t>writes to a TCP stream, these data may be delivered to the </a:t>
            </a:r>
            <a:r>
              <a:rPr lang="en-IN" sz="2000" dirty="0" smtClean="0"/>
              <a:t>receiving process </a:t>
            </a:r>
            <a:r>
              <a:rPr lang="en-IN" sz="2000" dirty="0"/>
              <a:t>as four 512-byte chunks, two 1024-byte chunks, one 2048-byte chunk (</a:t>
            </a:r>
            <a:r>
              <a:rPr lang="en-IN" sz="2000" dirty="0" smtClean="0"/>
              <a:t>see Fig.</a:t>
            </a:r>
            <a:r>
              <a:rPr lang="en-IN" sz="2000" dirty="0"/>
              <a:t> (a) Four 512-byte segments sent as separate IP datagrams. (b) </a:t>
            </a:r>
            <a:r>
              <a:rPr lang="en-IN" sz="2000" dirty="0" smtClean="0"/>
              <a:t>The2048 </a:t>
            </a:r>
            <a:r>
              <a:rPr lang="en-IN" sz="2000" dirty="0"/>
              <a:t>bytes of data delivered to the application in a single READ call</a:t>
            </a:r>
            <a:r>
              <a:rPr lang="en-IN" sz="2000" dirty="0" smtClean="0"/>
              <a:t>.).</a:t>
            </a:r>
            <a:endParaRPr lang="en-IN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53" y="4581128"/>
            <a:ext cx="7873095" cy="17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83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The TCP Segment Header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4006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Figure </a:t>
            </a:r>
            <a:r>
              <a:rPr lang="en-IN" dirty="0" smtClean="0"/>
              <a:t>shows </a:t>
            </a:r>
            <a:r>
              <a:rPr lang="en-IN" dirty="0"/>
              <a:t>the layout of a TCP segment. </a:t>
            </a:r>
            <a:endParaRPr lang="en-IN" dirty="0" smtClean="0"/>
          </a:p>
          <a:p>
            <a:r>
              <a:rPr lang="en-IN" dirty="0" smtClean="0"/>
              <a:t>Every </a:t>
            </a:r>
            <a:r>
              <a:rPr lang="en-IN" dirty="0"/>
              <a:t>segment begins with </a:t>
            </a:r>
            <a:r>
              <a:rPr lang="en-IN" dirty="0" smtClean="0"/>
              <a:t>a fixed-format</a:t>
            </a:r>
            <a:r>
              <a:rPr lang="en-IN" dirty="0"/>
              <a:t>, 20-byte header. </a:t>
            </a:r>
            <a:r>
              <a:rPr lang="en-IN" dirty="0" smtClean="0"/>
              <a:t>The </a:t>
            </a:r>
            <a:r>
              <a:rPr lang="en-IN" dirty="0"/>
              <a:t>fixed header may be followed by header options.</a:t>
            </a:r>
          </a:p>
          <a:p>
            <a:r>
              <a:rPr lang="en-IN" dirty="0"/>
              <a:t>After the options, if any, up to 65,535 − 20 − 20 = 65,495 data bytes </a:t>
            </a:r>
            <a:r>
              <a:rPr lang="en-IN" dirty="0" smtClean="0"/>
              <a:t>may follow</a:t>
            </a:r>
            <a:r>
              <a:rPr lang="en-IN" dirty="0"/>
              <a:t>, where the first 20 refer to the IP header and the second to the TCP header.</a:t>
            </a:r>
          </a:p>
          <a:p>
            <a:r>
              <a:rPr lang="en-IN" dirty="0"/>
              <a:t>Segments without any data are legal and are commonly used for </a:t>
            </a:r>
            <a:r>
              <a:rPr lang="en-IN" dirty="0" smtClean="0"/>
              <a:t>acknowledgements and </a:t>
            </a:r>
            <a:r>
              <a:rPr lang="en-IN" dirty="0"/>
              <a:t>control messages.</a:t>
            </a:r>
          </a:p>
        </p:txBody>
      </p:sp>
    </p:spTree>
    <p:extLst>
      <p:ext uri="{BB962C8B-B14F-4D97-AF65-F5344CB8AC3E}">
        <p14:creationId xmlns:p14="http://schemas.microsoft.com/office/powerpoint/2010/main" val="205438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Figure: The </a:t>
            </a:r>
            <a:r>
              <a:rPr lang="en-IN" dirty="0"/>
              <a:t>TCP header.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53954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43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 Internet has two main protocols in the transport layer, a </a:t>
            </a:r>
            <a:r>
              <a:rPr lang="en-IN" dirty="0" smtClean="0"/>
              <a:t>connectionless protocol </a:t>
            </a:r>
            <a:r>
              <a:rPr lang="en-IN" dirty="0"/>
              <a:t>and a connection-oriented one. The protocols complement each other.</a:t>
            </a:r>
          </a:p>
          <a:p>
            <a:r>
              <a:rPr lang="en-IN" dirty="0"/>
              <a:t>The connectionless protocol is </a:t>
            </a:r>
            <a:r>
              <a:rPr lang="en-IN" dirty="0" smtClean="0"/>
              <a:t>UDP: It </a:t>
            </a:r>
            <a:r>
              <a:rPr lang="en-IN" dirty="0"/>
              <a:t>does almost nothing beyond sending </a:t>
            </a:r>
            <a:r>
              <a:rPr lang="en-IN" dirty="0" smtClean="0"/>
              <a:t>packets between </a:t>
            </a:r>
            <a:r>
              <a:rPr lang="en-IN" dirty="0"/>
              <a:t>applications, letting </a:t>
            </a:r>
            <a:r>
              <a:rPr lang="en-IN" dirty="0" smtClean="0"/>
              <a:t>applications build </a:t>
            </a:r>
            <a:r>
              <a:rPr lang="en-IN" dirty="0"/>
              <a:t>their own protocols on top </a:t>
            </a:r>
            <a:r>
              <a:rPr lang="en-IN" dirty="0" smtClean="0"/>
              <a:t>as needed.</a:t>
            </a:r>
          </a:p>
          <a:p>
            <a:r>
              <a:rPr lang="en-IN" dirty="0"/>
              <a:t>The connection-oriented protocol is </a:t>
            </a:r>
            <a:r>
              <a:rPr lang="en-IN" dirty="0" smtClean="0"/>
              <a:t>TCP: It </a:t>
            </a:r>
            <a:r>
              <a:rPr lang="en-IN" dirty="0"/>
              <a:t>does almost everything. </a:t>
            </a:r>
            <a:r>
              <a:rPr lang="en-IN" dirty="0" smtClean="0"/>
              <a:t>It makes </a:t>
            </a:r>
            <a:r>
              <a:rPr lang="en-IN" dirty="0"/>
              <a:t>connections and adds reliability with retransmissions, along with flow </a:t>
            </a:r>
            <a:r>
              <a:rPr lang="en-IN" dirty="0" smtClean="0"/>
              <a:t>control and </a:t>
            </a:r>
            <a:r>
              <a:rPr lang="en-IN" dirty="0"/>
              <a:t>congestion control, all on behalf of the applications that use it.</a:t>
            </a:r>
          </a:p>
        </p:txBody>
      </p:sp>
    </p:spTree>
    <p:extLst>
      <p:ext uri="{BB962C8B-B14F-4D97-AF65-F5344CB8AC3E}">
        <p14:creationId xmlns:p14="http://schemas.microsoft.com/office/powerpoint/2010/main" val="62821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Introduction to UDP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IN" dirty="0"/>
              <a:t>The Internet protocol suite supports </a:t>
            </a:r>
            <a:r>
              <a:rPr lang="en-IN" dirty="0" smtClean="0"/>
              <a:t>a connectionless </a:t>
            </a:r>
            <a:r>
              <a:rPr lang="en-IN" dirty="0"/>
              <a:t>transport protocol </a:t>
            </a:r>
            <a:r>
              <a:rPr lang="en-IN" dirty="0" smtClean="0"/>
              <a:t>called </a:t>
            </a:r>
            <a:r>
              <a:rPr lang="en-IN" b="1" dirty="0" smtClean="0"/>
              <a:t>UDP </a:t>
            </a:r>
            <a:r>
              <a:rPr lang="en-IN" dirty="0"/>
              <a:t>(</a:t>
            </a:r>
            <a:r>
              <a:rPr lang="en-IN" b="1" dirty="0"/>
              <a:t>User Datagram Protocol</a:t>
            </a:r>
            <a:r>
              <a:rPr lang="en-IN" dirty="0" smtClean="0"/>
              <a:t>).</a:t>
            </a:r>
          </a:p>
          <a:p>
            <a:r>
              <a:rPr lang="en-IN" dirty="0" smtClean="0"/>
              <a:t>UDP </a:t>
            </a:r>
            <a:r>
              <a:rPr lang="en-IN" dirty="0"/>
              <a:t>provides a way for applications to </a:t>
            </a:r>
            <a:r>
              <a:rPr lang="en-IN" dirty="0" smtClean="0"/>
              <a:t>send encapsulated </a:t>
            </a:r>
            <a:r>
              <a:rPr lang="en-IN" dirty="0"/>
              <a:t>IP datagrams without having to establish a connection</a:t>
            </a:r>
            <a:r>
              <a:rPr lang="en-IN" dirty="0" smtClean="0"/>
              <a:t>.</a:t>
            </a:r>
          </a:p>
          <a:p>
            <a:r>
              <a:rPr lang="en-IN" dirty="0"/>
              <a:t>UDP transmits </a:t>
            </a:r>
            <a:r>
              <a:rPr lang="en-IN" b="1" dirty="0"/>
              <a:t>segments </a:t>
            </a:r>
            <a:r>
              <a:rPr lang="en-IN" dirty="0"/>
              <a:t>consisting of an 8-byte header followed by the payload.</a:t>
            </a:r>
          </a:p>
        </p:txBody>
      </p:sp>
    </p:spTree>
    <p:extLst>
      <p:ext uri="{BB962C8B-B14F-4D97-AF65-F5344CB8AC3E}">
        <p14:creationId xmlns:p14="http://schemas.microsoft.com/office/powerpoint/2010/main" val="424728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91264" cy="6552728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The two </a:t>
            </a:r>
            <a:r>
              <a:rPr lang="en-IN" sz="2400" b="1" dirty="0"/>
              <a:t>ports </a:t>
            </a:r>
            <a:r>
              <a:rPr lang="en-IN" sz="2400" dirty="0"/>
              <a:t>serve to identify the </a:t>
            </a:r>
            <a:r>
              <a:rPr lang="en-IN" sz="2400" dirty="0" smtClean="0"/>
              <a:t>endpoints within </a:t>
            </a:r>
            <a:r>
              <a:rPr lang="en-IN" sz="2400" dirty="0"/>
              <a:t>the source and destination machines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When a UDP packet </a:t>
            </a:r>
            <a:r>
              <a:rPr lang="en-IN" sz="2400" dirty="0" smtClean="0"/>
              <a:t>arrives, its </a:t>
            </a:r>
            <a:r>
              <a:rPr lang="en-IN" sz="2400" dirty="0"/>
              <a:t>payload is handed to the process attached to the destination port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 algn="ctr">
              <a:buNone/>
            </a:pPr>
            <a:r>
              <a:rPr lang="en-IN" sz="2200" dirty="0" smtClean="0"/>
              <a:t>Figure: The </a:t>
            </a:r>
            <a:r>
              <a:rPr lang="en-IN" sz="2200" dirty="0"/>
              <a:t>UDP </a:t>
            </a:r>
            <a:r>
              <a:rPr lang="en-IN" sz="2200" dirty="0" smtClean="0"/>
              <a:t>header</a:t>
            </a:r>
            <a:endParaRPr lang="en-IN" sz="22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	</a:t>
            </a:r>
          </a:p>
          <a:p>
            <a:pPr marL="0" indent="0" algn="ctr">
              <a:buNone/>
            </a:pPr>
            <a:r>
              <a:rPr lang="en-IN" sz="2400" dirty="0" smtClean="0"/>
              <a:t>Figure: </a:t>
            </a:r>
            <a:r>
              <a:rPr lang="en-IN" sz="2000" dirty="0" smtClean="0"/>
              <a:t>The </a:t>
            </a:r>
            <a:r>
              <a:rPr lang="en-IN" sz="2000" dirty="0"/>
              <a:t>IPv4 </a:t>
            </a:r>
            <a:r>
              <a:rPr lang="en-IN" sz="2000" dirty="0" smtClean="0"/>
              <a:t>pseudo header </a:t>
            </a:r>
            <a:r>
              <a:rPr lang="en-IN" sz="2000" dirty="0"/>
              <a:t>included in the UDP checksum.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914013" cy="165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89040"/>
            <a:ext cx="6840760" cy="228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19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Remote Procedure Call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435280" cy="576064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Sending a message to a remote host and getting a reply back is a lot like making a function call in a programming language. In both cases, you start with one or more parameters and you get back a result. This observation has led people to try to arrange request-reply interactions on networks to be cast in the form </a:t>
            </a:r>
            <a:r>
              <a:rPr lang="en-IN" dirty="0"/>
              <a:t>of procedure calls</a:t>
            </a:r>
            <a:r>
              <a:rPr lang="en-IN" dirty="0" smtClean="0"/>
              <a:t>.</a:t>
            </a:r>
          </a:p>
          <a:p>
            <a:r>
              <a:rPr lang="en-IN" dirty="0"/>
              <a:t>When a process on machine 1 calls a procedure </a:t>
            </a:r>
            <a:r>
              <a:rPr lang="en-IN" dirty="0" smtClean="0"/>
              <a:t>on machine </a:t>
            </a:r>
            <a:r>
              <a:rPr lang="en-IN" dirty="0"/>
              <a:t>2, the calling process on 1 is suspended and execution of the called </a:t>
            </a:r>
            <a:r>
              <a:rPr lang="en-IN" dirty="0" smtClean="0"/>
              <a:t>procedure takes </a:t>
            </a:r>
            <a:r>
              <a:rPr lang="en-IN" dirty="0"/>
              <a:t>place on 2. Information can be transported from the caller to the </a:t>
            </a:r>
            <a:r>
              <a:rPr lang="en-IN" dirty="0" smtClean="0"/>
              <a:t>callee in </a:t>
            </a:r>
            <a:r>
              <a:rPr lang="en-IN" dirty="0"/>
              <a:t>the parameters and can come back in the procedure result. </a:t>
            </a:r>
            <a:endParaRPr lang="en-IN" dirty="0" smtClean="0"/>
          </a:p>
          <a:p>
            <a:r>
              <a:rPr lang="en-IN" dirty="0" smtClean="0"/>
              <a:t>No </a:t>
            </a:r>
            <a:r>
              <a:rPr lang="en-IN" dirty="0"/>
              <a:t>message </a:t>
            </a:r>
            <a:r>
              <a:rPr lang="en-IN" dirty="0" smtClean="0"/>
              <a:t>passing is </a:t>
            </a:r>
            <a:r>
              <a:rPr lang="en-IN" dirty="0"/>
              <a:t>visible to the application programmer. This technique is known as </a:t>
            </a:r>
            <a:r>
              <a:rPr lang="en-IN" b="1" dirty="0" smtClean="0"/>
              <a:t>RPC </a:t>
            </a:r>
            <a:r>
              <a:rPr lang="en-IN" dirty="0" smtClean="0"/>
              <a:t>(</a:t>
            </a:r>
            <a:r>
              <a:rPr lang="en-IN" b="1" dirty="0" smtClean="0"/>
              <a:t>Remote </a:t>
            </a:r>
            <a:r>
              <a:rPr lang="en-IN" b="1" dirty="0"/>
              <a:t>Procedure Call</a:t>
            </a:r>
            <a:r>
              <a:rPr lang="en-IN" dirty="0"/>
              <a:t>) and has </a:t>
            </a:r>
            <a:r>
              <a:rPr lang="en-IN" dirty="0" smtClean="0"/>
              <a:t>become </a:t>
            </a:r>
            <a:r>
              <a:rPr lang="en-IN" dirty="0"/>
              <a:t>the basis for many networking applications</a:t>
            </a:r>
            <a:r>
              <a:rPr lang="en-IN" dirty="0" smtClean="0"/>
              <a:t>.</a:t>
            </a:r>
          </a:p>
          <a:p>
            <a:r>
              <a:rPr lang="en-IN" dirty="0"/>
              <a:t>The idea behind RPC is to make a remote procedure call look as much as </a:t>
            </a:r>
            <a:r>
              <a:rPr lang="en-IN" dirty="0" smtClean="0"/>
              <a:t>possible like </a:t>
            </a:r>
            <a:r>
              <a:rPr lang="en-IN" dirty="0"/>
              <a:t>a local one.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the simplest form, to call a remote procedure, the </a:t>
            </a:r>
            <a:r>
              <a:rPr lang="en-IN" dirty="0" smtClean="0"/>
              <a:t>client program </a:t>
            </a:r>
            <a:r>
              <a:rPr lang="en-IN" dirty="0"/>
              <a:t>must be bound with a small library procedure, called the </a:t>
            </a:r>
            <a:r>
              <a:rPr lang="en-IN" b="1" dirty="0"/>
              <a:t>client stub</a:t>
            </a:r>
            <a:r>
              <a:rPr lang="en-IN" dirty="0"/>
              <a:t>, </a:t>
            </a:r>
            <a:r>
              <a:rPr lang="en-IN" dirty="0" smtClean="0"/>
              <a:t>that represents </a:t>
            </a:r>
            <a:r>
              <a:rPr lang="en-IN" dirty="0"/>
              <a:t>the server procedure in the client’s address space. </a:t>
            </a:r>
            <a:endParaRPr lang="en-IN" dirty="0" smtClean="0"/>
          </a:p>
          <a:p>
            <a:r>
              <a:rPr lang="en-IN" dirty="0" smtClean="0"/>
              <a:t>Similarly</a:t>
            </a:r>
            <a:r>
              <a:rPr lang="en-IN" dirty="0"/>
              <a:t>, the </a:t>
            </a:r>
            <a:r>
              <a:rPr lang="en-IN" dirty="0" smtClean="0"/>
              <a:t>server is </a:t>
            </a:r>
            <a:r>
              <a:rPr lang="en-IN" dirty="0"/>
              <a:t>bound with a procedure called the </a:t>
            </a:r>
            <a:r>
              <a:rPr lang="en-IN" b="1" dirty="0"/>
              <a:t>server stub</a:t>
            </a:r>
            <a:r>
              <a:rPr lang="en-IN" dirty="0"/>
              <a:t>. These procedures hide the </a:t>
            </a:r>
            <a:r>
              <a:rPr lang="en-IN" dirty="0" smtClean="0"/>
              <a:t>fact that </a:t>
            </a:r>
            <a:r>
              <a:rPr lang="en-IN" dirty="0"/>
              <a:t>the procedure call from the client to the server is not local.</a:t>
            </a:r>
          </a:p>
          <a:p>
            <a:r>
              <a:rPr lang="en-IN" dirty="0"/>
              <a:t>The actual steps in making an RPC are shown in </a:t>
            </a:r>
            <a:r>
              <a:rPr lang="en-IN" dirty="0" smtClean="0"/>
              <a:t> below Fig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813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6754"/>
            <a:ext cx="8784976" cy="6482605"/>
          </a:xfrm>
        </p:spPr>
        <p:txBody>
          <a:bodyPr>
            <a:normAutofit/>
          </a:bodyPr>
          <a:lstStyle/>
          <a:p>
            <a:r>
              <a:rPr lang="en-IN" sz="2000" dirty="0"/>
              <a:t>Step 1 is the </a:t>
            </a:r>
            <a:r>
              <a:rPr lang="en-IN" sz="2000" dirty="0" smtClean="0"/>
              <a:t>client calling </a:t>
            </a:r>
            <a:r>
              <a:rPr lang="en-IN" sz="2000" dirty="0"/>
              <a:t>the client stub. This call is a local procedure call, with the </a:t>
            </a:r>
            <a:r>
              <a:rPr lang="en-IN" sz="2000" dirty="0" smtClean="0"/>
              <a:t>parameters pushed </a:t>
            </a:r>
            <a:r>
              <a:rPr lang="en-IN" sz="2000" dirty="0"/>
              <a:t>onto the stack in the normal way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Step </a:t>
            </a:r>
            <a:r>
              <a:rPr lang="en-IN" sz="2000" dirty="0"/>
              <a:t>2 is the client stub packing the </a:t>
            </a:r>
            <a:r>
              <a:rPr lang="en-IN" sz="2000" dirty="0" smtClean="0"/>
              <a:t>parameters into </a:t>
            </a:r>
            <a:r>
              <a:rPr lang="en-IN" sz="2000" dirty="0"/>
              <a:t>a message and making a system call to send the message. </a:t>
            </a:r>
            <a:r>
              <a:rPr lang="en-IN" sz="2000" dirty="0" smtClean="0"/>
              <a:t>Packing the </a:t>
            </a:r>
            <a:r>
              <a:rPr lang="en-IN" sz="2000" dirty="0"/>
              <a:t>parameters is called </a:t>
            </a:r>
            <a:r>
              <a:rPr lang="en-IN" sz="2000" b="1" dirty="0"/>
              <a:t>marshaling</a:t>
            </a:r>
            <a:r>
              <a:rPr lang="en-IN" sz="2000" dirty="0"/>
              <a:t>. </a:t>
            </a:r>
            <a:endParaRPr lang="en-IN" sz="2000" dirty="0" smtClean="0"/>
          </a:p>
          <a:p>
            <a:r>
              <a:rPr lang="en-IN" sz="2000" dirty="0" smtClean="0"/>
              <a:t>Step </a:t>
            </a:r>
            <a:r>
              <a:rPr lang="en-IN" sz="2000" dirty="0"/>
              <a:t>3 is the operating system sending </a:t>
            </a:r>
            <a:r>
              <a:rPr lang="en-IN" sz="2000" dirty="0" smtClean="0"/>
              <a:t>the message </a:t>
            </a:r>
            <a:r>
              <a:rPr lang="en-IN" sz="2000" dirty="0"/>
              <a:t>from the client machine to the server machine. </a:t>
            </a:r>
            <a:endParaRPr lang="en-IN" sz="2000" dirty="0" smtClean="0"/>
          </a:p>
          <a:p>
            <a:r>
              <a:rPr lang="en-IN" sz="2000" dirty="0" smtClean="0"/>
              <a:t>Step </a:t>
            </a:r>
            <a:r>
              <a:rPr lang="en-IN" sz="2000" dirty="0"/>
              <a:t>4 is the </a:t>
            </a:r>
            <a:r>
              <a:rPr lang="en-IN" sz="2000" dirty="0" smtClean="0"/>
              <a:t>operating system </a:t>
            </a:r>
            <a:r>
              <a:rPr lang="en-IN" sz="2000" dirty="0"/>
              <a:t>passing the incoming packet to the server stub. </a:t>
            </a:r>
            <a:endParaRPr lang="en-IN" sz="2000" dirty="0" smtClean="0"/>
          </a:p>
          <a:p>
            <a:r>
              <a:rPr lang="en-IN" sz="2000" dirty="0" smtClean="0"/>
              <a:t>Step 5 </a:t>
            </a:r>
            <a:r>
              <a:rPr lang="en-IN" sz="2000" dirty="0"/>
              <a:t>is the </a:t>
            </a:r>
            <a:r>
              <a:rPr lang="en-IN" sz="2000" dirty="0" smtClean="0"/>
              <a:t>server stub </a:t>
            </a:r>
            <a:r>
              <a:rPr lang="en-IN" sz="2000" dirty="0"/>
              <a:t>calling the server procedure with the unmarshaled parameters. The </a:t>
            </a:r>
            <a:r>
              <a:rPr lang="en-IN" sz="2000" dirty="0" smtClean="0"/>
              <a:t>reply traces </a:t>
            </a:r>
            <a:r>
              <a:rPr lang="en-IN" sz="2000" dirty="0"/>
              <a:t>the same path in the other direction.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01008"/>
            <a:ext cx="6048672" cy="278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80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RTP </a:t>
            </a:r>
            <a:r>
              <a:rPr lang="en-IN" sz="3200" dirty="0"/>
              <a:t>(</a:t>
            </a:r>
            <a:r>
              <a:rPr lang="en-IN" sz="3200" b="1" dirty="0"/>
              <a:t>Real-time Transport Protocol</a:t>
            </a:r>
            <a:r>
              <a:rPr lang="en-IN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507288" cy="5616624"/>
          </a:xfrm>
        </p:spPr>
        <p:txBody>
          <a:bodyPr>
            <a:noAutofit/>
          </a:bodyPr>
          <a:lstStyle/>
          <a:p>
            <a:r>
              <a:rPr lang="en-IN" sz="2400" dirty="0"/>
              <a:t>Client-server RPC is one area in which UDP is widely used. </a:t>
            </a:r>
            <a:endParaRPr lang="en-IN" sz="2400" dirty="0" smtClean="0"/>
          </a:p>
          <a:p>
            <a:r>
              <a:rPr lang="en-IN" sz="2400" dirty="0" smtClean="0"/>
              <a:t>Another </a:t>
            </a:r>
            <a:r>
              <a:rPr lang="en-IN" sz="2400" dirty="0"/>
              <a:t>one </a:t>
            </a:r>
            <a:r>
              <a:rPr lang="en-IN" sz="2400" dirty="0" smtClean="0"/>
              <a:t>is for </a:t>
            </a:r>
            <a:r>
              <a:rPr lang="en-IN" sz="2400" dirty="0"/>
              <a:t>real-time multimedia applications. In particular, as Internet radio, Internet </a:t>
            </a:r>
            <a:r>
              <a:rPr lang="en-IN" sz="2400" dirty="0" smtClean="0"/>
              <a:t>telephony, music-on-demand</a:t>
            </a:r>
            <a:r>
              <a:rPr lang="en-IN" sz="2400" dirty="0"/>
              <a:t>, videoconferencing, video-on-demand, and other </a:t>
            </a:r>
            <a:r>
              <a:rPr lang="en-IN" sz="2400" dirty="0" smtClean="0"/>
              <a:t>multimedia applications </a:t>
            </a:r>
            <a:r>
              <a:rPr lang="en-IN" sz="2400" dirty="0"/>
              <a:t>became more commonplace, people have discovered </a:t>
            </a:r>
            <a:r>
              <a:rPr lang="en-IN" sz="2400" dirty="0" smtClean="0"/>
              <a:t>that each </a:t>
            </a:r>
            <a:r>
              <a:rPr lang="en-IN" sz="2400" dirty="0"/>
              <a:t>application was reinventing more or less the same real-time transport </a:t>
            </a:r>
            <a:r>
              <a:rPr lang="en-IN" sz="2400" dirty="0" smtClean="0"/>
              <a:t>protocol.</a:t>
            </a:r>
          </a:p>
          <a:p>
            <a:r>
              <a:rPr lang="en-IN" sz="2400" dirty="0" smtClean="0"/>
              <a:t>There are two </a:t>
            </a:r>
            <a:r>
              <a:rPr lang="en-IN" sz="2400" dirty="0"/>
              <a:t>aspects of real-time transport. The first is the RTP protocol for </a:t>
            </a:r>
            <a:r>
              <a:rPr lang="en-IN" sz="2400" dirty="0" smtClean="0"/>
              <a:t>transporting audio </a:t>
            </a:r>
            <a:r>
              <a:rPr lang="en-IN" sz="2400" dirty="0"/>
              <a:t>and video data in packets.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second is the processing that takes </a:t>
            </a:r>
            <a:r>
              <a:rPr lang="en-IN" sz="2400" dirty="0" smtClean="0"/>
              <a:t>place, mostly </a:t>
            </a:r>
            <a:r>
              <a:rPr lang="en-IN" sz="2400" dirty="0"/>
              <a:t>at the receiver, to play out the audio and video at the right time. </a:t>
            </a:r>
            <a:endParaRPr lang="en-IN" sz="24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9996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IN" b="1" dirty="0" smtClean="0"/>
              <a:t>RTP </a:t>
            </a:r>
            <a:r>
              <a:rPr lang="en-IN" dirty="0" smtClean="0"/>
              <a:t>(C</a:t>
            </a:r>
            <a:r>
              <a:rPr lang="en-IN" b="1" dirty="0" smtClean="0"/>
              <a:t>ontd.,)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These functions fit into the protocol stack as shown in Fig.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IN" sz="2000" dirty="0" smtClean="0"/>
          </a:p>
          <a:p>
            <a:pPr marL="0" indent="0" algn="ctr">
              <a:buNone/>
            </a:pPr>
            <a:r>
              <a:rPr lang="en-IN" sz="2000" dirty="0" smtClean="0"/>
              <a:t>Figure:(a</a:t>
            </a:r>
            <a:r>
              <a:rPr lang="en-IN" sz="2000" dirty="0"/>
              <a:t>) The position of RTP in the protocol stack. (b) Packet nesting.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44957"/>
            <a:ext cx="7204677" cy="258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46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TCP </a:t>
            </a:r>
            <a:r>
              <a:rPr lang="en-IN" sz="3600" dirty="0"/>
              <a:t>(</a:t>
            </a:r>
            <a:r>
              <a:rPr lang="en-IN" sz="3600" b="1" dirty="0"/>
              <a:t>Transmission Control Protocol</a:t>
            </a:r>
            <a:r>
              <a:rPr lang="en-IN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5832648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TCP was </a:t>
            </a:r>
            <a:r>
              <a:rPr lang="en-IN" dirty="0"/>
              <a:t>specifically designed to </a:t>
            </a:r>
            <a:r>
              <a:rPr lang="en-IN" dirty="0" smtClean="0"/>
              <a:t>provide a </a:t>
            </a:r>
            <a:r>
              <a:rPr lang="en-IN" dirty="0"/>
              <a:t>reliable end-to-end byte stream over an </a:t>
            </a:r>
            <a:r>
              <a:rPr lang="en-IN" dirty="0" smtClean="0"/>
              <a:t>unreliable internetwork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An internetwork differs </a:t>
            </a:r>
            <a:r>
              <a:rPr lang="en-IN" dirty="0"/>
              <a:t>from a single network because different parts may have wildly </a:t>
            </a:r>
            <a:r>
              <a:rPr lang="en-IN" dirty="0" smtClean="0"/>
              <a:t>different topologies</a:t>
            </a:r>
            <a:r>
              <a:rPr lang="en-IN" dirty="0"/>
              <a:t>, bandwidths, delays, packet sizes, and other parameters. </a:t>
            </a:r>
            <a:endParaRPr lang="en-IN" dirty="0" smtClean="0"/>
          </a:p>
          <a:p>
            <a:r>
              <a:rPr lang="en-IN" dirty="0" smtClean="0"/>
              <a:t>TCP was </a:t>
            </a:r>
            <a:r>
              <a:rPr lang="en-IN" dirty="0"/>
              <a:t>designed to dynamically adapt </a:t>
            </a:r>
            <a:r>
              <a:rPr lang="en-IN" dirty="0" smtClean="0"/>
              <a:t>to properties </a:t>
            </a:r>
            <a:r>
              <a:rPr lang="en-IN" dirty="0"/>
              <a:t>of the internetwork and to </a:t>
            </a:r>
            <a:r>
              <a:rPr lang="en-IN" dirty="0" smtClean="0"/>
              <a:t>be robust </a:t>
            </a:r>
            <a:r>
              <a:rPr lang="en-IN" dirty="0"/>
              <a:t>in the face of many kinds of failures</a:t>
            </a:r>
            <a:r>
              <a:rPr lang="en-IN" dirty="0" smtClean="0"/>
              <a:t>.</a:t>
            </a:r>
          </a:p>
          <a:p>
            <a:r>
              <a:rPr lang="en-IN" dirty="0"/>
              <a:t>Each machine supporting TCP has a TCP transport entity, either a library </a:t>
            </a:r>
            <a:r>
              <a:rPr lang="en-IN" dirty="0" smtClean="0"/>
              <a:t>procedure, a </a:t>
            </a:r>
            <a:r>
              <a:rPr lang="en-IN" dirty="0"/>
              <a:t>user process, or most commonly part of the kernel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In all cases, it </a:t>
            </a:r>
            <a:r>
              <a:rPr lang="en-IN" dirty="0" smtClean="0"/>
              <a:t>manages TCP </a:t>
            </a:r>
            <a:r>
              <a:rPr lang="en-IN" dirty="0"/>
              <a:t>streams and interfaces to the IP layer.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TCP entity accepts user </a:t>
            </a:r>
            <a:r>
              <a:rPr lang="en-IN" dirty="0" smtClean="0"/>
              <a:t>data streams </a:t>
            </a:r>
            <a:r>
              <a:rPr lang="en-IN" dirty="0"/>
              <a:t>from local processes, breaks them up into pieces not exceeding 64 </a:t>
            </a:r>
            <a:r>
              <a:rPr lang="en-IN" dirty="0" smtClean="0"/>
              <a:t>KB </a:t>
            </a:r>
            <a:r>
              <a:rPr lang="en-IN" dirty="0"/>
              <a:t>and sends each piece as a separate IP datagram</a:t>
            </a:r>
            <a:r>
              <a:rPr lang="en-IN" dirty="0" smtClean="0"/>
              <a:t>.</a:t>
            </a:r>
          </a:p>
          <a:p>
            <a:r>
              <a:rPr lang="en-IN" dirty="0" smtClean="0"/>
              <a:t>When datagrams </a:t>
            </a:r>
            <a:r>
              <a:rPr lang="en-IN" dirty="0"/>
              <a:t>containing TCP data arrive at a machine, they are given to the TCP </a:t>
            </a:r>
            <a:r>
              <a:rPr lang="en-IN" dirty="0" smtClean="0"/>
              <a:t>entity, which </a:t>
            </a:r>
            <a:r>
              <a:rPr lang="en-IN" dirty="0"/>
              <a:t>reconstructs the original byte streams</a:t>
            </a:r>
            <a:r>
              <a:rPr lang="en-IN" dirty="0" smtClean="0"/>
              <a:t>.</a:t>
            </a:r>
          </a:p>
          <a:p>
            <a:r>
              <a:rPr lang="en-IN" dirty="0"/>
              <a:t>The IP layer gives no guarantee that datagrams will be delivered properly, </a:t>
            </a:r>
            <a:r>
              <a:rPr lang="en-IN" dirty="0" smtClean="0"/>
              <a:t>nor any </a:t>
            </a:r>
            <a:r>
              <a:rPr lang="en-IN" dirty="0"/>
              <a:t>indication of how fast datagrams may be sent. It is up to TCP to send </a:t>
            </a:r>
            <a:r>
              <a:rPr lang="en-IN" dirty="0" smtClean="0"/>
              <a:t>datagrams fast </a:t>
            </a:r>
            <a:r>
              <a:rPr lang="en-IN" dirty="0"/>
              <a:t>enough to make use of the capacity but not cause congestion, and </a:t>
            </a:r>
            <a:r>
              <a:rPr lang="en-IN" dirty="0" smtClean="0"/>
              <a:t>to time </a:t>
            </a:r>
            <a:r>
              <a:rPr lang="en-IN" dirty="0"/>
              <a:t>out and retransmit any datagrams that are not delivered</a:t>
            </a:r>
            <a:r>
              <a:rPr lang="en-IN" dirty="0" smtClean="0"/>
              <a:t>.</a:t>
            </a:r>
          </a:p>
          <a:p>
            <a:r>
              <a:rPr lang="en-IN" dirty="0"/>
              <a:t>Datagrams that </a:t>
            </a:r>
            <a:r>
              <a:rPr lang="en-IN" dirty="0" smtClean="0"/>
              <a:t>do arrive </a:t>
            </a:r>
            <a:r>
              <a:rPr lang="en-IN" dirty="0"/>
              <a:t>may well do so in the wrong order; it is also up to TCP to reassemble </a:t>
            </a:r>
            <a:r>
              <a:rPr lang="en-IN" dirty="0" smtClean="0"/>
              <a:t>them into </a:t>
            </a:r>
            <a:r>
              <a:rPr lang="en-IN" dirty="0"/>
              <a:t>messages in the proper sequence.</a:t>
            </a:r>
          </a:p>
        </p:txBody>
      </p:sp>
    </p:spTree>
    <p:extLst>
      <p:ext uri="{BB962C8B-B14F-4D97-AF65-F5344CB8AC3E}">
        <p14:creationId xmlns:p14="http://schemas.microsoft.com/office/powerpoint/2010/main" val="411592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1407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Internet Transport Protocols </vt:lpstr>
      <vt:lpstr>Introduction</vt:lpstr>
      <vt:lpstr>Introduction to UDP</vt:lpstr>
      <vt:lpstr>PowerPoint Presentation</vt:lpstr>
      <vt:lpstr>Remote Procedure Call</vt:lpstr>
      <vt:lpstr>PowerPoint Presentation</vt:lpstr>
      <vt:lpstr>RTP (Real-time Transport Protocol)</vt:lpstr>
      <vt:lpstr>RTP (Contd.,)</vt:lpstr>
      <vt:lpstr>TCP (Transmission Control Protocol)</vt:lpstr>
      <vt:lpstr>The TCP Service Model</vt:lpstr>
      <vt:lpstr>The TCP Service Model(Contd.,)</vt:lpstr>
      <vt:lpstr>The TCP Service Model(Contd.,)</vt:lpstr>
      <vt:lpstr>The TCP Segment Header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Transport Protocols</dc:title>
  <dc:creator>RamaDevi</dc:creator>
  <cp:lastModifiedBy>RamaDevi</cp:lastModifiedBy>
  <cp:revision>11</cp:revision>
  <dcterms:created xsi:type="dcterms:W3CDTF">2020-04-07T13:41:22Z</dcterms:created>
  <dcterms:modified xsi:type="dcterms:W3CDTF">2020-04-07T15:14:09Z</dcterms:modified>
</cp:coreProperties>
</file>