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96" r:id="rId1"/>
  </p:sldMasterIdLst>
  <p:notesMasterIdLst>
    <p:notesMasterId r:id="rId2"/>
  </p:notesMasterIdLst>
  <p:sldIdLst>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5" name=""/>
        <p:cNvGrpSpPr/>
        <p:nvPr/>
      </p:nvGrpSpPr>
      <p:grpSpPr>
        <a:xfrm>
          <a:off x="0" y="0"/>
          <a:ext cx="0" cy="0"/>
          <a:chOff x="0" y="0"/>
          <a:chExt cx="0" cy="0"/>
        </a:xfrm>
      </p:grpSpPr>
      <p:sp>
        <p:nvSpPr>
          <p:cNvPr id="104868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651" name="Title 1"/>
          <p:cNvSpPr>
            <a:spLocks noGrp="1"/>
          </p:cNvSpPr>
          <p:nvPr>
            <p:ph type="title"/>
          </p:nvPr>
        </p:nvSpPr>
        <p:spPr/>
        <p:txBody>
          <a:bodyPr/>
          <a:p>
            <a:r>
              <a:rPr altLang="zh-CN" lang="en-US" smtClean="0"/>
              <a:t>Click to edit Master title style</a:t>
            </a:r>
            <a:endParaRPr dirty="0" lang="en-US"/>
          </a:p>
        </p:txBody>
      </p:sp>
      <p:sp>
        <p:nvSpPr>
          <p:cNvPr id="104865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4" name="Footer Placeholder 4"/>
          <p:cNvSpPr>
            <a:spLocks noGrp="1"/>
          </p:cNvSpPr>
          <p:nvPr>
            <p:ph type="ftr" sz="quarter" idx="11"/>
          </p:nvPr>
        </p:nvSpPr>
        <p:spPr/>
        <p:txBody>
          <a:bodyPr/>
          <a:p>
            <a:endParaRPr altLang="en-US" lang="zh-CN"/>
          </a:p>
        </p:txBody>
      </p:sp>
      <p:sp>
        <p:nvSpPr>
          <p:cNvPr id="104865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35"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36"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8" name=""/>
        <p:cNvGrpSpPr/>
        <p:nvPr/>
      </p:nvGrpSpPr>
      <p:grpSpPr>
        <a:xfrm>
          <a:off x="0" y="0"/>
          <a:ext cx="0" cy="0"/>
          <a:chOff x="0" y="0"/>
          <a:chExt cx="0" cy="0"/>
        </a:xfrm>
      </p:grpSpPr>
      <p:sp>
        <p:nvSpPr>
          <p:cNvPr id="1048640" name="Title 1"/>
          <p:cNvSpPr>
            <a:spLocks noGrp="1"/>
          </p:cNvSpPr>
          <p:nvPr>
            <p:ph type="title"/>
          </p:nvPr>
        </p:nvSpPr>
        <p:spPr/>
        <p:txBody>
          <a:bodyPr/>
          <a:p>
            <a:r>
              <a:rPr altLang="zh-CN" lang="en-US" smtClean="0"/>
              <a:t>Click to edit Master title style</a:t>
            </a:r>
            <a:endParaRPr dirty="0" lang="en-US"/>
          </a:p>
        </p:txBody>
      </p:sp>
      <p:sp>
        <p:nvSpPr>
          <p:cNvPr id="1048641"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5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5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5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9" name="Footer Placeholder 4"/>
          <p:cNvSpPr>
            <a:spLocks noGrp="1"/>
          </p:cNvSpPr>
          <p:nvPr>
            <p:ph type="ftr" sz="quarter" idx="11"/>
          </p:nvPr>
        </p:nvSpPr>
        <p:spPr/>
        <p:txBody>
          <a:bodyPr/>
          <a:p>
            <a:endParaRPr altLang="en-US" lang="zh-CN"/>
          </a:p>
        </p:txBody>
      </p:sp>
      <p:sp>
        <p:nvSpPr>
          <p:cNvPr id="104866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61" name="Title 1"/>
          <p:cNvSpPr>
            <a:spLocks noGrp="1"/>
          </p:cNvSpPr>
          <p:nvPr>
            <p:ph type="title"/>
          </p:nvPr>
        </p:nvSpPr>
        <p:spPr/>
        <p:txBody>
          <a:bodyPr/>
          <a:p>
            <a:r>
              <a:rPr altLang="zh-CN" lang="en-US" smtClean="0"/>
              <a:t>Click to edit Master title style</a:t>
            </a:r>
            <a:endParaRPr dirty="0" lang="en-US"/>
          </a:p>
        </p:txBody>
      </p:sp>
      <p:sp>
        <p:nvSpPr>
          <p:cNvPr id="104866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5" name="Footer Placeholder 5"/>
          <p:cNvSpPr>
            <a:spLocks noGrp="1"/>
          </p:cNvSpPr>
          <p:nvPr>
            <p:ph type="ftr" sz="quarter" idx="11"/>
          </p:nvPr>
        </p:nvSpPr>
        <p:spPr/>
        <p:txBody>
          <a:bodyPr/>
          <a:p>
            <a:endParaRPr altLang="en-US" lang="zh-CN"/>
          </a:p>
        </p:txBody>
      </p:sp>
      <p:sp>
        <p:nvSpPr>
          <p:cNvPr id="104866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6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6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7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2"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3" name="Footer Placeholder 7"/>
          <p:cNvSpPr>
            <a:spLocks noGrp="1"/>
          </p:cNvSpPr>
          <p:nvPr>
            <p:ph type="ftr" sz="quarter" idx="11"/>
          </p:nvPr>
        </p:nvSpPr>
        <p:spPr/>
        <p:txBody>
          <a:bodyPr/>
          <a:p>
            <a:endParaRPr altLang="en-US" lang="zh-CN"/>
          </a:p>
        </p:txBody>
      </p:sp>
      <p:sp>
        <p:nvSpPr>
          <p:cNvPr id="1048674"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1" name="Title 1"/>
          <p:cNvSpPr>
            <a:spLocks noGrp="1"/>
          </p:cNvSpPr>
          <p:nvPr>
            <p:ph type="title"/>
          </p:nvPr>
        </p:nvSpPr>
        <p:spPr/>
        <p:txBody>
          <a:bodyPr/>
          <a:p>
            <a:r>
              <a:rPr altLang="zh-CN" lang="en-US" smtClean="0"/>
              <a:t>Click to edit Master title style</a:t>
            </a:r>
            <a:endParaRPr dirty="0" lang="en-US"/>
          </a:p>
        </p:txBody>
      </p:sp>
      <p:sp>
        <p:nvSpPr>
          <p:cNvPr id="104863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3"/>
          <p:cNvSpPr>
            <a:spLocks noGrp="1"/>
          </p:cNvSpPr>
          <p:nvPr>
            <p:ph type="ftr" sz="quarter" idx="11"/>
          </p:nvPr>
        </p:nvSpPr>
        <p:spPr/>
        <p:txBody>
          <a:bodyPr/>
          <a:p>
            <a:endParaRPr altLang="en-US" lang="zh-CN"/>
          </a:p>
        </p:txBody>
      </p:sp>
      <p:sp>
        <p:nvSpPr>
          <p:cNvPr id="104863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58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9" name="Footer Placeholder 2"/>
          <p:cNvSpPr>
            <a:spLocks noGrp="1"/>
          </p:cNvSpPr>
          <p:nvPr>
            <p:ph type="ftr" sz="quarter" idx="11"/>
          </p:nvPr>
        </p:nvSpPr>
        <p:spPr/>
        <p:txBody>
          <a:bodyPr/>
          <a:p>
            <a:endParaRPr altLang="en-US" lang="zh-CN"/>
          </a:p>
        </p:txBody>
      </p:sp>
      <p:sp>
        <p:nvSpPr>
          <p:cNvPr id="104859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5" name="Title 1"/>
          <p:cNvSpPr>
            <a:spLocks noGrp="1"/>
          </p:cNvSpPr>
          <p:nvPr>
            <p:ph type="title"/>
          </p:nvPr>
        </p:nvSpPr>
        <p:spPr>
          <a:xfrm>
            <a:off x="629841" y="457200"/>
            <a:ext cx="2949178" cy="1600200"/>
          </a:xfrm>
        </p:spPr>
        <p:txBody>
          <a:bodyPr anchor="b">
            <a:normAutofit fontScale="96875"/>
          </a:bodyPr>
          <a:lstStyle>
            <a:lvl1pPr>
              <a:defRPr sz="3200"/>
            </a:lvl1pPr>
          </a:lstStyle>
          <a:p>
            <a:r>
              <a:rPr altLang="zh-CN" lang="en-US" smtClean="0"/>
              <a:t>Click to edit Master title style</a:t>
            </a:r>
            <a:endParaRPr dirty="0" lang="en-US"/>
          </a:p>
        </p:txBody>
      </p:sp>
      <p:sp>
        <p:nvSpPr>
          <p:cNvPr id="104867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9" name="Footer Placeholder 5"/>
          <p:cNvSpPr>
            <a:spLocks noGrp="1"/>
          </p:cNvSpPr>
          <p:nvPr>
            <p:ph type="ftr" sz="quarter" idx="11"/>
          </p:nvPr>
        </p:nvSpPr>
        <p:spPr/>
        <p:txBody>
          <a:bodyPr/>
          <a:p>
            <a:endParaRPr altLang="en-US" lang="zh-CN"/>
          </a:p>
        </p:txBody>
      </p:sp>
      <p:sp>
        <p:nvSpPr>
          <p:cNvPr id="104868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45" name="Title 1"/>
          <p:cNvSpPr>
            <a:spLocks noGrp="1"/>
          </p:cNvSpPr>
          <p:nvPr>
            <p:ph type="title"/>
          </p:nvPr>
        </p:nvSpPr>
        <p:spPr>
          <a:xfrm>
            <a:off x="629841" y="457200"/>
            <a:ext cx="2949178" cy="1600200"/>
          </a:xfrm>
        </p:spPr>
        <p:txBody>
          <a:bodyPr anchor="b">
            <a:normAutofit fontScale="96875"/>
          </a:bodyPr>
          <a:lstStyle>
            <a:lvl1pPr>
              <a:defRPr sz="3200"/>
            </a:lvl1pPr>
          </a:lstStyle>
          <a:p>
            <a:r>
              <a:rPr altLang="zh-CN" lang="en-US" smtClean="0"/>
              <a:t>Click to edit Master title style</a:t>
            </a:r>
            <a:endParaRPr dirty="0" lang="en-US"/>
          </a:p>
        </p:txBody>
      </p:sp>
      <p:sp>
        <p:nvSpPr>
          <p:cNvPr id="104864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4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p>
            <a:r>
              <a:rPr altLang="zh-CN" sz="6000" lang="en-US"/>
              <a:t>D</a:t>
            </a:r>
            <a:r>
              <a:rPr altLang="zh-CN" sz="6000" lang="en-US"/>
              <a:t>i</a:t>
            </a:r>
            <a:r>
              <a:rPr altLang="zh-CN" sz="6000" lang="en-US"/>
              <a:t>g</a:t>
            </a:r>
            <a:r>
              <a:rPr altLang="zh-CN" sz="6000" lang="en-US"/>
              <a:t>ital </a:t>
            </a:r>
            <a:r>
              <a:rPr altLang="zh-CN" sz="6000" lang="en-US"/>
              <a:t>m</a:t>
            </a:r>
            <a:r>
              <a:rPr altLang="zh-CN" sz="6000" lang="en-US"/>
              <a:t>arketing </a:t>
            </a:r>
            <a:endParaRPr altLang="zh-CN" sz="6000" lang="en-US"/>
          </a:p>
        </p:txBody>
      </p:sp>
      <p:sp>
        <p:nvSpPr>
          <p:cNvPr id="1048587" name="Subtitle 2"/>
          <p:cNvSpPr>
            <a:spLocks noGrp="1"/>
          </p:cNvSpPr>
          <p:nvPr>
            <p:ph type="subTitle" idx="1"/>
          </p:nvPr>
        </p:nvSpPr>
        <p:spPr/>
        <p:txBody>
          <a:bodyPr/>
          <a:p>
            <a:r>
              <a:rPr altLang="zh-CN" lang="en-US"/>
              <a:t>B</a:t>
            </a:r>
            <a:r>
              <a:rPr altLang="zh-CN" lang="en-US"/>
              <a:t>r</a:t>
            </a:r>
            <a:r>
              <a:rPr altLang="zh-CN" lang="en-US"/>
              <a:t>i</a:t>
            </a:r>
            <a:r>
              <a:rPr altLang="zh-CN" lang="en-US"/>
              <a:t>t</a:t>
            </a:r>
            <a:r>
              <a:rPr altLang="zh-CN" lang="en-US"/>
              <a:t>a</a:t>
            </a:r>
            <a:r>
              <a:rPr altLang="zh-CN" lang="en-US"/>
              <a:t>nnia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5" name=""/>
          <p:cNvSpPr txBox="1"/>
          <p:nvPr/>
        </p:nvSpPr>
        <p:spPr>
          <a:xfrm>
            <a:off x="280557" y="354409"/>
            <a:ext cx="8892655" cy="929639"/>
          </a:xfrm>
          <a:prstGeom prst="rect"/>
        </p:spPr>
        <p:txBody>
          <a:bodyPr rtlCol="0" wrap="square">
            <a:spAutoFit/>
          </a:bodyPr>
          <a:p>
            <a:r>
              <a:rPr sz="4800" lang="en-US">
                <a:solidFill>
                  <a:srgbClr val="000000"/>
                </a:solidFill>
              </a:rPr>
              <a:t>S</a:t>
            </a:r>
            <a:r>
              <a:rPr sz="4800" lang="en-US">
                <a:solidFill>
                  <a:srgbClr val="000000"/>
                </a:solidFill>
              </a:rPr>
              <a:t>EO </a:t>
            </a:r>
            <a:r>
              <a:rPr sz="4800" lang="en-US">
                <a:solidFill>
                  <a:srgbClr val="000000"/>
                </a:solidFill>
              </a:rPr>
              <a:t>Audi</a:t>
            </a:r>
            <a:r>
              <a:rPr sz="4800" lang="en-US">
                <a:solidFill>
                  <a:srgbClr val="000000"/>
                </a:solidFill>
              </a:rPr>
              <a:t>t</a:t>
            </a:r>
            <a:endParaRPr sz="2800" lang="en-US">
              <a:solidFill>
                <a:srgbClr val="000000"/>
              </a:solidFill>
            </a:endParaRPr>
          </a:p>
        </p:txBody>
      </p:sp>
      <p:sp>
        <p:nvSpPr>
          <p:cNvPr id="1048606" name=""/>
          <p:cNvSpPr txBox="1"/>
          <p:nvPr/>
        </p:nvSpPr>
        <p:spPr>
          <a:xfrm>
            <a:off x="214187" y="1935480"/>
            <a:ext cx="8715626" cy="4091940"/>
          </a:xfrm>
          <a:prstGeom prst="rect"/>
        </p:spPr>
        <p:txBody>
          <a:bodyPr rtlCol="0" wrap="square">
            <a:spAutoFit/>
          </a:bodyPr>
          <a:p>
            <a:r>
              <a:rPr sz="3200" lang="en-US">
                <a:solidFill>
                  <a:srgbClr val="000000"/>
                </a:solidFill>
              </a:rPr>
              <a:t>(SEO) Optimization: Britannia ensures their content is optimized for search engines. They conduct keyword research to identify relevant keywords and seamlessly integrate them into their content. This optimization helps improve their search engine visibility, driving organic traffic to their website.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
          <p:cNvSpPr txBox="1"/>
          <p:nvPr/>
        </p:nvSpPr>
        <p:spPr>
          <a:xfrm>
            <a:off x="0" y="312274"/>
            <a:ext cx="8755437" cy="1043940"/>
          </a:xfrm>
          <a:prstGeom prst="rect"/>
        </p:spPr>
        <p:txBody>
          <a:bodyPr rtlCol="0" wrap="square">
            <a:spAutoFit/>
          </a:bodyPr>
          <a:p>
            <a:r>
              <a:rPr sz="5400" lang="en-US">
                <a:solidFill>
                  <a:srgbClr val="000000"/>
                </a:solidFill>
              </a:rPr>
              <a:t>K</a:t>
            </a:r>
            <a:r>
              <a:rPr sz="5400" lang="en-US">
                <a:solidFill>
                  <a:srgbClr val="000000"/>
                </a:solidFill>
              </a:rPr>
              <a:t>e</a:t>
            </a:r>
            <a:r>
              <a:rPr sz="5400" lang="en-US">
                <a:solidFill>
                  <a:srgbClr val="000000"/>
                </a:solidFill>
              </a:rPr>
              <a:t>y</a:t>
            </a:r>
            <a:r>
              <a:rPr sz="5400" lang="en-US">
                <a:solidFill>
                  <a:srgbClr val="000000"/>
                </a:solidFill>
              </a:rPr>
              <a:t>word </a:t>
            </a:r>
            <a:r>
              <a:rPr sz="5400" lang="en-US">
                <a:solidFill>
                  <a:srgbClr val="000000"/>
                </a:solidFill>
              </a:rPr>
              <a:t>research </a:t>
            </a:r>
            <a:endParaRPr sz="2800" lang="en-US">
              <a:solidFill>
                <a:srgbClr val="000000"/>
              </a:solidFill>
            </a:endParaRPr>
          </a:p>
        </p:txBody>
      </p:sp>
      <p:sp>
        <p:nvSpPr>
          <p:cNvPr id="1048608" name=""/>
          <p:cNvSpPr txBox="1"/>
          <p:nvPr/>
        </p:nvSpPr>
        <p:spPr>
          <a:xfrm>
            <a:off x="348867" y="1356213"/>
            <a:ext cx="8795133" cy="1539240"/>
          </a:xfrm>
          <a:prstGeom prst="rect"/>
        </p:spPr>
        <p:txBody>
          <a:bodyPr rtlCol="0" wrap="square">
            <a:spAutoFit/>
          </a:bodyPr>
          <a:p>
            <a:r>
              <a:rPr sz="2800" lang="en-US">
                <a:solidFill>
                  <a:srgbClr val="000000"/>
                </a:solidFill>
              </a:rPr>
              <a:t>Keyword Research: Britannia starts by brainstorming and compiling a list of potential keywords and phrases relevant to their products and industry. </a:t>
            </a:r>
            <a:endParaRPr sz="2800" lang="en-US">
              <a:solidFill>
                <a:srgbClr val="000000"/>
              </a:solidFill>
            </a:endParaRPr>
          </a:p>
        </p:txBody>
      </p:sp>
      <p:sp>
        <p:nvSpPr>
          <p:cNvPr id="1048609" name=""/>
          <p:cNvSpPr txBox="1"/>
          <p:nvPr/>
        </p:nvSpPr>
        <p:spPr>
          <a:xfrm>
            <a:off x="153418" y="2895452"/>
            <a:ext cx="8837629" cy="3469640"/>
          </a:xfrm>
          <a:prstGeom prst="rect"/>
        </p:spPr>
        <p:txBody>
          <a:bodyPr rtlCol="0" wrap="square">
            <a:spAutoFit/>
          </a:bodyPr>
          <a:p>
            <a:r>
              <a:rPr sz="2800" lang="en-US">
                <a:solidFill>
                  <a:srgbClr val="000000"/>
                </a:solidFill>
              </a:rPr>
              <a:t>They then analyze the keywords used by their competitors and leverage keyword research tools like Google Keyword Planner, SEMrush, or Moz Keyword Explorer to gather data on search volume and keyword difficulty. This helps Britannia identify the most relevant and high-potential keywords for their website.</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0" name=""/>
          <p:cNvSpPr txBox="1"/>
          <p:nvPr/>
        </p:nvSpPr>
        <p:spPr>
          <a:xfrm>
            <a:off x="457959" y="0"/>
            <a:ext cx="8227568" cy="929640"/>
          </a:xfrm>
          <a:prstGeom prst="rect"/>
        </p:spPr>
        <p:txBody>
          <a:bodyPr rtlCol="0" wrap="square">
            <a:spAutoFit/>
          </a:bodyPr>
          <a:p>
            <a:r>
              <a:rPr sz="4800" lang="en-US">
                <a:solidFill>
                  <a:srgbClr val="000000"/>
                </a:solidFill>
              </a:rPr>
              <a:t>D</a:t>
            </a:r>
            <a:r>
              <a:rPr sz="4800" lang="en-US">
                <a:solidFill>
                  <a:srgbClr val="000000"/>
                </a:solidFill>
              </a:rPr>
              <a:t>e</a:t>
            </a:r>
            <a:r>
              <a:rPr sz="4800" lang="en-US">
                <a:solidFill>
                  <a:srgbClr val="000000"/>
                </a:solidFill>
              </a:rPr>
              <a:t>f</a:t>
            </a:r>
            <a:r>
              <a:rPr sz="4800" lang="en-US">
                <a:solidFill>
                  <a:srgbClr val="000000"/>
                </a:solidFill>
              </a:rPr>
              <a:t>i</a:t>
            </a:r>
            <a:r>
              <a:rPr sz="4800" lang="en-US">
                <a:solidFill>
                  <a:srgbClr val="000000"/>
                </a:solidFill>
              </a:rPr>
              <a:t>ne </a:t>
            </a:r>
            <a:r>
              <a:rPr sz="4800" lang="en-US">
                <a:solidFill>
                  <a:srgbClr val="000000"/>
                </a:solidFill>
              </a:rPr>
              <a:t>r</a:t>
            </a:r>
            <a:r>
              <a:rPr sz="4800" lang="en-US">
                <a:solidFill>
                  <a:srgbClr val="000000"/>
                </a:solidFill>
              </a:rPr>
              <a:t>e</a:t>
            </a:r>
            <a:r>
              <a:rPr sz="4800" lang="en-US">
                <a:solidFill>
                  <a:srgbClr val="000000"/>
                </a:solidFill>
              </a:rPr>
              <a:t>s</a:t>
            </a:r>
            <a:r>
              <a:rPr sz="4800" lang="en-US">
                <a:solidFill>
                  <a:srgbClr val="000000"/>
                </a:solidFill>
              </a:rPr>
              <a:t>e</a:t>
            </a:r>
            <a:r>
              <a:rPr sz="4800" lang="en-US">
                <a:solidFill>
                  <a:srgbClr val="000000"/>
                </a:solidFill>
              </a:rPr>
              <a:t>a</a:t>
            </a:r>
            <a:r>
              <a:rPr sz="4800" lang="en-US">
                <a:solidFill>
                  <a:srgbClr val="000000"/>
                </a:solidFill>
              </a:rPr>
              <a:t>r</a:t>
            </a:r>
            <a:r>
              <a:rPr sz="4800" lang="en-US">
                <a:solidFill>
                  <a:srgbClr val="000000"/>
                </a:solidFill>
              </a:rPr>
              <a:t>ch </a:t>
            </a:r>
            <a:r>
              <a:rPr sz="4800" lang="en-US">
                <a:solidFill>
                  <a:srgbClr val="000000"/>
                </a:solidFill>
              </a:rPr>
              <a:t>o</a:t>
            </a:r>
            <a:r>
              <a:rPr sz="4800" lang="en-US">
                <a:solidFill>
                  <a:srgbClr val="000000"/>
                </a:solidFill>
              </a:rPr>
              <a:t>b</a:t>
            </a:r>
            <a:r>
              <a:rPr sz="4800" lang="en-US">
                <a:solidFill>
                  <a:srgbClr val="000000"/>
                </a:solidFill>
              </a:rPr>
              <a:t>j</a:t>
            </a:r>
            <a:r>
              <a:rPr sz="4800" lang="en-US">
                <a:solidFill>
                  <a:srgbClr val="000000"/>
                </a:solidFill>
              </a:rPr>
              <a:t>ectiv</a:t>
            </a:r>
            <a:r>
              <a:rPr sz="4800" lang="en-US">
                <a:solidFill>
                  <a:srgbClr val="000000"/>
                </a:solidFill>
              </a:rPr>
              <a:t>es </a:t>
            </a:r>
            <a:endParaRPr sz="2800" lang="en-US">
              <a:solidFill>
                <a:srgbClr val="000000"/>
              </a:solidFill>
            </a:endParaRPr>
          </a:p>
        </p:txBody>
      </p:sp>
      <p:sp>
        <p:nvSpPr>
          <p:cNvPr id="1048611" name=""/>
          <p:cNvSpPr txBox="1"/>
          <p:nvPr/>
        </p:nvSpPr>
        <p:spPr>
          <a:xfrm>
            <a:off x="39039" y="1671521"/>
            <a:ext cx="9104961" cy="4663440"/>
          </a:xfrm>
          <a:prstGeom prst="rect"/>
        </p:spPr>
        <p:txBody>
          <a:bodyPr rtlCol="0" wrap="square">
            <a:spAutoFit/>
          </a:bodyPr>
          <a:p>
            <a:r>
              <a:rPr sz="3200" lang="en-US">
                <a:solidFill>
                  <a:srgbClr val="000000"/>
                </a:solidFill>
              </a:rPr>
              <a:t>To study the sales of various products of Britannia. 
•	To study the marketing strategies of Britannia. 
•	To study the various milestones of the company. 
•	To study the shares of various products in the company.</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2" name=""/>
          <p:cNvSpPr txBox="1"/>
          <p:nvPr/>
        </p:nvSpPr>
        <p:spPr>
          <a:xfrm>
            <a:off x="0" y="270141"/>
            <a:ext cx="9047840" cy="866140"/>
          </a:xfrm>
          <a:prstGeom prst="rect"/>
        </p:spPr>
        <p:txBody>
          <a:bodyPr rtlCol="0" wrap="square">
            <a:spAutoFit/>
          </a:bodyPr>
          <a:p>
            <a:r>
              <a:rPr b="1" sz="4400" lang="en-US">
                <a:solidFill>
                  <a:srgbClr val="000000"/>
                </a:solidFill>
              </a:rPr>
              <a:t>B</a:t>
            </a:r>
            <a:r>
              <a:rPr b="1" sz="4400" lang="en-US">
                <a:solidFill>
                  <a:srgbClr val="000000"/>
                </a:solidFill>
              </a:rPr>
              <a:t>r</a:t>
            </a:r>
            <a:r>
              <a:rPr b="1" sz="4400" lang="en-US">
                <a:solidFill>
                  <a:srgbClr val="000000"/>
                </a:solidFill>
              </a:rPr>
              <a:t>a</a:t>
            </a:r>
            <a:r>
              <a:rPr b="1" sz="4400" lang="en-US">
                <a:solidFill>
                  <a:srgbClr val="000000"/>
                </a:solidFill>
              </a:rPr>
              <a:t>i</a:t>
            </a:r>
            <a:r>
              <a:rPr b="1" sz="4400" lang="en-US">
                <a:solidFill>
                  <a:srgbClr val="000000"/>
                </a:solidFill>
              </a:rPr>
              <a:t>n</a:t>
            </a:r>
            <a:r>
              <a:rPr b="1" sz="4400" lang="en-US">
                <a:solidFill>
                  <a:srgbClr val="000000"/>
                </a:solidFill>
              </a:rPr>
              <a:t> </a:t>
            </a:r>
            <a:r>
              <a:rPr b="1" sz="4400" lang="en-US">
                <a:solidFill>
                  <a:srgbClr val="000000"/>
                </a:solidFill>
              </a:rPr>
              <a:t>s</a:t>
            </a:r>
            <a:r>
              <a:rPr b="1" sz="4400" lang="en-US">
                <a:solidFill>
                  <a:srgbClr val="000000"/>
                </a:solidFill>
              </a:rPr>
              <a:t>t</a:t>
            </a:r>
            <a:r>
              <a:rPr b="1" sz="4400" lang="en-US">
                <a:solidFill>
                  <a:srgbClr val="000000"/>
                </a:solidFill>
              </a:rPr>
              <a:t>o</a:t>
            </a:r>
            <a:r>
              <a:rPr b="1" sz="4400" lang="en-US">
                <a:solidFill>
                  <a:srgbClr val="000000"/>
                </a:solidFill>
              </a:rPr>
              <a:t>n</a:t>
            </a:r>
            <a:r>
              <a:rPr b="1" sz="4400" lang="en-US">
                <a:solidFill>
                  <a:srgbClr val="000000"/>
                </a:solidFill>
              </a:rPr>
              <a:t>e</a:t>
            </a:r>
            <a:r>
              <a:rPr b="1" sz="4400" lang="en-US">
                <a:solidFill>
                  <a:srgbClr val="000000"/>
                </a:solidFill>
              </a:rPr>
              <a:t> </a:t>
            </a:r>
            <a:r>
              <a:rPr b="1" sz="4400" lang="en-US">
                <a:solidFill>
                  <a:srgbClr val="000000"/>
                </a:solidFill>
              </a:rPr>
              <a:t>s</a:t>
            </a:r>
            <a:r>
              <a:rPr b="1" sz="4400" lang="en-US">
                <a:solidFill>
                  <a:srgbClr val="000000"/>
                </a:solidFill>
              </a:rPr>
              <a:t>e</a:t>
            </a:r>
            <a:r>
              <a:rPr b="1" sz="4400" lang="en-US">
                <a:solidFill>
                  <a:srgbClr val="000000"/>
                </a:solidFill>
              </a:rPr>
              <a:t>e</a:t>
            </a:r>
            <a:r>
              <a:rPr b="1" sz="4400" lang="en-US">
                <a:solidFill>
                  <a:srgbClr val="000000"/>
                </a:solidFill>
              </a:rPr>
              <a:t>d</a:t>
            </a:r>
            <a:r>
              <a:rPr b="1" sz="4400" lang="en-US">
                <a:solidFill>
                  <a:srgbClr val="000000"/>
                </a:solidFill>
              </a:rPr>
              <a:t> </a:t>
            </a:r>
            <a:r>
              <a:rPr b="1" sz="4400" lang="en-US">
                <a:solidFill>
                  <a:srgbClr val="000000"/>
                </a:solidFill>
              </a:rPr>
              <a:t> </a:t>
            </a:r>
            <a:r>
              <a:rPr b="1" sz="4400" lang="en-US">
                <a:solidFill>
                  <a:srgbClr val="000000"/>
                </a:solidFill>
              </a:rPr>
              <a:t>k</a:t>
            </a:r>
            <a:r>
              <a:rPr b="1" sz="4400" lang="en-US">
                <a:solidFill>
                  <a:srgbClr val="000000"/>
                </a:solidFill>
              </a:rPr>
              <a:t>e</a:t>
            </a:r>
            <a:r>
              <a:rPr b="1" sz="4400" lang="en-US">
                <a:solidFill>
                  <a:srgbClr val="000000"/>
                </a:solidFill>
              </a:rPr>
              <a:t>y</a:t>
            </a:r>
            <a:r>
              <a:rPr b="1" sz="4400" lang="en-US">
                <a:solidFill>
                  <a:srgbClr val="000000"/>
                </a:solidFill>
              </a:rPr>
              <a:t>w</a:t>
            </a:r>
            <a:r>
              <a:rPr b="1" sz="4400" lang="en-US">
                <a:solidFill>
                  <a:srgbClr val="000000"/>
                </a:solidFill>
              </a:rPr>
              <a:t>o</a:t>
            </a:r>
            <a:r>
              <a:rPr b="1" sz="4400" lang="en-US">
                <a:solidFill>
                  <a:srgbClr val="000000"/>
                </a:solidFill>
              </a:rPr>
              <a:t>rds</a:t>
            </a:r>
            <a:r>
              <a:rPr b="1" sz="4400" lang="en-US">
                <a:solidFill>
                  <a:srgbClr val="000000"/>
                </a:solidFill>
              </a:rPr>
              <a:t>:</a:t>
            </a:r>
            <a:endParaRPr b="1" sz="2800" lang="en-US">
              <a:solidFill>
                <a:srgbClr val="000000"/>
              </a:solidFill>
            </a:endParaRPr>
          </a:p>
        </p:txBody>
      </p:sp>
      <p:sp>
        <p:nvSpPr>
          <p:cNvPr id="1048613" name=""/>
          <p:cNvSpPr txBox="1"/>
          <p:nvPr/>
        </p:nvSpPr>
        <p:spPr>
          <a:xfrm>
            <a:off x="219802" y="1407160"/>
            <a:ext cx="8924198" cy="5120640"/>
          </a:xfrm>
          <a:prstGeom prst="rect"/>
        </p:spPr>
        <p:txBody>
          <a:bodyPr rtlCol="0" wrap="square">
            <a:spAutoFit/>
          </a:bodyPr>
          <a:p>
            <a:r>
              <a:rPr sz="4800" lang="en-US">
                <a:solidFill>
                  <a:srgbClr val="000000"/>
                </a:solidFill>
              </a:rPr>
              <a:t>One of the more powerful uses of Keyword Explorer is its ability to show you the ranking keywords for any website, subfolder, subdomain, or page, including your own.</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4" name=""/>
          <p:cNvSpPr txBox="1"/>
          <p:nvPr/>
        </p:nvSpPr>
        <p:spPr>
          <a:xfrm>
            <a:off x="0" y="0"/>
            <a:ext cx="9005723" cy="1043940"/>
          </a:xfrm>
          <a:prstGeom prst="rect"/>
        </p:spPr>
        <p:txBody>
          <a:bodyPr rtlCol="0" wrap="square">
            <a:spAutoFit/>
          </a:bodyPr>
          <a:p>
            <a:r>
              <a:rPr sz="5400" lang="en-US">
                <a:solidFill>
                  <a:srgbClr val="000000"/>
                </a:solidFill>
              </a:rPr>
              <a:t>O</a:t>
            </a:r>
            <a:r>
              <a:rPr sz="5400" lang="en-US">
                <a:solidFill>
                  <a:srgbClr val="000000"/>
                </a:solidFill>
              </a:rPr>
              <a:t>n</a:t>
            </a:r>
            <a:r>
              <a:rPr sz="5400" lang="en-US">
                <a:solidFill>
                  <a:srgbClr val="000000"/>
                </a:solidFill>
              </a:rPr>
              <a:t> </a:t>
            </a:r>
            <a:r>
              <a:rPr sz="5400" lang="en-US">
                <a:solidFill>
                  <a:srgbClr val="000000"/>
                </a:solidFill>
              </a:rPr>
              <a:t>p</a:t>
            </a:r>
            <a:r>
              <a:rPr sz="5400" lang="en-US">
                <a:solidFill>
                  <a:srgbClr val="000000"/>
                </a:solidFill>
              </a:rPr>
              <a:t>a</a:t>
            </a:r>
            <a:r>
              <a:rPr sz="5400" lang="en-US">
                <a:solidFill>
                  <a:srgbClr val="000000"/>
                </a:solidFill>
              </a:rPr>
              <a:t>g</a:t>
            </a:r>
            <a:r>
              <a:rPr sz="5400" lang="en-US">
                <a:solidFill>
                  <a:srgbClr val="000000"/>
                </a:solidFill>
              </a:rPr>
              <a:t>e</a:t>
            </a:r>
            <a:r>
              <a:rPr sz="5400" lang="en-US">
                <a:solidFill>
                  <a:srgbClr val="000000"/>
                </a:solidFill>
              </a:rPr>
              <a:t> </a:t>
            </a:r>
            <a:r>
              <a:rPr sz="5400" lang="en-US">
                <a:solidFill>
                  <a:srgbClr val="000000"/>
                </a:solidFill>
              </a:rPr>
              <a:t>o</a:t>
            </a:r>
            <a:r>
              <a:rPr sz="5400" lang="en-US">
                <a:solidFill>
                  <a:srgbClr val="000000"/>
                </a:solidFill>
              </a:rPr>
              <a:t>p</a:t>
            </a:r>
            <a:r>
              <a:rPr sz="5400" lang="en-US">
                <a:solidFill>
                  <a:srgbClr val="000000"/>
                </a:solidFill>
              </a:rPr>
              <a:t>t</a:t>
            </a:r>
            <a:r>
              <a:rPr sz="5400" lang="en-US">
                <a:solidFill>
                  <a:srgbClr val="000000"/>
                </a:solidFill>
              </a:rPr>
              <a:t>i</a:t>
            </a:r>
            <a:r>
              <a:rPr sz="5400" lang="en-US">
                <a:solidFill>
                  <a:srgbClr val="000000"/>
                </a:solidFill>
              </a:rPr>
              <a:t>m</a:t>
            </a:r>
            <a:r>
              <a:rPr sz="5400" lang="en-US">
                <a:solidFill>
                  <a:srgbClr val="000000"/>
                </a:solidFill>
              </a:rPr>
              <a:t>i</a:t>
            </a:r>
            <a:r>
              <a:rPr sz="5400" lang="en-US">
                <a:solidFill>
                  <a:srgbClr val="000000"/>
                </a:solidFill>
              </a:rPr>
              <a:t>z</a:t>
            </a:r>
            <a:r>
              <a:rPr sz="5400" lang="en-US">
                <a:solidFill>
                  <a:srgbClr val="000000"/>
                </a:solidFill>
              </a:rPr>
              <a:t>a</a:t>
            </a:r>
            <a:r>
              <a:rPr sz="5400" lang="en-US">
                <a:solidFill>
                  <a:srgbClr val="000000"/>
                </a:solidFill>
              </a:rPr>
              <a:t>tion</a:t>
            </a:r>
            <a:r>
              <a:rPr sz="5400" lang="en-US">
                <a:solidFill>
                  <a:srgbClr val="000000"/>
                </a:solidFill>
              </a:rPr>
              <a:t>:</a:t>
            </a:r>
            <a:endParaRPr sz="2800" lang="en-US">
              <a:solidFill>
                <a:srgbClr val="000000"/>
              </a:solidFill>
            </a:endParaRPr>
          </a:p>
        </p:txBody>
      </p:sp>
      <p:sp>
        <p:nvSpPr>
          <p:cNvPr id="1048615" name=""/>
          <p:cNvSpPr txBox="1"/>
          <p:nvPr/>
        </p:nvSpPr>
        <p:spPr>
          <a:xfrm>
            <a:off x="464858" y="821531"/>
            <a:ext cx="8729531" cy="4663441"/>
          </a:xfrm>
          <a:prstGeom prst="rect"/>
        </p:spPr>
        <p:txBody>
          <a:bodyPr rtlCol="0" wrap="square">
            <a:spAutoFit/>
          </a:bodyPr>
          <a:p>
            <a:r>
              <a:rPr sz="3200" lang="en-US">
                <a:solidFill>
                  <a:srgbClr val="000000"/>
                </a:solidFill>
              </a:rPr>
              <a:t>On-Page Optimization: Britannia optimizes their website’s on-page elements by incorporating target keywords naturally into meta tags, headings, URLs, and image alt tags. They ensure that these elements provide concise and informative summaries of their web pages, enhancing both user experience and search engine visibility.</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6" name=""/>
          <p:cNvSpPr txBox="1"/>
          <p:nvPr/>
        </p:nvSpPr>
        <p:spPr>
          <a:xfrm>
            <a:off x="0" y="0"/>
            <a:ext cx="9089152" cy="726440"/>
          </a:xfrm>
          <a:prstGeom prst="rect"/>
        </p:spPr>
        <p:txBody>
          <a:bodyPr rtlCol="0" wrap="square">
            <a:spAutoFit/>
          </a:bodyPr>
          <a:p>
            <a:r>
              <a:rPr sz="3600" lang="en-US">
                <a:solidFill>
                  <a:srgbClr val="000000"/>
                </a:solidFill>
              </a:rPr>
              <a:t>C</a:t>
            </a:r>
            <a:r>
              <a:rPr sz="3600" lang="en-US">
                <a:solidFill>
                  <a:srgbClr val="000000"/>
                </a:solidFill>
              </a:rPr>
              <a:t>ontent </a:t>
            </a:r>
            <a:r>
              <a:rPr sz="3600" lang="en-US">
                <a:solidFill>
                  <a:srgbClr val="000000"/>
                </a:solidFill>
              </a:rPr>
              <a:t>ideas </a:t>
            </a:r>
            <a:r>
              <a:rPr sz="3600" lang="en-US">
                <a:solidFill>
                  <a:srgbClr val="000000"/>
                </a:solidFill>
              </a:rPr>
              <a:t>g</a:t>
            </a:r>
            <a:r>
              <a:rPr sz="3600" lang="en-US">
                <a:solidFill>
                  <a:srgbClr val="000000"/>
                </a:solidFill>
              </a:rPr>
              <a:t>e</a:t>
            </a:r>
            <a:r>
              <a:rPr sz="3600" lang="en-US">
                <a:solidFill>
                  <a:srgbClr val="000000"/>
                </a:solidFill>
              </a:rPr>
              <a:t>n</a:t>
            </a:r>
            <a:r>
              <a:rPr sz="3600" lang="en-US">
                <a:solidFill>
                  <a:srgbClr val="000000"/>
                </a:solidFill>
              </a:rPr>
              <a:t>a</a:t>
            </a:r>
            <a:r>
              <a:rPr sz="3600" lang="en-US">
                <a:solidFill>
                  <a:srgbClr val="000000"/>
                </a:solidFill>
              </a:rPr>
              <a:t>ration </a:t>
            </a:r>
            <a:r>
              <a:rPr sz="3600" lang="en-US">
                <a:solidFill>
                  <a:srgbClr val="000000"/>
                </a:solidFill>
              </a:rPr>
              <a:t>and </a:t>
            </a:r>
            <a:r>
              <a:rPr sz="3600" lang="en-US">
                <a:solidFill>
                  <a:srgbClr val="000000"/>
                </a:solidFill>
              </a:rPr>
              <a:t>strategies </a:t>
            </a:r>
            <a:r>
              <a:rPr sz="3600" lang="en-US">
                <a:solidFill>
                  <a:srgbClr val="000000"/>
                </a:solidFill>
              </a:rPr>
              <a:t>:</a:t>
            </a:r>
            <a:endParaRPr sz="2800" lang="en-US">
              <a:solidFill>
                <a:srgbClr val="000000"/>
              </a:solidFill>
            </a:endParaRPr>
          </a:p>
        </p:txBody>
      </p:sp>
      <p:sp>
        <p:nvSpPr>
          <p:cNvPr id="1048617" name=""/>
          <p:cNvSpPr txBox="1"/>
          <p:nvPr/>
        </p:nvSpPr>
        <p:spPr>
          <a:xfrm>
            <a:off x="283710" y="726440"/>
            <a:ext cx="8618292" cy="5234939"/>
          </a:xfrm>
          <a:prstGeom prst="rect"/>
        </p:spPr>
        <p:txBody>
          <a:bodyPr rtlCol="0" wrap="square">
            <a:spAutoFit/>
          </a:bodyPr>
          <a:p>
            <a:r>
              <a:rPr sz="3200" lang="en-US">
                <a:solidFill>
                  <a:srgbClr val="000000"/>
                </a:solidFill>
              </a:rPr>
              <a:t>Content marketing plays a crucial role in Britannia’s digital marketing strategies. They employ several core strategies to create and distribute valuable, relevant, and engaging content.
These strategies are specifically designed to attract and engage their target audience while promoting the Britannia brand.</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17318" y="472856"/>
            <a:ext cx="9109364" cy="5912287"/>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8" name=""/>
          <p:cNvSpPr txBox="1"/>
          <p:nvPr/>
        </p:nvSpPr>
        <p:spPr>
          <a:xfrm rot="25570">
            <a:off x="0" y="324177"/>
            <a:ext cx="8546865" cy="929640"/>
          </a:xfrm>
          <a:prstGeom prst="rect"/>
        </p:spPr>
        <p:txBody>
          <a:bodyPr rtlCol="0" wrap="square">
            <a:spAutoFit/>
          </a:bodyPr>
          <a:p>
            <a:r>
              <a:rPr b="1" sz="4800" lang="en-US">
                <a:solidFill>
                  <a:srgbClr val="000000"/>
                </a:solidFill>
              </a:rPr>
              <a:t>P</a:t>
            </a:r>
            <a:r>
              <a:rPr b="1" sz="4800" lang="en-US">
                <a:solidFill>
                  <a:srgbClr val="000000"/>
                </a:solidFill>
              </a:rPr>
              <a:t>o</a:t>
            </a:r>
            <a:r>
              <a:rPr b="1" sz="4800" lang="en-US">
                <a:solidFill>
                  <a:srgbClr val="000000"/>
                </a:solidFill>
              </a:rPr>
              <a:t>s</a:t>
            </a:r>
            <a:r>
              <a:rPr b="1" sz="4800" lang="en-US">
                <a:solidFill>
                  <a:srgbClr val="000000"/>
                </a:solidFill>
              </a:rPr>
              <a:t>t</a:t>
            </a:r>
            <a:r>
              <a:rPr b="1" sz="4800" lang="en-US">
                <a:solidFill>
                  <a:srgbClr val="000000"/>
                </a:solidFill>
              </a:rPr>
              <a:t> </a:t>
            </a:r>
            <a:r>
              <a:rPr b="1" sz="4800" lang="en-US">
                <a:solidFill>
                  <a:srgbClr val="000000"/>
                </a:solidFill>
              </a:rPr>
              <a:t>c</a:t>
            </a:r>
            <a:r>
              <a:rPr b="1" sz="4800" lang="en-US">
                <a:solidFill>
                  <a:srgbClr val="000000"/>
                </a:solidFill>
              </a:rPr>
              <a:t>r</a:t>
            </a:r>
            <a:r>
              <a:rPr b="1" sz="4800" lang="en-US">
                <a:solidFill>
                  <a:srgbClr val="000000"/>
                </a:solidFill>
              </a:rPr>
              <a:t>e</a:t>
            </a:r>
            <a:r>
              <a:rPr b="1" sz="4800" lang="en-US">
                <a:solidFill>
                  <a:srgbClr val="000000"/>
                </a:solidFill>
              </a:rPr>
              <a:t>a</a:t>
            </a:r>
            <a:r>
              <a:rPr b="1" sz="4800" lang="en-US">
                <a:solidFill>
                  <a:srgbClr val="000000"/>
                </a:solidFill>
              </a:rPr>
              <a:t>t</a:t>
            </a:r>
            <a:r>
              <a:rPr b="1" sz="4800" lang="en-US">
                <a:solidFill>
                  <a:srgbClr val="000000"/>
                </a:solidFill>
              </a:rPr>
              <a:t>i</a:t>
            </a:r>
            <a:r>
              <a:rPr b="1" sz="4800" lang="en-US">
                <a:solidFill>
                  <a:srgbClr val="000000"/>
                </a:solidFill>
              </a:rPr>
              <a:t>o</a:t>
            </a:r>
            <a:r>
              <a:rPr b="1" sz="4800" lang="en-US">
                <a:solidFill>
                  <a:srgbClr val="000000"/>
                </a:solidFill>
              </a:rPr>
              <a:t>n</a:t>
            </a:r>
            <a:r>
              <a:rPr b="1" sz="4800" lang="en-US">
                <a:solidFill>
                  <a:srgbClr val="000000"/>
                </a:solidFill>
              </a:rPr>
              <a:t>:</a:t>
            </a:r>
            <a:endParaRPr b="1" sz="2800" lang="en-US">
              <a:solidFill>
                <a:srgbClr val="000000"/>
              </a:solidFill>
            </a:endParaRPr>
          </a:p>
        </p:txBody>
      </p:sp>
      <p:sp>
        <p:nvSpPr>
          <p:cNvPr id="1048619" name=""/>
          <p:cNvSpPr txBox="1"/>
          <p:nvPr/>
        </p:nvSpPr>
        <p:spPr>
          <a:xfrm>
            <a:off x="0" y="1253818"/>
            <a:ext cx="8380008" cy="574040"/>
          </a:xfrm>
          <a:prstGeom prst="rect"/>
        </p:spPr>
        <p:txBody>
          <a:bodyPr rtlCol="0" wrap="square">
            <a:spAutoFit/>
          </a:bodyPr>
          <a:p>
            <a:r>
              <a:rPr sz="2800" lang="en-US">
                <a:solidFill>
                  <a:srgbClr val="000000"/>
                </a:solidFill>
              </a:rPr>
              <a:t>S</a:t>
            </a:r>
            <a:r>
              <a:rPr sz="2800" lang="en-US">
                <a:solidFill>
                  <a:srgbClr val="000000"/>
                </a:solidFill>
              </a:rPr>
              <a:t>e</a:t>
            </a:r>
            <a:r>
              <a:rPr sz="2800" lang="en-US">
                <a:solidFill>
                  <a:srgbClr val="000000"/>
                </a:solidFill>
              </a:rPr>
              <a:t>l</a:t>
            </a:r>
            <a:r>
              <a:rPr sz="2800" lang="en-US">
                <a:solidFill>
                  <a:srgbClr val="000000"/>
                </a:solidFill>
              </a:rPr>
              <a:t>ect </a:t>
            </a:r>
            <a:r>
              <a:rPr sz="2800" lang="en-US">
                <a:solidFill>
                  <a:srgbClr val="000000"/>
                </a:solidFill>
              </a:rPr>
              <a:t>Content </a:t>
            </a:r>
            <a:r>
              <a:rPr sz="2800" lang="en-US">
                <a:solidFill>
                  <a:srgbClr val="000000"/>
                </a:solidFill>
              </a:rPr>
              <a:t>categories </a:t>
            </a:r>
            <a:endParaRPr sz="2800" lang="en-US">
              <a:solidFill>
                <a:srgbClr val="000000"/>
              </a:solidFill>
            </a:endParaRPr>
          </a:p>
        </p:txBody>
      </p:sp>
      <p:sp>
        <p:nvSpPr>
          <p:cNvPr id="1048620" name=""/>
          <p:cNvSpPr txBox="1"/>
          <p:nvPr/>
        </p:nvSpPr>
        <p:spPr>
          <a:xfrm>
            <a:off x="152001" y="1827858"/>
            <a:ext cx="8882484" cy="1539240"/>
          </a:xfrm>
          <a:prstGeom prst="rect"/>
        </p:spPr>
        <p:txBody>
          <a:bodyPr rtlCol="0" wrap="square">
            <a:spAutoFit/>
          </a:bodyPr>
          <a:p>
            <a:r>
              <a:rPr sz="2800" lang="en-US">
                <a:solidFill>
                  <a:srgbClr val="000000"/>
                </a:solidFill>
              </a:rPr>
              <a:t>Comprehensive Content Planning: Britannia begins by conducting thorough research to understand their target audience’s preferences and needs. </a:t>
            </a:r>
            <a:endParaRPr sz="2800" lang="en-US">
              <a:solidFill>
                <a:srgbClr val="000000"/>
              </a:solidFill>
            </a:endParaRPr>
          </a:p>
        </p:txBody>
      </p:sp>
      <p:sp>
        <p:nvSpPr>
          <p:cNvPr id="1048621" name=""/>
          <p:cNvSpPr txBox="1"/>
          <p:nvPr/>
        </p:nvSpPr>
        <p:spPr>
          <a:xfrm>
            <a:off x="265857" y="3367098"/>
            <a:ext cx="8788461" cy="2987040"/>
          </a:xfrm>
          <a:prstGeom prst="rect"/>
        </p:spPr>
        <p:txBody>
          <a:bodyPr rtlCol="0" wrap="square">
            <a:spAutoFit/>
          </a:bodyPr>
          <a:p>
            <a:r>
              <a:rPr sz="2800" lang="en-US">
                <a:solidFill>
                  <a:srgbClr val="000000"/>
                </a:solidFill>
              </a:rPr>
              <a:t>Creation of Informative and Engaging Content: Britannia focuses on producing high-quality content that provides value to their audience. They create informative blog posts, articles, recipes, and videos related to their products, food trends, nutrition, and cooking tips. By sharing valuable</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0" y="949026"/>
            <a:ext cx="9144000" cy="4959947"/>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2" name=""/>
          <p:cNvSpPr txBox="1"/>
          <p:nvPr/>
        </p:nvSpPr>
        <p:spPr>
          <a:xfrm>
            <a:off x="0" y="0"/>
            <a:ext cx="9131438" cy="866140"/>
          </a:xfrm>
          <a:prstGeom prst="rect"/>
        </p:spPr>
        <p:txBody>
          <a:bodyPr rtlCol="0" wrap="square">
            <a:spAutoFit/>
          </a:bodyPr>
          <a:p>
            <a:r>
              <a:rPr sz="4400" lang="en-US">
                <a:solidFill>
                  <a:srgbClr val="000000"/>
                </a:solidFill>
              </a:rPr>
              <a:t>S</a:t>
            </a:r>
            <a:r>
              <a:rPr sz="4400" lang="en-US">
                <a:solidFill>
                  <a:srgbClr val="000000"/>
                </a:solidFill>
              </a:rPr>
              <a:t>t</a:t>
            </a:r>
            <a:r>
              <a:rPr sz="4400" lang="en-US">
                <a:solidFill>
                  <a:srgbClr val="000000"/>
                </a:solidFill>
              </a:rPr>
              <a:t>o</a:t>
            </a:r>
            <a:r>
              <a:rPr sz="4400" lang="en-US">
                <a:solidFill>
                  <a:srgbClr val="000000"/>
                </a:solidFill>
              </a:rPr>
              <a:t>ry </a:t>
            </a:r>
            <a:r>
              <a:rPr sz="4400" lang="en-US">
                <a:solidFill>
                  <a:srgbClr val="000000"/>
                </a:solidFill>
              </a:rPr>
              <a:t>l</a:t>
            </a:r>
            <a:r>
              <a:rPr sz="4400" lang="en-US">
                <a:solidFill>
                  <a:srgbClr val="000000"/>
                </a:solidFill>
              </a:rPr>
              <a:t>i</a:t>
            </a:r>
            <a:r>
              <a:rPr sz="4400" lang="en-US">
                <a:solidFill>
                  <a:srgbClr val="000000"/>
                </a:solidFill>
              </a:rPr>
              <a:t>n</a:t>
            </a:r>
            <a:r>
              <a:rPr sz="4400" lang="en-US">
                <a:solidFill>
                  <a:srgbClr val="000000"/>
                </a:solidFill>
              </a:rPr>
              <a:t>k</a:t>
            </a:r>
            <a:endParaRPr sz="2800" lang="en-US">
              <a:solidFill>
                <a:srgbClr val="000000"/>
              </a:solidFill>
            </a:endParaRPr>
          </a:p>
        </p:txBody>
      </p:sp>
      <p:sp>
        <p:nvSpPr>
          <p:cNvPr id="1048623" name=""/>
          <p:cNvSpPr txBox="1"/>
          <p:nvPr/>
        </p:nvSpPr>
        <p:spPr>
          <a:xfrm>
            <a:off x="0" y="866139"/>
            <a:ext cx="8964636" cy="1056640"/>
          </a:xfrm>
          <a:prstGeom prst="rect"/>
        </p:spPr>
        <p:txBody>
          <a:bodyPr rtlCol="0" wrap="square">
            <a:spAutoFit/>
          </a:bodyPr>
          <a:p>
            <a:r>
              <a:rPr sz="2800" lang="en-US">
                <a:solidFill>
                  <a:srgbClr val="000000"/>
                </a:solidFill>
              </a:rPr>
              <a:t>https://instagram.com/britanniasnackinc?igshid=NTc4MTIwNjQ2YQ==</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1" name=""/>
          <p:cNvSpPr txBox="1"/>
          <p:nvPr/>
        </p:nvSpPr>
        <p:spPr>
          <a:xfrm>
            <a:off x="314667" y="182136"/>
            <a:ext cx="5975248" cy="726440"/>
          </a:xfrm>
          <a:prstGeom prst="rect"/>
        </p:spPr>
        <p:txBody>
          <a:bodyPr rtlCol="0" wrap="square">
            <a:spAutoFit/>
          </a:bodyPr>
          <a:p>
            <a:r>
              <a:rPr sz="3600" lang="en-US">
                <a:solidFill>
                  <a:srgbClr val="000000"/>
                </a:solidFill>
              </a:rPr>
              <a:t>R</a:t>
            </a:r>
            <a:r>
              <a:rPr sz="3600" lang="en-US">
                <a:solidFill>
                  <a:srgbClr val="000000"/>
                </a:solidFill>
              </a:rPr>
              <a:t>e</a:t>
            </a:r>
            <a:r>
              <a:rPr sz="3600" lang="en-US">
                <a:solidFill>
                  <a:srgbClr val="000000"/>
                </a:solidFill>
              </a:rPr>
              <a:t>a</a:t>
            </a:r>
            <a:r>
              <a:rPr sz="3600" lang="en-US">
                <a:solidFill>
                  <a:srgbClr val="000000"/>
                </a:solidFill>
              </a:rPr>
              <a:t>s</a:t>
            </a:r>
            <a:r>
              <a:rPr sz="3600" lang="en-US">
                <a:solidFill>
                  <a:srgbClr val="000000"/>
                </a:solidFill>
              </a:rPr>
              <a:t>earch </a:t>
            </a:r>
            <a:r>
              <a:rPr sz="3600" lang="en-US">
                <a:solidFill>
                  <a:srgbClr val="000000"/>
                </a:solidFill>
              </a:rPr>
              <a:t>brand </a:t>
            </a:r>
            <a:endParaRPr sz="2800" lang="en-US">
              <a:solidFill>
                <a:srgbClr val="000000"/>
              </a:solidFill>
            </a:endParaRPr>
          </a:p>
        </p:txBody>
      </p:sp>
      <p:sp>
        <p:nvSpPr>
          <p:cNvPr id="1048592" name=""/>
          <p:cNvSpPr txBox="1"/>
          <p:nvPr/>
        </p:nvSpPr>
        <p:spPr>
          <a:xfrm>
            <a:off x="27332" y="1752766"/>
            <a:ext cx="9116668" cy="4980939"/>
          </a:xfrm>
          <a:prstGeom prst="rect"/>
        </p:spPr>
        <p:txBody>
          <a:bodyPr rtlCol="0" wrap="square">
            <a:spAutoFit/>
          </a:bodyPr>
          <a:p>
            <a:r>
              <a:rPr sz="4000" lang="en-US">
                <a:solidFill>
                  <a:srgbClr val="000000"/>
                </a:solidFill>
              </a:rPr>
              <a:t>Britannia, the titan of treats known for its lip-smacking biscuits, has an arsenal of marketing tricks up its sleeve. These tricks aren’t potions brewed in a mystical realm; instead, they’re a clever blend of creative genius and data-driven insights. </a:t>
            </a:r>
            <a:endParaRPr sz="2800" lang="en-US">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4" name=""/>
          <p:cNvSpPr txBox="1"/>
          <p:nvPr/>
        </p:nvSpPr>
        <p:spPr>
          <a:xfrm>
            <a:off x="0" y="0"/>
            <a:ext cx="8511097" cy="574040"/>
          </a:xfrm>
          <a:prstGeom prst="rect"/>
        </p:spPr>
        <p:txBody>
          <a:bodyPr rtlCol="0" wrap="square">
            <a:spAutoFit/>
          </a:bodyPr>
          <a:p>
            <a:r>
              <a:rPr sz="2800" lang="en-US">
                <a:solidFill>
                  <a:srgbClr val="000000"/>
                </a:solidFill>
              </a:rPr>
              <a:t>Team </a:t>
            </a:r>
            <a:r>
              <a:rPr sz="2800" lang="en-US">
                <a:solidFill>
                  <a:srgbClr val="000000"/>
                </a:solidFill>
              </a:rPr>
              <a:t>ID:</a:t>
            </a:r>
            <a:r>
              <a:rPr sz="2800" lang="en-US">
                <a:solidFill>
                  <a:srgbClr val="000000"/>
                </a:solidFill>
              </a:rPr>
              <a:t>L</a:t>
            </a:r>
            <a:r>
              <a:rPr sz="2800" lang="en-US">
                <a:solidFill>
                  <a:srgbClr val="000000"/>
                </a:solidFill>
              </a:rPr>
              <a:t>T</a:t>
            </a:r>
            <a:r>
              <a:rPr sz="2800" lang="en-US">
                <a:solidFill>
                  <a:srgbClr val="000000"/>
                </a:solidFill>
              </a:rPr>
              <a:t>V</a:t>
            </a:r>
            <a:r>
              <a:rPr sz="2800" lang="en-US">
                <a:solidFill>
                  <a:srgbClr val="000000"/>
                </a:solidFill>
              </a:rPr>
              <a:t>I</a:t>
            </a:r>
            <a:r>
              <a:rPr sz="2800" lang="en-US">
                <a:solidFill>
                  <a:srgbClr val="000000"/>
                </a:solidFill>
              </a:rPr>
              <a:t>P</a:t>
            </a:r>
            <a:r>
              <a:rPr sz="2800" lang="en-US">
                <a:solidFill>
                  <a:srgbClr val="000000"/>
                </a:solidFill>
              </a:rPr>
              <a:t>2</a:t>
            </a:r>
            <a:r>
              <a:rPr sz="2800" lang="en-US">
                <a:solidFill>
                  <a:srgbClr val="000000"/>
                </a:solidFill>
              </a:rPr>
              <a:t>0</a:t>
            </a:r>
            <a:r>
              <a:rPr sz="2800" lang="en-US">
                <a:solidFill>
                  <a:srgbClr val="000000"/>
                </a:solidFill>
              </a:rPr>
              <a:t>2</a:t>
            </a:r>
            <a:r>
              <a:rPr sz="2800" lang="en-US">
                <a:solidFill>
                  <a:srgbClr val="000000"/>
                </a:solidFill>
              </a:rPr>
              <a:t>3</a:t>
            </a:r>
            <a:r>
              <a:rPr sz="2800" lang="en-US">
                <a:solidFill>
                  <a:srgbClr val="000000"/>
                </a:solidFill>
              </a:rPr>
              <a:t>T</a:t>
            </a:r>
            <a:r>
              <a:rPr sz="2800" lang="en-US">
                <a:solidFill>
                  <a:srgbClr val="000000"/>
                </a:solidFill>
              </a:rPr>
              <a:t>M</a:t>
            </a:r>
            <a:r>
              <a:rPr sz="2800" lang="en-US">
                <a:solidFill>
                  <a:srgbClr val="000000"/>
                </a:solidFill>
              </a:rPr>
              <a:t>I</a:t>
            </a:r>
            <a:r>
              <a:rPr sz="2800" lang="en-US">
                <a:solidFill>
                  <a:srgbClr val="000000"/>
                </a:solidFill>
              </a:rPr>
              <a:t>D</a:t>
            </a:r>
            <a:r>
              <a:rPr sz="2800" lang="en-US">
                <a:solidFill>
                  <a:srgbClr val="000000"/>
                </a:solidFill>
              </a:rPr>
              <a:t>1</a:t>
            </a:r>
            <a:r>
              <a:rPr sz="2800" lang="en-US">
                <a:solidFill>
                  <a:srgbClr val="000000"/>
                </a:solidFill>
              </a:rPr>
              <a:t>0</a:t>
            </a:r>
            <a:r>
              <a:rPr sz="2800" lang="en-US">
                <a:solidFill>
                  <a:srgbClr val="000000"/>
                </a:solidFill>
              </a:rPr>
              <a:t>3</a:t>
            </a:r>
            <a:r>
              <a:rPr sz="2800" lang="en-US">
                <a:solidFill>
                  <a:srgbClr val="000000"/>
                </a:solidFill>
              </a:rPr>
              <a:t>7</a:t>
            </a:r>
            <a:r>
              <a:rPr sz="2800" lang="en-US">
                <a:solidFill>
                  <a:srgbClr val="000000"/>
                </a:solidFill>
              </a:rPr>
              <a:t>5</a:t>
            </a:r>
            <a:endParaRPr sz="2800" lang="en-US">
              <a:solidFill>
                <a:srgbClr val="000000"/>
              </a:solidFill>
            </a:endParaRPr>
          </a:p>
        </p:txBody>
      </p:sp>
      <p:sp>
        <p:nvSpPr>
          <p:cNvPr id="1048625" name=""/>
          <p:cNvSpPr txBox="1"/>
          <p:nvPr/>
        </p:nvSpPr>
        <p:spPr>
          <a:xfrm>
            <a:off x="255548" y="918051"/>
            <a:ext cx="6762421" cy="574040"/>
          </a:xfrm>
          <a:prstGeom prst="rect"/>
        </p:spPr>
        <p:txBody>
          <a:bodyPr rtlCol="0" wrap="square">
            <a:spAutoFit/>
          </a:bodyPr>
          <a:p>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s</a:t>
            </a:r>
            <a:r>
              <a:rPr sz="2800" lang="en-US">
                <a:solidFill>
                  <a:srgbClr val="000000"/>
                </a:solidFill>
              </a:rPr>
              <a:t>i</a:t>
            </a:r>
            <a:r>
              <a:rPr sz="2800" lang="en-US">
                <a:solidFill>
                  <a:srgbClr val="000000"/>
                </a:solidFill>
              </a:rPr>
              <a:t>z</a:t>
            </a:r>
            <a:r>
              <a:rPr sz="2800" lang="en-US">
                <a:solidFill>
                  <a:srgbClr val="000000"/>
                </a:solidFill>
              </a:rPr>
              <a:t>e</a:t>
            </a:r>
            <a:r>
              <a:rPr sz="2800" lang="en-US">
                <a:solidFill>
                  <a:srgbClr val="000000"/>
                </a:solidFill>
              </a:rPr>
              <a:t>:</a:t>
            </a:r>
            <a:r>
              <a:rPr sz="2800" lang="en-US">
                <a:solidFill>
                  <a:srgbClr val="000000"/>
                </a:solidFill>
              </a:rPr>
              <a:t>5</a:t>
            </a:r>
            <a:endParaRPr sz="2800" lang="en-US">
              <a:solidFill>
                <a:srgbClr val="000000"/>
              </a:solidFill>
            </a:endParaRPr>
          </a:p>
        </p:txBody>
      </p:sp>
      <p:sp>
        <p:nvSpPr>
          <p:cNvPr id="1048626" name=""/>
          <p:cNvSpPr txBox="1"/>
          <p:nvPr/>
        </p:nvSpPr>
        <p:spPr>
          <a:xfrm>
            <a:off x="255547" y="1492090"/>
            <a:ext cx="7464779" cy="574041"/>
          </a:xfrm>
          <a:prstGeom prst="rect"/>
        </p:spPr>
        <p:txBody>
          <a:bodyPr rtlCol="0" wrap="square">
            <a:spAutoFit/>
          </a:bodyPr>
          <a:p>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l</a:t>
            </a:r>
            <a:r>
              <a:rPr sz="2800" lang="en-US">
                <a:solidFill>
                  <a:srgbClr val="000000"/>
                </a:solidFill>
              </a:rPr>
              <a:t>e</a:t>
            </a:r>
            <a:r>
              <a:rPr sz="2800" lang="en-US">
                <a:solidFill>
                  <a:srgbClr val="000000"/>
                </a:solidFill>
              </a:rPr>
              <a:t>ader</a:t>
            </a:r>
            <a:r>
              <a:rPr sz="2800" lang="en-US">
                <a:solidFill>
                  <a:srgbClr val="000000"/>
                </a:solidFill>
              </a:rPr>
              <a:t>:</a:t>
            </a:r>
            <a:r>
              <a:rPr sz="2800" lang="en-US">
                <a:solidFill>
                  <a:srgbClr val="000000"/>
                </a:solidFill>
              </a:rPr>
              <a:t>K</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a</a:t>
            </a:r>
            <a:r>
              <a:rPr sz="2800" lang="en-US">
                <a:solidFill>
                  <a:srgbClr val="000000"/>
                </a:solidFill>
              </a:rPr>
              <a:t>.</a:t>
            </a:r>
            <a:r>
              <a:rPr sz="2800" lang="en-US">
                <a:solidFill>
                  <a:srgbClr val="000000"/>
                </a:solidFill>
              </a:rPr>
              <a:t>R</a:t>
            </a:r>
            <a:r>
              <a:rPr sz="2800" lang="en-US">
                <a:solidFill>
                  <a:srgbClr val="000000"/>
                </a:solidFill>
              </a:rPr>
              <a:t>a</a:t>
            </a:r>
            <a:r>
              <a:rPr sz="2800" lang="en-US">
                <a:solidFill>
                  <a:srgbClr val="000000"/>
                </a:solidFill>
              </a:rPr>
              <a:t>m</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i</a:t>
            </a:r>
            <a:endParaRPr sz="2800" lang="en-US">
              <a:solidFill>
                <a:srgbClr val="000000"/>
              </a:solidFill>
            </a:endParaRPr>
          </a:p>
        </p:txBody>
      </p:sp>
      <p:sp>
        <p:nvSpPr>
          <p:cNvPr id="1048627" name=""/>
          <p:cNvSpPr txBox="1"/>
          <p:nvPr/>
        </p:nvSpPr>
        <p:spPr>
          <a:xfrm>
            <a:off x="0" y="2265594"/>
            <a:ext cx="7523504" cy="574040"/>
          </a:xfrm>
          <a:prstGeom prst="rect"/>
        </p:spPr>
        <p:txBody>
          <a:bodyPr rtlCol="0" wrap="square">
            <a:spAutoFit/>
          </a:bodyPr>
          <a:p>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m</a:t>
            </a:r>
            <a:r>
              <a:rPr sz="2800" lang="en-US">
                <a:solidFill>
                  <a:srgbClr val="000000"/>
                </a:solidFill>
              </a:rPr>
              <a:t>e</a:t>
            </a:r>
            <a:r>
              <a:rPr sz="2800" lang="en-US">
                <a:solidFill>
                  <a:srgbClr val="000000"/>
                </a:solidFill>
              </a:rPr>
              <a:t>m</a:t>
            </a:r>
            <a:r>
              <a:rPr sz="2800" lang="en-US">
                <a:solidFill>
                  <a:srgbClr val="000000"/>
                </a:solidFill>
              </a:rPr>
              <a:t>b</a:t>
            </a:r>
            <a:r>
              <a:rPr sz="2800" lang="en-US">
                <a:solidFill>
                  <a:srgbClr val="000000"/>
                </a:solidFill>
              </a:rPr>
              <a:t>e</a:t>
            </a:r>
            <a:r>
              <a:rPr sz="2800" lang="en-US">
                <a:solidFill>
                  <a:srgbClr val="000000"/>
                </a:solidFill>
              </a:rPr>
              <a:t>r</a:t>
            </a:r>
            <a:r>
              <a:rPr sz="2800" lang="en-US">
                <a:solidFill>
                  <a:srgbClr val="000000"/>
                </a:solidFill>
              </a:rPr>
              <a:t>:</a:t>
            </a:r>
            <a:r>
              <a:rPr sz="2800" lang="en-US">
                <a:solidFill>
                  <a:srgbClr val="000000"/>
                </a:solidFill>
              </a:rPr>
              <a:t>l</a:t>
            </a:r>
            <a:r>
              <a:rPr sz="2800" lang="en-US">
                <a:solidFill>
                  <a:srgbClr val="000000"/>
                </a:solidFill>
              </a:rPr>
              <a:t>u</a:t>
            </a:r>
            <a:r>
              <a:rPr sz="2800" lang="en-US">
                <a:solidFill>
                  <a:srgbClr val="000000"/>
                </a:solidFill>
              </a:rPr>
              <a:t>t</a:t>
            </a:r>
            <a:r>
              <a:rPr sz="2800" lang="en-US">
                <a:solidFill>
                  <a:srgbClr val="000000"/>
                </a:solidFill>
              </a:rPr>
              <a:t>t</a:t>
            </a:r>
            <a:r>
              <a:rPr sz="2800" lang="en-US">
                <a:solidFill>
                  <a:srgbClr val="000000"/>
                </a:solidFill>
              </a:rPr>
              <a:t>a</a:t>
            </a:r>
            <a:r>
              <a:rPr sz="2800" lang="en-US">
                <a:solidFill>
                  <a:srgbClr val="000000"/>
                </a:solidFill>
              </a:rPr>
              <a:t>,</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a</a:t>
            </a:r>
            <a:r>
              <a:rPr sz="2800" lang="en-US">
                <a:solidFill>
                  <a:srgbClr val="000000"/>
                </a:solidFill>
              </a:rPr>
              <a:t>y</a:t>
            </a:r>
            <a:r>
              <a:rPr sz="2800" lang="en-US">
                <a:solidFill>
                  <a:srgbClr val="000000"/>
                </a:solidFill>
              </a:rPr>
              <a:t>a</a:t>
            </a:r>
            <a:r>
              <a:rPr sz="2800" lang="en-US">
                <a:solidFill>
                  <a:srgbClr val="000000"/>
                </a:solidFill>
              </a:rPr>
              <a:t>n</a:t>
            </a:r>
            <a:r>
              <a:rPr sz="2800" lang="en-US">
                <a:solidFill>
                  <a:srgbClr val="000000"/>
                </a:solidFill>
              </a:rPr>
              <a:t>i</a:t>
            </a:r>
            <a:endParaRPr sz="2800" lang="en-US">
              <a:solidFill>
                <a:srgbClr val="000000"/>
              </a:solidFill>
            </a:endParaRPr>
          </a:p>
        </p:txBody>
      </p:sp>
      <p:sp>
        <p:nvSpPr>
          <p:cNvPr id="1048628" name=""/>
          <p:cNvSpPr txBox="1"/>
          <p:nvPr/>
        </p:nvSpPr>
        <p:spPr>
          <a:xfrm>
            <a:off x="255548" y="3039096"/>
            <a:ext cx="7511775" cy="574041"/>
          </a:xfrm>
          <a:prstGeom prst="rect"/>
        </p:spPr>
        <p:txBody>
          <a:bodyPr rtlCol="0" wrap="square">
            <a:spAutoFit/>
          </a:bodyPr>
          <a:p>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m</a:t>
            </a:r>
            <a:r>
              <a:rPr sz="2800" lang="en-US">
                <a:solidFill>
                  <a:srgbClr val="000000"/>
                </a:solidFill>
              </a:rPr>
              <a:t>e</a:t>
            </a:r>
            <a:r>
              <a:rPr sz="2800" lang="en-US">
                <a:solidFill>
                  <a:srgbClr val="000000"/>
                </a:solidFill>
              </a:rPr>
              <a:t>m</a:t>
            </a:r>
            <a:r>
              <a:rPr sz="2800" lang="en-US">
                <a:solidFill>
                  <a:srgbClr val="000000"/>
                </a:solidFill>
              </a:rPr>
              <a:t>ber</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t</a:t>
            </a:r>
            <a:r>
              <a:rPr sz="2800" lang="en-US">
                <a:solidFill>
                  <a:srgbClr val="000000"/>
                </a:solidFill>
              </a:rPr>
              <a:t>i</a:t>
            </a:r>
            <a:r>
              <a:rPr sz="2800" lang="en-US">
                <a:solidFill>
                  <a:srgbClr val="000000"/>
                </a:solidFill>
              </a:rPr>
              <a:t>.</a:t>
            </a:r>
            <a:r>
              <a:rPr sz="2800" lang="en-US">
                <a:solidFill>
                  <a:srgbClr val="000000"/>
                </a:solidFill>
              </a:rPr>
              <a:t>k</a:t>
            </a:r>
            <a:r>
              <a:rPr sz="2800" lang="en-US">
                <a:solidFill>
                  <a:srgbClr val="000000"/>
                </a:solidFill>
              </a:rPr>
              <a:t>r</a:t>
            </a:r>
            <a:r>
              <a:rPr sz="2800" lang="en-US">
                <a:solidFill>
                  <a:srgbClr val="000000"/>
                </a:solidFill>
              </a:rPr>
              <a:t>i</a:t>
            </a:r>
            <a:r>
              <a:rPr sz="2800" lang="en-US">
                <a:solidFill>
                  <a:srgbClr val="000000"/>
                </a:solidFill>
              </a:rPr>
              <a:t>s</a:t>
            </a:r>
            <a:r>
              <a:rPr sz="2800" lang="en-US">
                <a:solidFill>
                  <a:srgbClr val="000000"/>
                </a:solidFill>
              </a:rPr>
              <a:t>h</a:t>
            </a:r>
            <a:r>
              <a:rPr sz="2800" lang="en-US">
                <a:solidFill>
                  <a:srgbClr val="000000"/>
                </a:solidFill>
              </a:rPr>
              <a:t>n</a:t>
            </a:r>
            <a:r>
              <a:rPr sz="2800" lang="en-US">
                <a:solidFill>
                  <a:srgbClr val="000000"/>
                </a:solidFill>
              </a:rPr>
              <a:t>a</a:t>
            </a:r>
            <a:r>
              <a:rPr sz="2800" lang="en-US">
                <a:solidFill>
                  <a:srgbClr val="000000"/>
                </a:solidFill>
              </a:rPr>
              <a:t>v</a:t>
            </a:r>
            <a:r>
              <a:rPr sz="2800" lang="en-US">
                <a:solidFill>
                  <a:srgbClr val="000000"/>
                </a:solidFill>
              </a:rPr>
              <a:t>e</a:t>
            </a:r>
            <a:r>
              <a:rPr sz="2800" lang="en-US">
                <a:solidFill>
                  <a:srgbClr val="000000"/>
                </a:solidFill>
              </a:rPr>
              <a:t>n</a:t>
            </a:r>
            <a:r>
              <a:rPr sz="2800" lang="en-US">
                <a:solidFill>
                  <a:srgbClr val="000000"/>
                </a:solidFill>
              </a:rPr>
              <a:t>i</a:t>
            </a:r>
            <a:endParaRPr sz="2800" lang="en-US">
              <a:solidFill>
                <a:srgbClr val="000000"/>
              </a:solidFill>
            </a:endParaRPr>
          </a:p>
        </p:txBody>
      </p:sp>
      <p:sp>
        <p:nvSpPr>
          <p:cNvPr id="1048629" name=""/>
          <p:cNvSpPr txBox="1"/>
          <p:nvPr/>
        </p:nvSpPr>
        <p:spPr>
          <a:xfrm>
            <a:off x="255548" y="3812598"/>
            <a:ext cx="8122500" cy="574040"/>
          </a:xfrm>
          <a:prstGeom prst="rect"/>
        </p:spPr>
        <p:txBody>
          <a:bodyPr rtlCol="0" wrap="square">
            <a:spAutoFit/>
          </a:bodyPr>
          <a:p>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m</a:t>
            </a:r>
            <a:r>
              <a:rPr sz="2800" lang="en-US">
                <a:solidFill>
                  <a:srgbClr val="000000"/>
                </a:solidFill>
              </a:rPr>
              <a:t>e</a:t>
            </a:r>
            <a:r>
              <a:rPr sz="2800" lang="en-US">
                <a:solidFill>
                  <a:srgbClr val="000000"/>
                </a:solidFill>
              </a:rPr>
              <a:t>m</a:t>
            </a:r>
            <a:r>
              <a:rPr sz="2800" lang="en-US">
                <a:solidFill>
                  <a:srgbClr val="000000"/>
                </a:solidFill>
              </a:rPr>
              <a:t>ber</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m</a:t>
            </a:r>
            <a:r>
              <a:rPr sz="2800" lang="en-US">
                <a:solidFill>
                  <a:srgbClr val="000000"/>
                </a:solidFill>
              </a:rPr>
              <a:t>i</a:t>
            </a:r>
            <a:r>
              <a:rPr sz="2800" lang="en-US">
                <a:solidFill>
                  <a:srgbClr val="000000"/>
                </a:solidFill>
              </a:rPr>
              <a:t>d</a:t>
            </a:r>
            <a:r>
              <a:rPr sz="2800" lang="en-US">
                <a:solidFill>
                  <a:srgbClr val="000000"/>
                </a:solidFill>
              </a:rPr>
              <a:t>i</a:t>
            </a:r>
            <a:r>
              <a:rPr sz="2800" lang="en-US">
                <a:solidFill>
                  <a:srgbClr val="000000"/>
                </a:solidFill>
              </a:rPr>
              <a:t>.</a:t>
            </a:r>
            <a:r>
              <a:rPr sz="2800" lang="en-US">
                <a:solidFill>
                  <a:srgbClr val="000000"/>
                </a:solidFill>
              </a:rPr>
              <a:t>s</a:t>
            </a:r>
            <a:r>
              <a:rPr sz="2800" lang="en-US">
                <a:solidFill>
                  <a:srgbClr val="000000"/>
                </a:solidFill>
              </a:rPr>
              <a:t>w</a:t>
            </a:r>
            <a:r>
              <a:rPr sz="2800" lang="en-US">
                <a:solidFill>
                  <a:srgbClr val="000000"/>
                </a:solidFill>
              </a:rPr>
              <a:t>a</a:t>
            </a:r>
            <a:r>
              <a:rPr sz="2800" lang="en-US">
                <a:solidFill>
                  <a:srgbClr val="000000"/>
                </a:solidFill>
              </a:rPr>
              <a:t>p</a:t>
            </a:r>
            <a:r>
              <a:rPr sz="2800" lang="en-US">
                <a:solidFill>
                  <a:srgbClr val="000000"/>
                </a:solidFill>
              </a:rPr>
              <a:t>n</a:t>
            </a:r>
            <a:r>
              <a:rPr sz="2800" lang="en-US">
                <a:solidFill>
                  <a:srgbClr val="000000"/>
                </a:solidFill>
              </a:rPr>
              <a:t>a</a:t>
            </a:r>
            <a:endParaRPr sz="2800" lang="en-US">
              <a:solidFill>
                <a:srgbClr val="000000"/>
              </a:solidFill>
            </a:endParaRPr>
          </a:p>
        </p:txBody>
      </p:sp>
      <p:sp>
        <p:nvSpPr>
          <p:cNvPr id="1048630" name=""/>
          <p:cNvSpPr txBox="1"/>
          <p:nvPr/>
        </p:nvSpPr>
        <p:spPr>
          <a:xfrm>
            <a:off x="255548" y="4586099"/>
            <a:ext cx="7969814" cy="574040"/>
          </a:xfrm>
          <a:prstGeom prst="rect"/>
        </p:spPr>
        <p:txBody>
          <a:bodyPr rtlCol="0" wrap="square">
            <a:spAutoFit/>
          </a:bodyPr>
          <a:p>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m</a:t>
            </a:r>
            <a:r>
              <a:rPr sz="2800" lang="en-US">
                <a:solidFill>
                  <a:srgbClr val="000000"/>
                </a:solidFill>
              </a:rPr>
              <a:t>e</a:t>
            </a:r>
            <a:r>
              <a:rPr sz="2800" lang="en-US">
                <a:solidFill>
                  <a:srgbClr val="000000"/>
                </a:solidFill>
              </a:rPr>
              <a:t>mber</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l</a:t>
            </a:r>
            <a:r>
              <a:rPr sz="2800" lang="en-US">
                <a:solidFill>
                  <a:srgbClr val="000000"/>
                </a:solidFill>
              </a:rPr>
              <a:t>a</a:t>
            </a:r>
            <a:r>
              <a:rPr sz="2800" lang="en-US">
                <a:solidFill>
                  <a:srgbClr val="000000"/>
                </a:solidFill>
              </a:rPr>
              <a:t>.</a:t>
            </a:r>
            <a:r>
              <a:rPr sz="2800" lang="en-US">
                <a:solidFill>
                  <a:srgbClr val="000000"/>
                </a:solidFill>
              </a:rPr>
              <a:t>R</a:t>
            </a:r>
            <a:r>
              <a:rPr sz="2800" lang="en-US">
                <a:solidFill>
                  <a:srgbClr val="000000"/>
                </a:solidFill>
              </a:rPr>
              <a:t>a</a:t>
            </a:r>
            <a:r>
              <a:rPr sz="2800" lang="en-US">
                <a:solidFill>
                  <a:srgbClr val="000000"/>
                </a:solidFill>
              </a:rPr>
              <a:t>g</a:t>
            </a:r>
            <a:r>
              <a:rPr sz="2800" lang="en-US">
                <a:solidFill>
                  <a:srgbClr val="000000"/>
                </a:solidFill>
              </a:rPr>
              <a:t>h</a:t>
            </a:r>
            <a:r>
              <a:rPr sz="2800" lang="en-US">
                <a:solidFill>
                  <a:srgbClr val="000000"/>
                </a:solidFill>
              </a:rPr>
              <a:t>a</a:t>
            </a:r>
            <a:r>
              <a:rPr sz="2800" lang="en-US">
                <a:solidFill>
                  <a:srgbClr val="000000"/>
                </a:solidFill>
              </a:rPr>
              <a:t>v</a:t>
            </a:r>
            <a:r>
              <a:rPr sz="2800" lang="en-US">
                <a:solidFill>
                  <a:srgbClr val="000000"/>
                </a:solidFill>
              </a:rPr>
              <a:t>i</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3" name=""/>
          <p:cNvSpPr txBox="1"/>
          <p:nvPr/>
        </p:nvSpPr>
        <p:spPr>
          <a:xfrm>
            <a:off x="1309740" y="0"/>
            <a:ext cx="4576707" cy="789940"/>
          </a:xfrm>
          <a:prstGeom prst="rect"/>
        </p:spPr>
        <p:txBody>
          <a:bodyPr rtlCol="0" wrap="square">
            <a:spAutoFit/>
          </a:bodyPr>
          <a:p>
            <a:r>
              <a:rPr sz="4000" lang="en-US">
                <a:solidFill>
                  <a:srgbClr val="000000"/>
                </a:solidFill>
              </a:rPr>
              <a:t>M</a:t>
            </a:r>
            <a:r>
              <a:rPr sz="4000" lang="en-US">
                <a:solidFill>
                  <a:srgbClr val="000000"/>
                </a:solidFill>
              </a:rPr>
              <a:t>a</a:t>
            </a:r>
            <a:r>
              <a:rPr sz="4000" lang="en-US">
                <a:solidFill>
                  <a:srgbClr val="000000"/>
                </a:solidFill>
              </a:rPr>
              <a:t>c</a:t>
            </a:r>
            <a:r>
              <a:rPr sz="4000" lang="en-US">
                <a:solidFill>
                  <a:srgbClr val="000000"/>
                </a:solidFill>
              </a:rPr>
              <a:t>hine </a:t>
            </a:r>
            <a:r>
              <a:rPr sz="4000" lang="en-US">
                <a:solidFill>
                  <a:srgbClr val="000000"/>
                </a:solidFill>
              </a:rPr>
              <a:t>values </a:t>
            </a:r>
            <a:endParaRPr sz="2800" lang="en-US">
              <a:solidFill>
                <a:srgbClr val="000000"/>
              </a:solidFill>
            </a:endParaRPr>
          </a:p>
        </p:txBody>
      </p:sp>
      <p:sp>
        <p:nvSpPr>
          <p:cNvPr id="1048594" name=""/>
          <p:cNvSpPr txBox="1"/>
          <p:nvPr/>
        </p:nvSpPr>
        <p:spPr>
          <a:xfrm rot="21600000">
            <a:off x="159159" y="948585"/>
            <a:ext cx="8825682" cy="4091942"/>
          </a:xfrm>
          <a:prstGeom prst="rect"/>
        </p:spPr>
        <p:txBody>
          <a:bodyPr rtlCol="0" wrap="square">
            <a:spAutoFit/>
          </a:bodyPr>
          <a:p>
            <a:r>
              <a:rPr b="1" sz="3200" lang="en-US">
                <a:solidFill>
                  <a:srgbClr val="000000"/>
                </a:solidFill>
              </a:rPr>
              <a:t>Britannia is like a biscuit factory straight out of a fairy tale. They create biscuits that make your taste buds dance with joy. From crunchy digestive biscuits to buttery shortbread, Britannia has a wide range of delightful flavors. It’s as if they have a magical recipe that turns every bite into a party for your mouth.</a:t>
            </a:r>
            <a:endParaRPr b="1"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
          <p:cNvSpPr txBox="1"/>
          <p:nvPr/>
        </p:nvSpPr>
        <p:spPr>
          <a:xfrm>
            <a:off x="356808" y="0"/>
            <a:ext cx="5115800" cy="1780540"/>
          </a:xfrm>
          <a:prstGeom prst="rect"/>
        </p:spPr>
        <p:txBody>
          <a:bodyPr rtlCol="0" wrap="square">
            <a:spAutoFit/>
          </a:bodyPr>
          <a:p>
            <a:r>
              <a:rPr sz="9600" lang="en-US">
                <a:solidFill>
                  <a:srgbClr val="000000"/>
                </a:solidFill>
              </a:rPr>
              <a:t>U</a:t>
            </a:r>
            <a:r>
              <a:rPr sz="9600" lang="en-US">
                <a:solidFill>
                  <a:srgbClr val="000000"/>
                </a:solidFill>
              </a:rPr>
              <a:t>s</a:t>
            </a:r>
            <a:r>
              <a:rPr sz="9600" lang="en-US">
                <a:solidFill>
                  <a:srgbClr val="000000"/>
                </a:solidFill>
              </a:rPr>
              <a:t>p</a:t>
            </a:r>
            <a:endParaRPr sz="2800" lang="en-US">
              <a:solidFill>
                <a:srgbClr val="000000"/>
              </a:solidFill>
            </a:endParaRPr>
          </a:p>
        </p:txBody>
      </p:sp>
      <p:sp>
        <p:nvSpPr>
          <p:cNvPr id="1048596" name=""/>
          <p:cNvSpPr txBox="1"/>
          <p:nvPr/>
        </p:nvSpPr>
        <p:spPr>
          <a:xfrm>
            <a:off x="-3031" y="1780540"/>
            <a:ext cx="9076222" cy="4980940"/>
          </a:xfrm>
          <a:prstGeom prst="rect"/>
        </p:spPr>
        <p:txBody>
          <a:bodyPr rtlCol="0" wrap="square">
            <a:spAutoFit/>
          </a:bodyPr>
          <a:p>
            <a:r>
              <a:rPr sz="4000" lang="en-US">
                <a:solidFill>
                  <a:srgbClr val="000000"/>
                </a:solidFill>
              </a:rPr>
              <a:t>USP (Unique Selling Proposition) • India's very own bakery and dairy products brand that is trusted for its Quality. Britannia's biggest USP is their Brand Image as they are in the Indian Market since 1891 and has a very good reputation</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
          <p:cNvSpPr txBox="1"/>
          <p:nvPr/>
        </p:nvSpPr>
        <p:spPr>
          <a:xfrm>
            <a:off x="12614200" y="3113516"/>
            <a:ext cx="209561" cy="574040"/>
          </a:xfrm>
          <a:prstGeom prst="rect"/>
        </p:spPr>
        <p:txBody>
          <a:bodyPr rtlCol="0" wrap="square">
            <a:spAutoFit/>
          </a:bodyPr>
          <a:p>
            <a:endParaRPr sz="2800" lang="en-US">
              <a:solidFill>
                <a:srgbClr val="000000"/>
              </a:solidFill>
            </a:endParaRPr>
          </a:p>
        </p:txBody>
      </p:sp>
      <p:sp>
        <p:nvSpPr>
          <p:cNvPr id="1048598" name=""/>
          <p:cNvSpPr txBox="1"/>
          <p:nvPr/>
        </p:nvSpPr>
        <p:spPr>
          <a:xfrm>
            <a:off x="0" y="812304"/>
            <a:ext cx="4000000" cy="1361440"/>
          </a:xfrm>
          <a:prstGeom prst="rect"/>
        </p:spPr>
        <p:txBody>
          <a:bodyPr rtlCol="0" wrap="square">
            <a:spAutoFit/>
          </a:bodyPr>
          <a:p>
            <a:r>
              <a:rPr sz="3600" lang="en-US">
                <a:solidFill>
                  <a:srgbClr val="000000"/>
                </a:solidFill>
              </a:rPr>
              <a:t>B</a:t>
            </a:r>
            <a:r>
              <a:rPr sz="3600" lang="en-US">
                <a:solidFill>
                  <a:srgbClr val="000000"/>
                </a:solidFill>
              </a:rPr>
              <a:t>u</a:t>
            </a:r>
            <a:r>
              <a:rPr sz="3600" lang="en-US">
                <a:solidFill>
                  <a:srgbClr val="000000"/>
                </a:solidFill>
              </a:rPr>
              <a:t>y</a:t>
            </a:r>
            <a:r>
              <a:rPr sz="3600" lang="en-US">
                <a:solidFill>
                  <a:srgbClr val="000000"/>
                </a:solidFill>
              </a:rPr>
              <a:t>e</a:t>
            </a:r>
            <a:r>
              <a:rPr sz="3600" lang="en-US">
                <a:solidFill>
                  <a:srgbClr val="000000"/>
                </a:solidFill>
              </a:rPr>
              <a:t>r</a:t>
            </a:r>
            <a:r>
              <a:rPr sz="3600" lang="en-US">
                <a:solidFill>
                  <a:srgbClr val="000000"/>
                </a:solidFill>
              </a:rPr>
              <a:t>'s</a:t>
            </a:r>
            <a:r>
              <a:rPr sz="3600" lang="en-US">
                <a:solidFill>
                  <a:srgbClr val="000000"/>
                </a:solidFill>
              </a:rPr>
              <a:t>/</a:t>
            </a:r>
            <a:r>
              <a:rPr sz="3600" lang="en-US">
                <a:solidFill>
                  <a:srgbClr val="000000"/>
                </a:solidFill>
              </a:rPr>
              <a:t>a</a:t>
            </a:r>
            <a:r>
              <a:rPr sz="3600" lang="en-US">
                <a:solidFill>
                  <a:srgbClr val="000000"/>
                </a:solidFill>
              </a:rPr>
              <a:t>u</a:t>
            </a:r>
            <a:r>
              <a:rPr sz="3600" lang="en-US">
                <a:solidFill>
                  <a:srgbClr val="000000"/>
                </a:solidFill>
              </a:rPr>
              <a:t>d</a:t>
            </a:r>
            <a:r>
              <a:rPr sz="3600" lang="en-US">
                <a:solidFill>
                  <a:srgbClr val="000000"/>
                </a:solidFill>
              </a:rPr>
              <a:t>ience </a:t>
            </a:r>
            <a:r>
              <a:rPr sz="3600" lang="en-US">
                <a:solidFill>
                  <a:srgbClr val="000000"/>
                </a:solidFill>
              </a:rPr>
              <a:t>persona</a:t>
            </a:r>
            <a:r>
              <a:rPr sz="3600" lang="en-US">
                <a:solidFill>
                  <a:srgbClr val="000000"/>
                </a:solidFill>
              </a:rPr>
              <a:t>:</a:t>
            </a:r>
            <a:endParaRPr sz="2800" lang="en-US">
              <a:solidFill>
                <a:srgbClr val="000000"/>
              </a:solidFill>
            </a:endParaRPr>
          </a:p>
        </p:txBody>
      </p:sp>
      <p:sp>
        <p:nvSpPr>
          <p:cNvPr id="1048599" name=""/>
          <p:cNvSpPr txBox="1"/>
          <p:nvPr/>
        </p:nvSpPr>
        <p:spPr>
          <a:xfrm>
            <a:off x="59228" y="3113516"/>
            <a:ext cx="9084771" cy="3520440"/>
          </a:xfrm>
          <a:prstGeom prst="rect"/>
        </p:spPr>
        <p:txBody>
          <a:bodyPr rtlCol="0" wrap="square">
            <a:spAutoFit/>
          </a:bodyPr>
          <a:p>
            <a:r>
              <a:rPr sz="3200" lang="en-US">
                <a:solidFill>
                  <a:srgbClr val="000000"/>
                </a:solidFill>
              </a:rPr>
              <a:t>Identifying the Target Audience: Britannia starts by identifying their target audience across different social media platforms. Through comprehensive analysis, they gain a better understanding of their audience and their online behavior.</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0" name=""/>
          <p:cNvSpPr txBox="1"/>
          <p:nvPr/>
        </p:nvSpPr>
        <p:spPr>
          <a:xfrm>
            <a:off x="319425" y="0"/>
            <a:ext cx="8852770" cy="1767840"/>
          </a:xfrm>
          <a:prstGeom prst="rect"/>
        </p:spPr>
        <p:txBody>
          <a:bodyPr rtlCol="0" wrap="square">
            <a:spAutoFit/>
          </a:bodyPr>
          <a:p>
            <a:r>
              <a:rPr sz="4800" lang="en-US">
                <a:solidFill>
                  <a:srgbClr val="000000"/>
                </a:solidFill>
              </a:rPr>
              <a:t>A</a:t>
            </a:r>
            <a:r>
              <a:rPr sz="4800" lang="en-US">
                <a:solidFill>
                  <a:srgbClr val="000000"/>
                </a:solidFill>
              </a:rPr>
              <a:t>n</a:t>
            </a:r>
            <a:r>
              <a:rPr sz="4800" lang="en-US">
                <a:solidFill>
                  <a:srgbClr val="000000"/>
                </a:solidFill>
              </a:rPr>
              <a:t>a</a:t>
            </a:r>
            <a:r>
              <a:rPr sz="4800" lang="en-US">
                <a:solidFill>
                  <a:srgbClr val="000000"/>
                </a:solidFill>
              </a:rPr>
              <a:t>l</a:t>
            </a:r>
            <a:r>
              <a:rPr sz="4800" lang="en-US">
                <a:solidFill>
                  <a:srgbClr val="000000"/>
                </a:solidFill>
              </a:rPr>
              <a:t>yse </a:t>
            </a:r>
            <a:r>
              <a:rPr sz="4800" lang="en-US">
                <a:solidFill>
                  <a:srgbClr val="000000"/>
                </a:solidFill>
              </a:rPr>
              <a:t>brand</a:t>
            </a:r>
            <a:r>
              <a:rPr sz="4800" lang="en-US">
                <a:solidFill>
                  <a:srgbClr val="000000"/>
                </a:solidFill>
              </a:rPr>
              <a:t> </a:t>
            </a:r>
            <a:r>
              <a:rPr sz="4800" lang="en-US">
                <a:solidFill>
                  <a:srgbClr val="000000"/>
                </a:solidFill>
              </a:rPr>
              <a:t>t</a:t>
            </a:r>
            <a:r>
              <a:rPr sz="4800" lang="en-US">
                <a:solidFill>
                  <a:srgbClr val="000000"/>
                </a:solidFill>
              </a:rPr>
              <a:t>o</a:t>
            </a:r>
            <a:r>
              <a:rPr sz="4800" lang="en-US">
                <a:solidFill>
                  <a:srgbClr val="000000"/>
                </a:solidFill>
              </a:rPr>
              <a:t>n</a:t>
            </a:r>
            <a:r>
              <a:rPr sz="4800" lang="en-US">
                <a:solidFill>
                  <a:srgbClr val="000000"/>
                </a:solidFill>
              </a:rPr>
              <a:t>e </a:t>
            </a:r>
            <a:r>
              <a:rPr sz="4800" lang="en-US">
                <a:solidFill>
                  <a:srgbClr val="000000"/>
                </a:solidFill>
              </a:rPr>
              <a:t>and </a:t>
            </a:r>
            <a:r>
              <a:rPr sz="4800" lang="en-US">
                <a:solidFill>
                  <a:srgbClr val="000000"/>
                </a:solidFill>
              </a:rPr>
              <a:t>identity </a:t>
            </a:r>
            <a:endParaRPr sz="2800" lang="en-US">
              <a:solidFill>
                <a:srgbClr val="000000"/>
              </a:solidFill>
            </a:endParaRPr>
          </a:p>
        </p:txBody>
      </p:sp>
      <p:pic>
        <p:nvPicPr>
          <p:cNvPr id="2097152" name=""/>
          <p:cNvPicPr>
            <a:picLocks/>
          </p:cNvPicPr>
          <p:nvPr/>
        </p:nvPicPr>
        <p:blipFill>
          <a:blip xmlns:r="http://schemas.openxmlformats.org/officeDocument/2006/relationships" r:embed="rId1"/>
          <a:stretch>
            <a:fillRect/>
          </a:stretch>
        </p:blipFill>
        <p:spPr>
          <a:xfrm rot="21600000">
            <a:off x="242451" y="2125985"/>
            <a:ext cx="8659092" cy="4944479"/>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1" name=""/>
          <p:cNvSpPr txBox="1"/>
          <p:nvPr/>
        </p:nvSpPr>
        <p:spPr>
          <a:xfrm>
            <a:off x="235997" y="0"/>
            <a:ext cx="9075247" cy="866140"/>
          </a:xfrm>
          <a:prstGeom prst="rect"/>
        </p:spPr>
        <p:txBody>
          <a:bodyPr rtlCol="0" wrap="square">
            <a:spAutoFit/>
          </a:bodyPr>
          <a:p>
            <a:r>
              <a:rPr sz="4400" lang="en-US">
                <a:solidFill>
                  <a:srgbClr val="000000"/>
                </a:solidFill>
              </a:rPr>
              <a:t>S</a:t>
            </a:r>
            <a:r>
              <a:rPr sz="4400" lang="en-US">
                <a:solidFill>
                  <a:srgbClr val="000000"/>
                </a:solidFill>
              </a:rPr>
              <a:t>m</a:t>
            </a:r>
            <a:r>
              <a:rPr sz="4400" lang="en-US">
                <a:solidFill>
                  <a:srgbClr val="000000"/>
                </a:solidFill>
              </a:rPr>
              <a:t>a</a:t>
            </a:r>
            <a:r>
              <a:rPr sz="4400" lang="en-US">
                <a:solidFill>
                  <a:srgbClr val="000000"/>
                </a:solidFill>
              </a:rPr>
              <a:t>r</a:t>
            </a:r>
            <a:r>
              <a:rPr sz="4400" lang="en-US">
                <a:solidFill>
                  <a:srgbClr val="000000"/>
                </a:solidFill>
              </a:rPr>
              <a:t>t </a:t>
            </a:r>
            <a:r>
              <a:rPr sz="4400" lang="en-US">
                <a:solidFill>
                  <a:srgbClr val="000000"/>
                </a:solidFill>
              </a:rPr>
              <a:t>g</a:t>
            </a:r>
            <a:r>
              <a:rPr sz="4400" lang="en-US">
                <a:solidFill>
                  <a:srgbClr val="000000"/>
                </a:solidFill>
              </a:rPr>
              <a:t>o</a:t>
            </a:r>
            <a:r>
              <a:rPr sz="4400" lang="en-US">
                <a:solidFill>
                  <a:srgbClr val="000000"/>
                </a:solidFill>
              </a:rPr>
              <a:t>a</a:t>
            </a:r>
            <a:r>
              <a:rPr sz="4400" lang="en-US">
                <a:solidFill>
                  <a:srgbClr val="000000"/>
                </a:solidFill>
              </a:rPr>
              <a:t>l</a:t>
            </a:r>
            <a:r>
              <a:rPr sz="4400" lang="en-US">
                <a:solidFill>
                  <a:srgbClr val="000000"/>
                </a:solidFill>
              </a:rPr>
              <a:t>s </a:t>
            </a:r>
            <a:r>
              <a:rPr sz="4400" lang="en-US">
                <a:solidFill>
                  <a:srgbClr val="000000"/>
                </a:solidFill>
              </a:rPr>
              <a:t>a</a:t>
            </a:r>
            <a:r>
              <a:rPr sz="4400" lang="en-US">
                <a:solidFill>
                  <a:srgbClr val="000000"/>
                </a:solidFill>
              </a:rPr>
              <a:t>n</a:t>
            </a:r>
            <a:r>
              <a:rPr sz="4400" lang="en-US">
                <a:solidFill>
                  <a:srgbClr val="000000"/>
                </a:solidFill>
              </a:rPr>
              <a:t>d</a:t>
            </a:r>
            <a:r>
              <a:rPr sz="4400" lang="en-US">
                <a:solidFill>
                  <a:srgbClr val="000000"/>
                </a:solidFill>
              </a:rPr>
              <a:t> </a:t>
            </a:r>
            <a:r>
              <a:rPr sz="4400" lang="en-US">
                <a:solidFill>
                  <a:srgbClr val="000000"/>
                </a:solidFill>
              </a:rPr>
              <a:t>k</a:t>
            </a:r>
            <a:r>
              <a:rPr sz="4400" lang="en-US">
                <a:solidFill>
                  <a:srgbClr val="000000"/>
                </a:solidFill>
              </a:rPr>
              <a:t>p</a:t>
            </a:r>
            <a:r>
              <a:rPr sz="4400" lang="en-US">
                <a:solidFill>
                  <a:srgbClr val="000000"/>
                </a:solidFill>
              </a:rPr>
              <a:t>i</a:t>
            </a:r>
            <a:r>
              <a:rPr sz="4400" lang="en-US">
                <a:solidFill>
                  <a:srgbClr val="000000"/>
                </a:solidFill>
              </a:rPr>
              <a:t>s</a:t>
            </a:r>
            <a:r>
              <a:rPr sz="4400" lang="en-US">
                <a:solidFill>
                  <a:srgbClr val="000000"/>
                </a:solidFill>
              </a:rPr>
              <a:t> </a:t>
            </a:r>
            <a:r>
              <a:rPr sz="4400" lang="en-US">
                <a:solidFill>
                  <a:srgbClr val="000000"/>
                </a:solidFill>
              </a:rPr>
              <a:t>f</a:t>
            </a:r>
            <a:r>
              <a:rPr sz="4400" lang="en-US">
                <a:solidFill>
                  <a:srgbClr val="000000"/>
                </a:solidFill>
              </a:rPr>
              <a:t>o</a:t>
            </a:r>
            <a:r>
              <a:rPr sz="4400" lang="en-US">
                <a:solidFill>
                  <a:srgbClr val="000000"/>
                </a:solidFill>
              </a:rPr>
              <a:t>r </a:t>
            </a:r>
            <a:r>
              <a:rPr sz="4400" lang="en-US">
                <a:solidFill>
                  <a:srgbClr val="000000"/>
                </a:solidFill>
              </a:rPr>
              <a:t>t</a:t>
            </a:r>
            <a:r>
              <a:rPr sz="4400" lang="en-US">
                <a:solidFill>
                  <a:srgbClr val="000000"/>
                </a:solidFill>
              </a:rPr>
              <a:t>h</a:t>
            </a:r>
            <a:r>
              <a:rPr sz="4400" lang="en-US">
                <a:solidFill>
                  <a:srgbClr val="000000"/>
                </a:solidFill>
              </a:rPr>
              <a:t>e</a:t>
            </a:r>
            <a:r>
              <a:rPr sz="4400" lang="en-US">
                <a:solidFill>
                  <a:srgbClr val="000000"/>
                </a:solidFill>
              </a:rPr>
              <a:t> </a:t>
            </a:r>
            <a:r>
              <a:rPr sz="4400" lang="en-US">
                <a:solidFill>
                  <a:srgbClr val="000000"/>
                </a:solidFill>
              </a:rPr>
              <a:t>s</a:t>
            </a:r>
            <a:r>
              <a:rPr sz="4400" lang="en-US">
                <a:solidFill>
                  <a:srgbClr val="000000"/>
                </a:solidFill>
              </a:rPr>
              <a:t>a</a:t>
            </a:r>
            <a:r>
              <a:rPr sz="4400" lang="en-US">
                <a:solidFill>
                  <a:srgbClr val="000000"/>
                </a:solidFill>
              </a:rPr>
              <a:t>m</a:t>
            </a:r>
            <a:r>
              <a:rPr sz="4400" lang="en-US">
                <a:solidFill>
                  <a:srgbClr val="000000"/>
                </a:solidFill>
              </a:rPr>
              <a:t>e</a:t>
            </a:r>
            <a:endParaRPr sz="2800" lang="en-US">
              <a:solidFill>
                <a:srgbClr val="000000"/>
              </a:solidFill>
            </a:endParaRPr>
          </a:p>
        </p:txBody>
      </p:sp>
      <p:sp>
        <p:nvSpPr>
          <p:cNvPr id="1048602" name=""/>
          <p:cNvSpPr txBox="1"/>
          <p:nvPr/>
        </p:nvSpPr>
        <p:spPr>
          <a:xfrm>
            <a:off x="200281" y="2418080"/>
            <a:ext cx="8743437" cy="3901440"/>
          </a:xfrm>
          <a:prstGeom prst="rect"/>
        </p:spPr>
        <p:txBody>
          <a:bodyPr rtlCol="0" wrap="square">
            <a:spAutoFit/>
          </a:bodyPr>
          <a:p>
            <a:r>
              <a:rPr sz="3600" lang="en-US">
                <a:solidFill>
                  <a:srgbClr val="000000"/>
                </a:solidFill>
              </a:rPr>
              <a:t>smart goal is an ultimate outcome or result you want to achieve by accomplishing a set of activities. On the other hand, KPIs are metrics or indicators that tell you whether you're on track to achieve that g</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
          <p:cNvSpPr txBox="1"/>
          <p:nvPr/>
        </p:nvSpPr>
        <p:spPr>
          <a:xfrm>
            <a:off x="0" y="0"/>
            <a:ext cx="8157531" cy="866140"/>
          </a:xfrm>
          <a:prstGeom prst="rect"/>
        </p:spPr>
        <p:txBody>
          <a:bodyPr rtlCol="0" wrap="square">
            <a:spAutoFit/>
          </a:bodyPr>
          <a:p>
            <a:r>
              <a:rPr b="1" sz="4400" lang="en-US">
                <a:solidFill>
                  <a:srgbClr val="000000"/>
                </a:solidFill>
              </a:rPr>
              <a:t>C</a:t>
            </a:r>
            <a:r>
              <a:rPr b="1" sz="4400" lang="en-US">
                <a:solidFill>
                  <a:srgbClr val="000000"/>
                </a:solidFill>
              </a:rPr>
              <a:t>o</a:t>
            </a:r>
            <a:r>
              <a:rPr b="1" sz="4400" lang="en-US">
                <a:solidFill>
                  <a:srgbClr val="000000"/>
                </a:solidFill>
              </a:rPr>
              <a:t>m</a:t>
            </a:r>
            <a:r>
              <a:rPr b="1" sz="4400" lang="en-US">
                <a:solidFill>
                  <a:srgbClr val="000000"/>
                </a:solidFill>
              </a:rPr>
              <a:t>p</a:t>
            </a:r>
            <a:r>
              <a:rPr b="1" sz="4400" lang="en-US">
                <a:solidFill>
                  <a:srgbClr val="000000"/>
                </a:solidFill>
              </a:rPr>
              <a:t>i</a:t>
            </a:r>
            <a:r>
              <a:rPr b="1" sz="4400" lang="en-US">
                <a:solidFill>
                  <a:srgbClr val="000000"/>
                </a:solidFill>
              </a:rPr>
              <a:t>t</a:t>
            </a:r>
            <a:r>
              <a:rPr b="1" sz="4400" lang="en-US">
                <a:solidFill>
                  <a:srgbClr val="000000"/>
                </a:solidFill>
              </a:rPr>
              <a:t>etior </a:t>
            </a:r>
            <a:r>
              <a:rPr b="1" sz="4400" lang="en-US">
                <a:solidFill>
                  <a:srgbClr val="000000"/>
                </a:solidFill>
              </a:rPr>
              <a:t>a</a:t>
            </a:r>
            <a:r>
              <a:rPr b="1" sz="4400" lang="en-US">
                <a:solidFill>
                  <a:srgbClr val="000000"/>
                </a:solidFill>
              </a:rPr>
              <a:t>n</a:t>
            </a:r>
            <a:r>
              <a:rPr b="1" sz="4400" lang="en-US">
                <a:solidFill>
                  <a:srgbClr val="000000"/>
                </a:solidFill>
              </a:rPr>
              <a:t>a</a:t>
            </a:r>
            <a:r>
              <a:rPr b="1" sz="4400" lang="en-US">
                <a:solidFill>
                  <a:srgbClr val="000000"/>
                </a:solidFill>
              </a:rPr>
              <a:t>l</a:t>
            </a:r>
            <a:r>
              <a:rPr b="1" sz="4400" lang="en-US">
                <a:solidFill>
                  <a:srgbClr val="000000"/>
                </a:solidFill>
              </a:rPr>
              <a:t>y</a:t>
            </a:r>
            <a:r>
              <a:rPr b="1" sz="4400" lang="en-US">
                <a:solidFill>
                  <a:srgbClr val="000000"/>
                </a:solidFill>
              </a:rPr>
              <a:t>sis </a:t>
            </a:r>
            <a:endParaRPr b="1" sz="2800" lang="en-US">
              <a:solidFill>
                <a:srgbClr val="000000"/>
              </a:solidFill>
            </a:endParaRPr>
          </a:p>
        </p:txBody>
      </p:sp>
      <p:sp>
        <p:nvSpPr>
          <p:cNvPr id="1048604" name=""/>
          <p:cNvSpPr txBox="1"/>
          <p:nvPr/>
        </p:nvSpPr>
        <p:spPr>
          <a:xfrm>
            <a:off x="158567" y="1453670"/>
            <a:ext cx="8826864" cy="5171440"/>
          </a:xfrm>
          <a:prstGeom prst="rect"/>
        </p:spPr>
        <p:txBody>
          <a:bodyPr rtlCol="0" wrap="square">
            <a:spAutoFit/>
          </a:bodyPr>
          <a:p>
            <a:r>
              <a:rPr sz="3600" lang="en-US">
                <a:solidFill>
                  <a:srgbClr val="000000"/>
                </a:solidFill>
              </a:rPr>
              <a:t>The top competitors of Britannia include Loyka, The Bread Company, Marino, CookieMan India and McVitie's. Britannia has 67 active competitors. Here is a list of the top 10 competitors of Britannia, ranked by Tracxn score: Loyka - Mumbai based, 2017 founded, Seed company</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1240172" y="0"/>
            <a:ext cx="6663656" cy="6858000"/>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1921</dc:creator>
  <dcterms:created xsi:type="dcterms:W3CDTF">2015-05-11T11:30:45Z</dcterms:created>
  <dcterms:modified xsi:type="dcterms:W3CDTF">2023-10-15T14:45:31Z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0e90d0942c6047798be2d05dcd8d896d</vt:lpwstr>
  </property>
</Properties>
</file>