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74" r:id="rId12"/>
    <p:sldId id="275" r:id="rId13"/>
    <p:sldId id="276" r:id="rId14"/>
    <p:sldId id="277" r:id="rId15"/>
    <p:sldId id="269" r:id="rId16"/>
    <p:sldId id="270" r:id="rId17"/>
    <p:sldId id="271" r:id="rId18"/>
    <p:sldId id="272" r:id="rId19"/>
    <p:sldId id="273" r:id="rId20"/>
  </p:sldIdLst>
  <p:sldSz cx="12192000" cy="6858000"/>
  <p:notesSz cx="12192000" cy="6858000"/>
  <p:embeddedFontLs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OTIgNgKBavDUvt4TUheDPNI4S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502" autoAdjust="0"/>
    <p:restoredTop sz="92450" autoAdjust="0"/>
  </p:normalViewPr>
  <p:slideViewPr>
    <p:cSldViewPr snapToGrid="0">
      <p:cViewPr>
        <p:scale>
          <a:sx n="75" d="100"/>
          <a:sy n="75" d="100"/>
        </p:scale>
        <p:origin x="-24" y="-9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4576585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5922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0e30f294e_0_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90e30f294e_0_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17116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0e30f294e_0_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90e30f294e_0_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43159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0e30f294e_0_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90e30f294e_0_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3532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0e30f294e_0_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90e30f294e_0_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0828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0e30f294e_0_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90e30f294e_0_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2346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0e30f294e_0_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90e30f294e_0_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84038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0e30f294e_0_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90e30f294e_0_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4460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0e30f294e_0_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90e30f294e_0_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87331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0e30f294e_0_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90e30f294e_0_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8440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0e30f294e_0_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90e30f294e_0_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09897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0e30f294e_0_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90e30f294e_0_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03353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0e30f294e_0_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90e30f294e_0_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45443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0e30f294e_0_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90e30f294e_0_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65236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0e30f294e_0_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90e30f294e_0_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0104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0e30f294e_0_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90e30f294e_0_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1786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0e30f294e_0_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90e30f294e_0_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3224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0e30f294e_0_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90e30f294e_0_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9595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0e30f294e_0_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90e30f294e_0_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96492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12"/>
          <p:cNvSpPr txBox="1">
            <a:spLocks noGrp="1"/>
          </p:cNvSpPr>
          <p:nvPr>
            <p:ph type="title"/>
          </p:nvPr>
        </p:nvSpPr>
        <p:spPr>
          <a:xfrm>
            <a:off x="333536" y="589788"/>
            <a:ext cx="3907790" cy="5130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1" i="0">
                <a:solidFill>
                  <a:srgbClr val="F8931D"/>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2"/>
          <p:cNvSpPr txBox="1">
            <a:spLocks noGrp="1"/>
          </p:cNvSpPr>
          <p:nvPr>
            <p:ph type="body" idx="1"/>
          </p:nvPr>
        </p:nvSpPr>
        <p:spPr>
          <a:xfrm>
            <a:off x="648426" y="2154428"/>
            <a:ext cx="5960745" cy="13912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800" b="0" i="0">
                <a:solidFill>
                  <a:srgbClr val="7F7F7F"/>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34"/>
        <p:cNvGrpSpPr/>
        <p:nvPr/>
      </p:nvGrpSpPr>
      <p:grpSpPr>
        <a:xfrm>
          <a:off x="0" y="0"/>
          <a:ext cx="0" cy="0"/>
          <a:chOff x="0" y="0"/>
          <a:chExt cx="0" cy="0"/>
        </a:xfrm>
      </p:grpSpPr>
      <p:sp>
        <p:nvSpPr>
          <p:cNvPr id="35" name="Google Shape;35;g1551c8a63f2_1_133"/>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g1551c8a63f2_1_133"/>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g1551c8a63f2_1_133"/>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g1551c8a63f2_1_133"/>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g1551c8a63f2_1_133"/>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0"/>
        <p:cNvGrpSpPr/>
        <p:nvPr/>
      </p:nvGrpSpPr>
      <p:grpSpPr>
        <a:xfrm>
          <a:off x="0" y="0"/>
          <a:ext cx="0" cy="0"/>
          <a:chOff x="0" y="0"/>
          <a:chExt cx="0" cy="0"/>
        </a:xfrm>
      </p:grpSpPr>
      <p:sp>
        <p:nvSpPr>
          <p:cNvPr id="41" name="Google Shape;41;p14"/>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333536" y="589788"/>
            <a:ext cx="3907790" cy="5130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1" i="0">
                <a:solidFill>
                  <a:srgbClr val="F8931D"/>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1"/>
          <p:cNvPicPr preferRelativeResize="0"/>
          <p:nvPr/>
        </p:nvPicPr>
        <p:blipFill rotWithShape="1">
          <a:blip r:embed="rId6">
            <a:alphaModFix/>
          </a:blip>
          <a:srcRect/>
          <a:stretch/>
        </p:blipFill>
        <p:spPr>
          <a:xfrm>
            <a:off x="0" y="0"/>
            <a:ext cx="12188952" cy="6857999"/>
          </a:xfrm>
          <a:prstGeom prst="rect">
            <a:avLst/>
          </a:prstGeom>
          <a:noFill/>
          <a:ln>
            <a:noFill/>
          </a:ln>
        </p:spPr>
      </p:pic>
      <p:sp>
        <p:nvSpPr>
          <p:cNvPr id="7" name="Google Shape;7;p11"/>
          <p:cNvSpPr txBox="1">
            <a:spLocks noGrp="1"/>
          </p:cNvSpPr>
          <p:nvPr>
            <p:ph type="title"/>
          </p:nvPr>
        </p:nvSpPr>
        <p:spPr>
          <a:xfrm>
            <a:off x="333536" y="589788"/>
            <a:ext cx="3907790" cy="51308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3200" b="1" i="0" u="none" strike="noStrike" cap="none">
                <a:solidFill>
                  <a:srgbClr val="F8931D"/>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1"/>
          <p:cNvSpPr txBox="1">
            <a:spLocks noGrp="1"/>
          </p:cNvSpPr>
          <p:nvPr>
            <p:ph type="body" idx="1"/>
          </p:nvPr>
        </p:nvSpPr>
        <p:spPr>
          <a:xfrm>
            <a:off x="648426" y="2154428"/>
            <a:ext cx="5960745" cy="139128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7F7F7F"/>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
          <p:cNvSpPr/>
          <p:nvPr/>
        </p:nvSpPr>
        <p:spPr>
          <a:xfrm>
            <a:off x="0" y="6334316"/>
            <a:ext cx="12192000" cy="66040"/>
          </a:xfrm>
          <a:custGeom>
            <a:avLst/>
            <a:gdLst/>
            <a:ahLst/>
            <a:cxnLst/>
            <a:rect l="l" t="t" r="r" b="b"/>
            <a:pathLst>
              <a:path w="12192000" h="66039" extrusionOk="0">
                <a:moveTo>
                  <a:pt x="12192000" y="0"/>
                </a:moveTo>
                <a:lnTo>
                  <a:pt x="0" y="0"/>
                </a:lnTo>
                <a:lnTo>
                  <a:pt x="0" y="65997"/>
                </a:lnTo>
                <a:lnTo>
                  <a:pt x="12192000" y="65997"/>
                </a:lnTo>
                <a:lnTo>
                  <a:pt x="12192000" y="0"/>
                </a:lnTo>
                <a:close/>
              </a:path>
            </a:pathLst>
          </a:custGeom>
          <a:solidFill>
            <a:srgbClr val="FFCA0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4" name="Google Shape;154;p1"/>
          <p:cNvSpPr/>
          <p:nvPr/>
        </p:nvSpPr>
        <p:spPr>
          <a:xfrm>
            <a:off x="1193531" y="1737845"/>
            <a:ext cx="9966960" cy="0"/>
          </a:xfrm>
          <a:custGeom>
            <a:avLst/>
            <a:gdLst/>
            <a:ahLst/>
            <a:cxnLst/>
            <a:rect l="l" t="t" r="r" b="b"/>
            <a:pathLst>
              <a:path w="9966960" h="120000" extrusionOk="0">
                <a:moveTo>
                  <a:pt x="0" y="0"/>
                </a:moveTo>
                <a:lnTo>
                  <a:pt x="9966960" y="0"/>
                </a:lnTo>
              </a:path>
            </a:pathLst>
          </a:custGeom>
          <a:noFill/>
          <a:ln w="9525" cap="flat" cmpd="sng">
            <a:solidFill>
              <a:srgbClr val="7F7F7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5" name="Google Shape;155;p1"/>
          <p:cNvSpPr/>
          <p:nvPr/>
        </p:nvSpPr>
        <p:spPr>
          <a:xfrm>
            <a:off x="3175" y="6400800"/>
            <a:ext cx="12188825" cy="457200"/>
          </a:xfrm>
          <a:custGeom>
            <a:avLst/>
            <a:gdLst/>
            <a:ahLst/>
            <a:cxnLst/>
            <a:rect l="l" t="t" r="r" b="b"/>
            <a:pathLst>
              <a:path w="12188825" h="457200" extrusionOk="0">
                <a:moveTo>
                  <a:pt x="12188825" y="0"/>
                </a:moveTo>
                <a:lnTo>
                  <a:pt x="0" y="0"/>
                </a:lnTo>
                <a:lnTo>
                  <a:pt x="0" y="457199"/>
                </a:lnTo>
                <a:lnTo>
                  <a:pt x="12188825" y="457199"/>
                </a:lnTo>
                <a:lnTo>
                  <a:pt x="12188825" y="0"/>
                </a:lnTo>
                <a:close/>
              </a:path>
            </a:pathLst>
          </a:custGeom>
          <a:solidFill>
            <a:srgbClr val="F8931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6" name="Google Shape;156;p1"/>
          <p:cNvSpPr/>
          <p:nvPr/>
        </p:nvSpPr>
        <p:spPr>
          <a:xfrm>
            <a:off x="1207657" y="4343400"/>
            <a:ext cx="9875520" cy="0"/>
          </a:xfrm>
          <a:custGeom>
            <a:avLst/>
            <a:gdLst/>
            <a:ahLst/>
            <a:cxnLst/>
            <a:rect l="l" t="t" r="r" b="b"/>
            <a:pathLst>
              <a:path w="9875520" h="120000" extrusionOk="0">
                <a:moveTo>
                  <a:pt x="0" y="0"/>
                </a:moveTo>
                <a:lnTo>
                  <a:pt x="9875520" y="0"/>
                </a:lnTo>
              </a:path>
            </a:pathLst>
          </a:custGeom>
          <a:noFill/>
          <a:ln w="9525" cap="flat" cmpd="sng">
            <a:solidFill>
              <a:srgbClr val="7F7F7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8" name="Google Shape;158;p1"/>
          <p:cNvSpPr txBox="1">
            <a:spLocks noGrp="1"/>
          </p:cNvSpPr>
          <p:nvPr>
            <p:ph type="title"/>
          </p:nvPr>
        </p:nvSpPr>
        <p:spPr>
          <a:xfrm>
            <a:off x="84577" y="646657"/>
            <a:ext cx="10998600" cy="659155"/>
          </a:xfrm>
          <a:prstGeom prst="rect">
            <a:avLst/>
          </a:prstGeom>
          <a:noFill/>
          <a:ln>
            <a:noFill/>
          </a:ln>
        </p:spPr>
        <p:txBody>
          <a:bodyPr spcFirstLastPara="1" wrap="square" lIns="0" tIns="12700" rIns="0" bIns="0" anchor="t" anchorCtr="0">
            <a:spAutoFit/>
          </a:bodyPr>
          <a:lstStyle/>
          <a:p>
            <a:pPr marL="0" marR="5080" lvl="0" indent="0" algn="ctr" rtl="0">
              <a:lnSpc>
                <a:spcPct val="100000"/>
              </a:lnSpc>
              <a:spcBef>
                <a:spcPts val="0"/>
              </a:spcBef>
              <a:spcAft>
                <a:spcPts val="0"/>
              </a:spcAft>
              <a:buSzPts val="1400"/>
              <a:buNone/>
            </a:pPr>
            <a:r>
              <a:rPr lang="en-US" sz="4200" dirty="0" smtClean="0"/>
              <a:t>Final Year Project Design</a:t>
            </a:r>
            <a:endParaRPr sz="42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3" name="Rectangle 2"/>
          <p:cNvSpPr/>
          <p:nvPr/>
        </p:nvSpPr>
        <p:spPr>
          <a:xfrm>
            <a:off x="1549400" y="3036886"/>
            <a:ext cx="9918700" cy="523220"/>
          </a:xfrm>
          <a:prstGeom prst="rect">
            <a:avLst/>
          </a:prstGeom>
        </p:spPr>
        <p:txBody>
          <a:bodyPr wrap="square">
            <a:spAutoFit/>
          </a:bodyPr>
          <a:lstStyle/>
          <a:p>
            <a:pPr algn="ctr"/>
            <a:r>
              <a:rPr lang="en-US" sz="2800" dirty="0" smtClean="0"/>
              <a:t>Project Title: UNIDOCS – Documents Management System</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4625" y="530810"/>
            <a:ext cx="1192876" cy="993371"/>
          </a:xfrm>
          <a:prstGeom prst="rect">
            <a:avLst/>
          </a:prstGeom>
        </p:spPr>
      </p:pic>
      <p:sp>
        <p:nvSpPr>
          <p:cNvPr id="14" name="Rectangle 13"/>
          <p:cNvSpPr/>
          <p:nvPr/>
        </p:nvSpPr>
        <p:spPr>
          <a:xfrm>
            <a:off x="1054100" y="2405940"/>
            <a:ext cx="9918700" cy="523220"/>
          </a:xfrm>
          <a:prstGeom prst="rect">
            <a:avLst/>
          </a:prstGeom>
        </p:spPr>
        <p:txBody>
          <a:bodyPr wrap="square">
            <a:spAutoFit/>
          </a:bodyPr>
          <a:lstStyle/>
          <a:p>
            <a:pPr algn="ctr"/>
            <a:r>
              <a:rPr lang="en-US" sz="2800" dirty="0" smtClean="0"/>
              <a:t>Ramadhani Yassin Ramadhani | BITA/6/22/079/TZ</a:t>
            </a:r>
            <a:endParaRPr lang="en-US" sz="2800" dirty="0"/>
          </a:p>
        </p:txBody>
      </p:sp>
      <p:sp>
        <p:nvSpPr>
          <p:cNvPr id="15" name="Rectangle 14"/>
          <p:cNvSpPr/>
          <p:nvPr/>
        </p:nvSpPr>
        <p:spPr>
          <a:xfrm>
            <a:off x="2921391" y="3683020"/>
            <a:ext cx="6096000" cy="523220"/>
          </a:xfrm>
          <a:prstGeom prst="rect">
            <a:avLst/>
          </a:prstGeom>
        </p:spPr>
        <p:txBody>
          <a:bodyPr>
            <a:spAutoFit/>
          </a:bodyPr>
          <a:lstStyle/>
          <a:p>
            <a:pPr algn="ctr"/>
            <a:r>
              <a:rPr lang="en-US" sz="2800" dirty="0" smtClean="0"/>
              <a:t>Supervisor: Mr. Hassan Mohammed</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90e30f294e_0_1"/>
          <p:cNvSpPr txBox="1">
            <a:spLocks noGrp="1"/>
          </p:cNvSpPr>
          <p:nvPr>
            <p:ph type="title"/>
          </p:nvPr>
        </p:nvSpPr>
        <p:spPr>
          <a:xfrm>
            <a:off x="167948" y="268192"/>
            <a:ext cx="4901593" cy="369332"/>
          </a:xfrm>
          <a:prstGeom prst="rect">
            <a:avLst/>
          </a:prstGeom>
          <a:noFill/>
          <a:ln>
            <a:noFill/>
          </a:ln>
        </p:spPr>
        <p:txBody>
          <a:bodyPr spcFirstLastPara="1" wrap="square" lIns="0" tIns="0" rIns="0" bIns="0" anchor="t" anchorCtr="0">
            <a:spAutoFit/>
          </a:bodyPr>
          <a:lstStyle/>
          <a:p>
            <a:pPr lvl="0"/>
            <a:r>
              <a:rPr lang="en-US" sz="2400" dirty="0" smtClean="0"/>
              <a:t>UNIDOCS  System Architecture</a:t>
            </a:r>
            <a:endParaRPr sz="2400" dirty="0"/>
          </a:p>
        </p:txBody>
      </p:sp>
      <p:sp>
        <p:nvSpPr>
          <p:cNvPr id="166" name="Google Shape;166;g290e30f294e_0_1"/>
          <p:cNvSpPr txBox="1">
            <a:spLocks noGrp="1"/>
          </p:cNvSpPr>
          <p:nvPr>
            <p:ph type="body" idx="1"/>
          </p:nvPr>
        </p:nvSpPr>
        <p:spPr>
          <a:xfrm>
            <a:off x="269548" y="837962"/>
            <a:ext cx="5102552" cy="5539978"/>
          </a:xfrm>
          <a:prstGeom prst="rect">
            <a:avLst/>
          </a:prstGeom>
          <a:noFill/>
          <a:ln>
            <a:noFill/>
          </a:ln>
        </p:spPr>
        <p:txBody>
          <a:bodyPr spcFirstLastPara="1" wrap="square" lIns="0" tIns="0" rIns="0" bIns="0" anchor="t" anchorCtr="0">
            <a:spAutoFit/>
          </a:bodyPr>
          <a:lstStyle/>
          <a:p>
            <a:pPr marL="127000" indent="0">
              <a:lnSpc>
                <a:spcPct val="150000"/>
              </a:lnSpc>
              <a:buClr>
                <a:srgbClr val="262626"/>
              </a:buClr>
              <a:buSzPts val="1600"/>
            </a:pPr>
            <a:r>
              <a:rPr lang="en-US" sz="2000" b="1" dirty="0">
                <a:solidFill>
                  <a:schemeClr val="tx1"/>
                </a:solidFill>
              </a:rPr>
              <a:t>Presentation Tier (Client)</a:t>
            </a:r>
          </a:p>
          <a:p>
            <a:pPr marL="127000" indent="0">
              <a:lnSpc>
                <a:spcPct val="150000"/>
              </a:lnSpc>
              <a:buClr>
                <a:srgbClr val="262626"/>
              </a:buClr>
              <a:buSzPts val="1600"/>
            </a:pPr>
            <a:r>
              <a:rPr lang="en-US" sz="2000" dirty="0">
                <a:solidFill>
                  <a:schemeClr val="tx1"/>
                </a:solidFill>
              </a:rPr>
              <a:t>This is the user interface where students interact with the UNIDOCS system. It runs on a web browser or mobile </a:t>
            </a:r>
            <a:r>
              <a:rPr lang="en-US" sz="2000" dirty="0" smtClean="0">
                <a:solidFill>
                  <a:schemeClr val="tx1"/>
                </a:solidFill>
              </a:rPr>
              <a:t>app.</a:t>
            </a:r>
            <a:br>
              <a:rPr lang="en-US" sz="2000" dirty="0" smtClean="0">
                <a:solidFill>
                  <a:schemeClr val="tx1"/>
                </a:solidFill>
              </a:rPr>
            </a:br>
            <a:endParaRPr lang="en-US" sz="2000" dirty="0">
              <a:solidFill>
                <a:schemeClr val="tx1"/>
              </a:solidFill>
            </a:endParaRPr>
          </a:p>
          <a:p>
            <a:pPr marL="127000" indent="0">
              <a:lnSpc>
                <a:spcPct val="150000"/>
              </a:lnSpc>
              <a:buClr>
                <a:srgbClr val="262626"/>
              </a:buClr>
              <a:buSzPts val="1600"/>
            </a:pPr>
            <a:r>
              <a:rPr lang="en-US" sz="2000" b="1" dirty="0">
                <a:solidFill>
                  <a:schemeClr val="tx1"/>
                </a:solidFill>
              </a:rPr>
              <a:t>Logic Tier (Server)</a:t>
            </a:r>
          </a:p>
          <a:p>
            <a:pPr marL="127000" indent="0">
              <a:lnSpc>
                <a:spcPct val="150000"/>
              </a:lnSpc>
              <a:buClr>
                <a:srgbClr val="262626"/>
              </a:buClr>
              <a:buSzPts val="1600"/>
            </a:pPr>
            <a:r>
              <a:rPr lang="en-US" sz="2000" dirty="0">
                <a:solidFill>
                  <a:schemeClr val="tx1"/>
                </a:solidFill>
              </a:rPr>
              <a:t>The logic tier handles all processing between the client and the database. </a:t>
            </a:r>
            <a:r>
              <a:rPr lang="en-US" sz="2000" dirty="0" smtClean="0">
                <a:solidFill>
                  <a:schemeClr val="tx1"/>
                </a:solidFill>
              </a:rPr>
              <a:t/>
            </a:r>
            <a:br>
              <a:rPr lang="en-US" sz="2000" dirty="0" smtClean="0">
                <a:solidFill>
                  <a:schemeClr val="tx1"/>
                </a:solidFill>
              </a:rPr>
            </a:br>
            <a:endParaRPr lang="en-US" sz="2000" dirty="0">
              <a:solidFill>
                <a:schemeClr val="tx1"/>
              </a:solidFill>
            </a:endParaRPr>
          </a:p>
          <a:p>
            <a:pPr marL="127000" indent="0">
              <a:lnSpc>
                <a:spcPct val="150000"/>
              </a:lnSpc>
              <a:buClr>
                <a:srgbClr val="262626"/>
              </a:buClr>
              <a:buSzPts val="1600"/>
            </a:pPr>
            <a:r>
              <a:rPr lang="en-US" sz="2000" b="1" dirty="0">
                <a:solidFill>
                  <a:schemeClr val="tx1"/>
                </a:solidFill>
              </a:rPr>
              <a:t>Data Tier (Database)</a:t>
            </a:r>
          </a:p>
          <a:p>
            <a:pPr marL="127000" indent="0">
              <a:lnSpc>
                <a:spcPct val="150000"/>
              </a:lnSpc>
              <a:buClr>
                <a:srgbClr val="262626"/>
              </a:buClr>
              <a:buSzPts val="1600"/>
            </a:pPr>
            <a:r>
              <a:rPr lang="en-US" sz="2000" dirty="0">
                <a:solidFill>
                  <a:schemeClr val="tx1"/>
                </a:solidFill>
              </a:rPr>
              <a:t>The data tier is where all system data is securely stored. </a:t>
            </a:r>
            <a:endParaRPr lang="en-US" sz="2000" dirty="0">
              <a:solidFill>
                <a:schemeClr val="tx1"/>
              </a:solidFil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pic>
        <p:nvPicPr>
          <p:cNvPr id="2" name="Picture 1"/>
          <p:cNvPicPr>
            <a:picLocks noChangeAspect="1"/>
          </p:cNvPicPr>
          <p:nvPr/>
        </p:nvPicPr>
        <p:blipFill>
          <a:blip r:embed="rId3"/>
          <a:stretch>
            <a:fillRect/>
          </a:stretch>
        </p:blipFill>
        <p:spPr>
          <a:xfrm>
            <a:off x="6101341" y="2206456"/>
            <a:ext cx="5353797" cy="2419688"/>
          </a:xfrm>
          <a:prstGeom prst="rect">
            <a:avLst/>
          </a:prstGeom>
        </p:spPr>
      </p:pic>
    </p:spTree>
    <p:extLst>
      <p:ext uri="{BB962C8B-B14F-4D97-AF65-F5344CB8AC3E}">
        <p14:creationId xmlns:p14="http://schemas.microsoft.com/office/powerpoint/2010/main" val="3791281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90e30f294e_0_1"/>
          <p:cNvSpPr txBox="1">
            <a:spLocks noGrp="1"/>
          </p:cNvSpPr>
          <p:nvPr>
            <p:ph type="title"/>
          </p:nvPr>
        </p:nvSpPr>
        <p:spPr>
          <a:xfrm>
            <a:off x="0" y="125811"/>
            <a:ext cx="10657990" cy="492443"/>
          </a:xfrm>
          <a:prstGeom prst="rect">
            <a:avLst/>
          </a:prstGeom>
          <a:noFill/>
          <a:ln>
            <a:noFill/>
          </a:ln>
        </p:spPr>
        <p:txBody>
          <a:bodyPr spcFirstLastPara="1" wrap="square" lIns="0" tIns="0" rIns="0" bIns="0" anchor="t" anchorCtr="0">
            <a:spAutoFit/>
          </a:bodyPr>
          <a:lstStyle/>
          <a:p>
            <a:pPr lvl="0"/>
            <a:r>
              <a:rPr lang="en-US" dirty="0" smtClean="0"/>
              <a:t>UNIDOCS Database Relational Model</a:t>
            </a:r>
            <a:endParaRPr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3647" y="-86721"/>
            <a:ext cx="762606" cy="762606"/>
          </a:xfrm>
          <a:prstGeom prst="rect">
            <a:avLst/>
          </a:prstGeom>
          <a:ln>
            <a:noFill/>
          </a:ln>
          <a:effectLst>
            <a:outerShdw blurRad="292100" dist="139700" dir="2700000" algn="tl" rotWithShape="0">
              <a:srgbClr val="333333">
                <a:alpha val="65000"/>
              </a:srgbClr>
            </a:outerShdw>
          </a:effectLst>
        </p:spPr>
      </p:pic>
      <p:graphicFrame>
        <p:nvGraphicFramePr>
          <p:cNvPr id="4" name="Table 3"/>
          <p:cNvGraphicFramePr>
            <a:graphicFrameLocks noGrp="1"/>
          </p:cNvGraphicFramePr>
          <p:nvPr>
            <p:extLst>
              <p:ext uri="{D42A27DB-BD31-4B8C-83A1-F6EECF244321}">
                <p14:modId xmlns:p14="http://schemas.microsoft.com/office/powerpoint/2010/main" val="2120044174"/>
              </p:ext>
            </p:extLst>
          </p:nvPr>
        </p:nvGraphicFramePr>
        <p:xfrm>
          <a:off x="1386989" y="1842372"/>
          <a:ext cx="9535010" cy="4063128"/>
        </p:xfrm>
        <a:graphic>
          <a:graphicData uri="http://schemas.openxmlformats.org/drawingml/2006/table">
            <a:tbl>
              <a:tblPr firstRow="1" firstCol="1" bandRow="1">
                <a:tableStyleId>{5C22544A-7EE6-4342-B048-85BDC9FD1C3A}</a:tableStyleId>
              </a:tblPr>
              <a:tblGrid>
                <a:gridCol w="3178337"/>
                <a:gridCol w="2007774"/>
                <a:gridCol w="4348899"/>
              </a:tblGrid>
              <a:tr h="567236">
                <a:tc>
                  <a:txBody>
                    <a:bodyPr/>
                    <a:lstStyle/>
                    <a:p>
                      <a:pPr marL="0" marR="0" algn="ctr">
                        <a:lnSpc>
                          <a:spcPct val="107000"/>
                        </a:lnSpc>
                        <a:spcBef>
                          <a:spcPts val="0"/>
                        </a:spcBef>
                        <a:spcAft>
                          <a:spcPts val="0"/>
                        </a:spcAft>
                      </a:pPr>
                      <a:r>
                        <a:rPr lang="en-US" sz="2000" dirty="0">
                          <a:effectLst/>
                        </a:rPr>
                        <a:t>Column 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c>
                  <a:txBody>
                    <a:bodyPr/>
                    <a:lstStyle/>
                    <a:p>
                      <a:pPr marL="0" marR="0" algn="ctr">
                        <a:lnSpc>
                          <a:spcPct val="107000"/>
                        </a:lnSpc>
                        <a:spcBef>
                          <a:spcPts val="0"/>
                        </a:spcBef>
                        <a:spcAft>
                          <a:spcPts val="0"/>
                        </a:spcAft>
                      </a:pPr>
                      <a:r>
                        <a:rPr lang="en-US" sz="2000">
                          <a:effectLst/>
                        </a:rPr>
                        <a:t>Data 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c>
                  <a:txBody>
                    <a:bodyPr/>
                    <a:lstStyle/>
                    <a:p>
                      <a:pPr marL="0" marR="0" algn="ctr">
                        <a:lnSpc>
                          <a:spcPct val="107000"/>
                        </a:lnSpc>
                        <a:spcBef>
                          <a:spcPts val="0"/>
                        </a:spcBef>
                        <a:spcAft>
                          <a:spcPts val="0"/>
                        </a:spcAft>
                      </a:pPr>
                      <a:r>
                        <a:rPr lang="en-US" sz="2000">
                          <a:effectLst/>
                        </a:rPr>
                        <a:t>Description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r>
              <a:tr h="427507">
                <a:tc>
                  <a:txBody>
                    <a:bodyPr/>
                    <a:lstStyle/>
                    <a:p>
                      <a:pPr marL="0" marR="0" algn="ctr">
                        <a:lnSpc>
                          <a:spcPct val="107000"/>
                        </a:lnSpc>
                        <a:spcBef>
                          <a:spcPts val="0"/>
                        </a:spcBef>
                        <a:spcAft>
                          <a:spcPts val="0"/>
                        </a:spcAft>
                      </a:pPr>
                      <a:r>
                        <a:rPr lang="en-US" sz="2000">
                          <a:effectLst/>
                        </a:rPr>
                        <a:t>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c>
                  <a:txBody>
                    <a:bodyPr/>
                    <a:lstStyle/>
                    <a:p>
                      <a:pPr marL="0" marR="0" algn="ctr">
                        <a:lnSpc>
                          <a:spcPct val="107000"/>
                        </a:lnSpc>
                        <a:spcBef>
                          <a:spcPts val="0"/>
                        </a:spcBef>
                        <a:spcAft>
                          <a:spcPts val="0"/>
                        </a:spcAft>
                      </a:pPr>
                      <a:r>
                        <a:rPr lang="en-US" sz="2000" dirty="0" err="1">
                          <a:effectLst/>
                        </a:rPr>
                        <a:t>bigserial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c>
                  <a:txBody>
                    <a:bodyPr/>
                    <a:lstStyle/>
                    <a:p>
                      <a:pPr marL="0" marR="0" algn="ctr">
                        <a:lnSpc>
                          <a:spcPct val="107000"/>
                        </a:lnSpc>
                        <a:spcBef>
                          <a:spcPts val="0"/>
                        </a:spcBef>
                        <a:spcAft>
                          <a:spcPts val="0"/>
                        </a:spcAft>
                      </a:pPr>
                      <a:r>
                        <a:rPr lang="en-US" sz="2000">
                          <a:effectLst/>
                        </a:rPr>
                        <a:t>Unique ID for the system user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r>
              <a:tr h="567236">
                <a:tc>
                  <a:txBody>
                    <a:bodyPr/>
                    <a:lstStyle/>
                    <a:p>
                      <a:pPr marL="0" marR="0" algn="ctr">
                        <a:lnSpc>
                          <a:spcPct val="107000"/>
                        </a:lnSpc>
                        <a:spcBef>
                          <a:spcPts val="0"/>
                        </a:spcBef>
                        <a:spcAft>
                          <a:spcPts val="0"/>
                        </a:spcAft>
                      </a:pPr>
                      <a:r>
                        <a:rPr lang="en-US" sz="2000">
                          <a:effectLst/>
                        </a:rPr>
                        <a:t>email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c>
                  <a:txBody>
                    <a:bodyPr/>
                    <a:lstStyle/>
                    <a:p>
                      <a:pPr marL="0" marR="0" algn="ctr">
                        <a:lnSpc>
                          <a:spcPct val="107000"/>
                        </a:lnSpc>
                        <a:spcBef>
                          <a:spcPts val="0"/>
                        </a:spcBef>
                        <a:spcAft>
                          <a:spcPts val="0"/>
                        </a:spcAft>
                      </a:pPr>
                      <a:r>
                        <a:rPr lang="en-US" sz="2000" dirty="0">
                          <a:effectLst/>
                        </a:rPr>
                        <a:t>varchar(255)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c>
                  <a:txBody>
                    <a:bodyPr/>
                    <a:lstStyle/>
                    <a:p>
                      <a:pPr marL="0" marR="0" algn="ctr">
                        <a:lnSpc>
                          <a:spcPct val="107000"/>
                        </a:lnSpc>
                        <a:spcBef>
                          <a:spcPts val="0"/>
                        </a:spcBef>
                        <a:spcAft>
                          <a:spcPts val="0"/>
                        </a:spcAft>
                      </a:pPr>
                      <a:r>
                        <a:rPr lang="en-US" sz="2000" dirty="0">
                          <a:effectLst/>
                        </a:rPr>
                        <a:t>User email address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r>
              <a:tr h="567236">
                <a:tc>
                  <a:txBody>
                    <a:bodyPr/>
                    <a:lstStyle/>
                    <a:p>
                      <a:pPr marL="0" marR="0" algn="ctr">
                        <a:lnSpc>
                          <a:spcPct val="107000"/>
                        </a:lnSpc>
                        <a:spcBef>
                          <a:spcPts val="0"/>
                        </a:spcBef>
                        <a:spcAft>
                          <a:spcPts val="0"/>
                        </a:spcAft>
                      </a:pPr>
                      <a:r>
                        <a:rPr lang="en-US" sz="2000">
                          <a:effectLst/>
                        </a:rPr>
                        <a:t>password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c>
                  <a:txBody>
                    <a:bodyPr/>
                    <a:lstStyle/>
                    <a:p>
                      <a:pPr marL="0" marR="0" algn="ctr">
                        <a:lnSpc>
                          <a:spcPct val="107000"/>
                        </a:lnSpc>
                        <a:spcBef>
                          <a:spcPts val="0"/>
                        </a:spcBef>
                        <a:spcAft>
                          <a:spcPts val="0"/>
                        </a:spcAft>
                      </a:pPr>
                      <a:r>
                        <a:rPr lang="en-US" sz="2000" dirty="0">
                          <a:effectLst/>
                        </a:rPr>
                        <a:t>varchar(255)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c>
                  <a:txBody>
                    <a:bodyPr/>
                    <a:lstStyle/>
                    <a:p>
                      <a:pPr marL="0" marR="0" algn="ctr">
                        <a:lnSpc>
                          <a:spcPct val="107000"/>
                        </a:lnSpc>
                        <a:spcBef>
                          <a:spcPts val="0"/>
                        </a:spcBef>
                        <a:spcAft>
                          <a:spcPts val="0"/>
                        </a:spcAft>
                      </a:pPr>
                      <a:r>
                        <a:rPr lang="en-US" sz="2000" dirty="0">
                          <a:effectLst/>
                        </a:rPr>
                        <a:t>User hashed password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r>
              <a:tr h="567236">
                <a:tc>
                  <a:txBody>
                    <a:bodyPr/>
                    <a:lstStyle/>
                    <a:p>
                      <a:pPr marL="0" marR="0" algn="ctr">
                        <a:lnSpc>
                          <a:spcPct val="107000"/>
                        </a:lnSpc>
                        <a:spcBef>
                          <a:spcPts val="0"/>
                        </a:spcBef>
                        <a:spcAft>
                          <a:spcPts val="0"/>
                        </a:spcAft>
                      </a:pPr>
                      <a:r>
                        <a:rPr lang="en-US" sz="2000" dirty="0" err="1">
                          <a:effectLst/>
                        </a:rPr>
                        <a:t>first_name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c>
                  <a:txBody>
                    <a:bodyPr/>
                    <a:lstStyle/>
                    <a:p>
                      <a:pPr marL="0" marR="0" algn="ctr">
                        <a:lnSpc>
                          <a:spcPct val="107000"/>
                        </a:lnSpc>
                        <a:spcBef>
                          <a:spcPts val="0"/>
                        </a:spcBef>
                        <a:spcAft>
                          <a:spcPts val="0"/>
                        </a:spcAft>
                      </a:pPr>
                      <a:r>
                        <a:rPr lang="en-US" sz="2000">
                          <a:effectLst/>
                        </a:rPr>
                        <a:t>varchar(255)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c>
                  <a:txBody>
                    <a:bodyPr/>
                    <a:lstStyle/>
                    <a:p>
                      <a:pPr marL="0" marR="0" algn="ctr">
                        <a:lnSpc>
                          <a:spcPct val="107000"/>
                        </a:lnSpc>
                        <a:spcBef>
                          <a:spcPts val="0"/>
                        </a:spcBef>
                        <a:spcAft>
                          <a:spcPts val="0"/>
                        </a:spcAft>
                      </a:pPr>
                      <a:r>
                        <a:rPr lang="en-US" sz="2000">
                          <a:effectLst/>
                        </a:rPr>
                        <a:t>First name of the user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r>
              <a:tr h="567236">
                <a:tc>
                  <a:txBody>
                    <a:bodyPr/>
                    <a:lstStyle/>
                    <a:p>
                      <a:pPr marL="0" marR="0" algn="ctr">
                        <a:lnSpc>
                          <a:spcPct val="107000"/>
                        </a:lnSpc>
                        <a:spcBef>
                          <a:spcPts val="0"/>
                        </a:spcBef>
                        <a:spcAft>
                          <a:spcPts val="0"/>
                        </a:spcAft>
                      </a:pPr>
                      <a:r>
                        <a:rPr lang="en-US" sz="2000">
                          <a:effectLst/>
                        </a:rPr>
                        <a:t>last_name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c>
                  <a:txBody>
                    <a:bodyPr/>
                    <a:lstStyle/>
                    <a:p>
                      <a:pPr marL="0" marR="0" algn="ctr">
                        <a:lnSpc>
                          <a:spcPct val="107000"/>
                        </a:lnSpc>
                        <a:spcBef>
                          <a:spcPts val="0"/>
                        </a:spcBef>
                        <a:spcAft>
                          <a:spcPts val="0"/>
                        </a:spcAft>
                      </a:pPr>
                      <a:r>
                        <a:rPr lang="en-US" sz="2000">
                          <a:effectLst/>
                        </a:rPr>
                        <a:t>varchar(255)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c>
                  <a:txBody>
                    <a:bodyPr/>
                    <a:lstStyle/>
                    <a:p>
                      <a:pPr marL="0" marR="0" algn="ctr">
                        <a:lnSpc>
                          <a:spcPct val="107000"/>
                        </a:lnSpc>
                        <a:spcBef>
                          <a:spcPts val="0"/>
                        </a:spcBef>
                        <a:spcAft>
                          <a:spcPts val="0"/>
                        </a:spcAft>
                      </a:pPr>
                      <a:r>
                        <a:rPr lang="en-US" sz="2000">
                          <a:effectLst/>
                        </a:rPr>
                        <a:t>Last name of the user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r>
              <a:tr h="799441">
                <a:tc>
                  <a:txBody>
                    <a:bodyPr/>
                    <a:lstStyle/>
                    <a:p>
                      <a:pPr marL="0" marR="0" algn="ctr">
                        <a:lnSpc>
                          <a:spcPct val="107000"/>
                        </a:lnSpc>
                        <a:spcBef>
                          <a:spcPts val="0"/>
                        </a:spcBef>
                        <a:spcAft>
                          <a:spcPts val="0"/>
                        </a:spcAft>
                      </a:pPr>
                      <a:r>
                        <a:rPr lang="en-US" sz="2000">
                          <a:effectLst/>
                        </a:rPr>
                        <a:t>role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c>
                  <a:txBody>
                    <a:bodyPr/>
                    <a:lstStyle/>
                    <a:p>
                      <a:pPr marL="0" marR="0" algn="ctr">
                        <a:lnSpc>
                          <a:spcPct val="107000"/>
                        </a:lnSpc>
                        <a:spcBef>
                          <a:spcPts val="0"/>
                        </a:spcBef>
                        <a:spcAft>
                          <a:spcPts val="0"/>
                        </a:spcAft>
                      </a:pPr>
                      <a:r>
                        <a:rPr lang="en-US" sz="2000" dirty="0">
                          <a:effectLst/>
                        </a:rPr>
                        <a:t>varchar(50)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c>
                  <a:txBody>
                    <a:bodyPr/>
                    <a:lstStyle/>
                    <a:p>
                      <a:pPr marL="0" marR="0" algn="ctr">
                        <a:lnSpc>
                          <a:spcPct val="107000"/>
                        </a:lnSpc>
                        <a:spcBef>
                          <a:spcPts val="0"/>
                        </a:spcBef>
                        <a:spcAft>
                          <a:spcPts val="0"/>
                        </a:spcAft>
                      </a:pPr>
                      <a:r>
                        <a:rPr lang="en-US" sz="2000" dirty="0">
                          <a:effectLst/>
                        </a:rPr>
                        <a:t>User role in the UNIDOCS system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2926" marR="42926" marT="0" marB="0"/>
                </a:tc>
              </a:tr>
            </a:tbl>
          </a:graphicData>
        </a:graphic>
      </p:graphicFrame>
      <p:sp>
        <p:nvSpPr>
          <p:cNvPr id="5" name="Rectangle 1"/>
          <p:cNvSpPr>
            <a:spLocks noChangeArrowheads="1"/>
          </p:cNvSpPr>
          <p:nvPr/>
        </p:nvSpPr>
        <p:spPr bwMode="auto">
          <a:xfrm>
            <a:off x="1270001" y="1169877"/>
            <a:ext cx="27813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bg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Table Name: USER</a:t>
            </a:r>
            <a:endParaRPr kumimoji="0" lang="en-US" altLang="en-US" sz="3200" b="0" i="0" u="none" strike="noStrike" cap="none" normalizeH="0" baseline="0" dirty="0" smtClean="0">
              <a:ln>
                <a:noFill/>
              </a:ln>
              <a:solidFill>
                <a:schemeClr val="bg2">
                  <a:lumMod val="60000"/>
                  <a:lumOff val="40000"/>
                </a:schemeClr>
              </a:solidFill>
              <a:effectLst/>
              <a:latin typeface="Arial" panose="020B0604020202020204" pitchFamily="34" charset="0"/>
            </a:endParaRPr>
          </a:p>
        </p:txBody>
      </p:sp>
    </p:spTree>
    <p:extLst>
      <p:ext uri="{BB962C8B-B14F-4D97-AF65-F5344CB8AC3E}">
        <p14:creationId xmlns:p14="http://schemas.microsoft.com/office/powerpoint/2010/main" val="1812345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90e30f294e_0_1"/>
          <p:cNvSpPr txBox="1">
            <a:spLocks noGrp="1"/>
          </p:cNvSpPr>
          <p:nvPr>
            <p:ph type="title"/>
          </p:nvPr>
        </p:nvSpPr>
        <p:spPr>
          <a:xfrm>
            <a:off x="0" y="125811"/>
            <a:ext cx="10657990" cy="492443"/>
          </a:xfrm>
          <a:prstGeom prst="rect">
            <a:avLst/>
          </a:prstGeom>
          <a:noFill/>
          <a:ln>
            <a:noFill/>
          </a:ln>
        </p:spPr>
        <p:txBody>
          <a:bodyPr spcFirstLastPara="1" wrap="square" lIns="0" tIns="0" rIns="0" bIns="0" anchor="t" anchorCtr="0">
            <a:spAutoFit/>
          </a:bodyPr>
          <a:lstStyle/>
          <a:p>
            <a:pPr lvl="0"/>
            <a:r>
              <a:rPr lang="en-US" dirty="0" smtClean="0"/>
              <a:t>UNIDOCS Database Relational Model</a:t>
            </a:r>
            <a:endParaRPr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3647" y="-86721"/>
            <a:ext cx="762606" cy="762606"/>
          </a:xfrm>
          <a:prstGeom prst="rect">
            <a:avLst/>
          </a:prstGeom>
          <a:ln>
            <a:noFill/>
          </a:ln>
          <a:effectLst>
            <a:outerShdw blurRad="292100" dist="139700" dir="2700000" algn="tl" rotWithShape="0">
              <a:srgbClr val="333333">
                <a:alpha val="65000"/>
              </a:srgbClr>
            </a:outerShdw>
          </a:effectLst>
        </p:spPr>
      </p:pic>
      <p:sp>
        <p:nvSpPr>
          <p:cNvPr id="5" name="Rectangle 1"/>
          <p:cNvSpPr>
            <a:spLocks noChangeArrowheads="1"/>
          </p:cNvSpPr>
          <p:nvPr/>
        </p:nvSpPr>
        <p:spPr bwMode="auto">
          <a:xfrm>
            <a:off x="1143002" y="1334743"/>
            <a:ext cx="37083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bg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Table Name: LETTER_TEMPLATE</a:t>
            </a:r>
            <a:endParaRPr kumimoji="0" lang="en-US" altLang="en-US" sz="3200" b="0" i="0" u="none" strike="noStrike" cap="none" normalizeH="0" baseline="0" dirty="0" smtClean="0">
              <a:ln>
                <a:noFill/>
              </a:ln>
              <a:solidFill>
                <a:schemeClr val="bg2">
                  <a:lumMod val="60000"/>
                  <a:lumOff val="40000"/>
                </a:schemeClr>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01600252"/>
              </p:ext>
            </p:extLst>
          </p:nvPr>
        </p:nvGraphicFramePr>
        <p:xfrm>
          <a:off x="1231903" y="1869251"/>
          <a:ext cx="10413997" cy="4036380"/>
        </p:xfrm>
        <a:graphic>
          <a:graphicData uri="http://schemas.openxmlformats.org/drawingml/2006/table">
            <a:tbl>
              <a:tblPr firstRow="1" firstCol="1" bandRow="1">
                <a:tableStyleId>{5C22544A-7EE6-4342-B048-85BDC9FD1C3A}</a:tableStyleId>
              </a:tblPr>
              <a:tblGrid>
                <a:gridCol w="3111499"/>
                <a:gridCol w="2235198"/>
                <a:gridCol w="5067300"/>
              </a:tblGrid>
              <a:tr h="313370">
                <a:tc>
                  <a:txBody>
                    <a:bodyPr/>
                    <a:lstStyle/>
                    <a:p>
                      <a:pPr marL="0" marR="0" algn="ctr">
                        <a:lnSpc>
                          <a:spcPct val="107000"/>
                        </a:lnSpc>
                        <a:spcBef>
                          <a:spcPts val="0"/>
                        </a:spcBef>
                        <a:spcAft>
                          <a:spcPts val="0"/>
                        </a:spcAft>
                      </a:pPr>
                      <a:r>
                        <a:rPr lang="en-US" sz="2000" dirty="0">
                          <a:effectLst/>
                        </a:rPr>
                        <a:t>Column Name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c>
                  <a:txBody>
                    <a:bodyPr/>
                    <a:lstStyle/>
                    <a:p>
                      <a:pPr marL="0" marR="0" algn="ctr">
                        <a:lnSpc>
                          <a:spcPct val="107000"/>
                        </a:lnSpc>
                        <a:spcBef>
                          <a:spcPts val="0"/>
                        </a:spcBef>
                        <a:spcAft>
                          <a:spcPts val="0"/>
                        </a:spcAft>
                      </a:pPr>
                      <a:r>
                        <a:rPr lang="en-US" sz="2000" dirty="0">
                          <a:effectLst/>
                        </a:rPr>
                        <a:t>Data Type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c>
                  <a:txBody>
                    <a:bodyPr/>
                    <a:lstStyle/>
                    <a:p>
                      <a:pPr marL="0" marR="0" algn="ctr">
                        <a:lnSpc>
                          <a:spcPct val="107000"/>
                        </a:lnSpc>
                        <a:spcBef>
                          <a:spcPts val="0"/>
                        </a:spcBef>
                        <a:spcAft>
                          <a:spcPts val="0"/>
                        </a:spcAft>
                      </a:pPr>
                      <a:r>
                        <a:rPr lang="en-US" sz="2000">
                          <a:effectLst/>
                        </a:rPr>
                        <a:t>Description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r>
              <a:tr h="564018">
                <a:tc>
                  <a:txBody>
                    <a:bodyPr/>
                    <a:lstStyle/>
                    <a:p>
                      <a:pPr marL="0" marR="0" algn="ctr">
                        <a:lnSpc>
                          <a:spcPct val="107000"/>
                        </a:lnSpc>
                        <a:spcBef>
                          <a:spcPts val="0"/>
                        </a:spcBef>
                        <a:spcAft>
                          <a:spcPts val="0"/>
                        </a:spcAft>
                      </a:pPr>
                      <a:r>
                        <a:rPr lang="en-US" sz="2000" dirty="0" smtClean="0">
                          <a:effectLst/>
                        </a:rPr>
                        <a:t>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c>
                  <a:txBody>
                    <a:bodyPr/>
                    <a:lstStyle/>
                    <a:p>
                      <a:pPr marL="0" marR="0" algn="ctr">
                        <a:lnSpc>
                          <a:spcPct val="107000"/>
                        </a:lnSpc>
                        <a:spcBef>
                          <a:spcPts val="0"/>
                        </a:spcBef>
                        <a:spcAft>
                          <a:spcPts val="0"/>
                        </a:spcAft>
                      </a:pPr>
                      <a:r>
                        <a:rPr lang="en-US" sz="2000">
                          <a:effectLst/>
                        </a:rPr>
                        <a:t>UUID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c>
                  <a:txBody>
                    <a:bodyPr/>
                    <a:lstStyle/>
                    <a:p>
                      <a:pPr marL="0" marR="0" algn="ctr">
                        <a:lnSpc>
                          <a:spcPct val="107000"/>
                        </a:lnSpc>
                        <a:spcBef>
                          <a:spcPts val="0"/>
                        </a:spcBef>
                        <a:spcAft>
                          <a:spcPts val="0"/>
                        </a:spcAft>
                      </a:pPr>
                      <a:r>
                        <a:rPr lang="en-US" sz="1800">
                          <a:effectLst/>
                        </a:rPr>
                        <a:t>Unique identifier for the letter template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r>
              <a:tr h="313370">
                <a:tc>
                  <a:txBody>
                    <a:bodyPr/>
                    <a:lstStyle/>
                    <a:p>
                      <a:pPr marL="0" marR="0" algn="ctr">
                        <a:lnSpc>
                          <a:spcPct val="107000"/>
                        </a:lnSpc>
                        <a:spcBef>
                          <a:spcPts val="0"/>
                        </a:spcBef>
                        <a:spcAft>
                          <a:spcPts val="0"/>
                        </a:spcAft>
                      </a:pPr>
                      <a:r>
                        <a:rPr lang="en-US" sz="2000" dirty="0" smtClean="0">
                          <a:effectLst/>
                        </a:rPr>
                        <a:t>Name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c>
                  <a:txBody>
                    <a:bodyPr/>
                    <a:lstStyle/>
                    <a:p>
                      <a:pPr marL="0" marR="0" algn="ctr">
                        <a:lnSpc>
                          <a:spcPct val="107000"/>
                        </a:lnSpc>
                        <a:spcBef>
                          <a:spcPts val="0"/>
                        </a:spcBef>
                        <a:spcAft>
                          <a:spcPts val="0"/>
                        </a:spcAft>
                      </a:pPr>
                      <a:r>
                        <a:rPr lang="en-US" sz="2000">
                          <a:effectLst/>
                        </a:rPr>
                        <a:t>varchar(100)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c>
                  <a:txBody>
                    <a:bodyPr/>
                    <a:lstStyle/>
                    <a:p>
                      <a:pPr marL="0" marR="0" algn="ctr">
                        <a:lnSpc>
                          <a:spcPct val="107000"/>
                        </a:lnSpc>
                        <a:spcBef>
                          <a:spcPts val="0"/>
                        </a:spcBef>
                        <a:spcAft>
                          <a:spcPts val="0"/>
                        </a:spcAft>
                      </a:pPr>
                      <a:r>
                        <a:rPr lang="en-US" sz="1800">
                          <a:effectLst/>
                        </a:rPr>
                        <a:t>Name/title of the template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r>
              <a:tr h="564018">
                <a:tc>
                  <a:txBody>
                    <a:bodyPr/>
                    <a:lstStyle/>
                    <a:p>
                      <a:pPr marL="0" marR="0" algn="ctr">
                        <a:lnSpc>
                          <a:spcPct val="107000"/>
                        </a:lnSpc>
                        <a:spcBef>
                          <a:spcPts val="0"/>
                        </a:spcBef>
                        <a:spcAft>
                          <a:spcPts val="0"/>
                        </a:spcAft>
                      </a:pPr>
                      <a:r>
                        <a:rPr lang="en-US" sz="2000" dirty="0" smtClean="0">
                          <a:effectLst/>
                        </a:rPr>
                        <a:t>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c>
                  <a:txBody>
                    <a:bodyPr/>
                    <a:lstStyle/>
                    <a:p>
                      <a:pPr marL="0" marR="0" algn="ctr">
                        <a:lnSpc>
                          <a:spcPct val="107000"/>
                        </a:lnSpc>
                        <a:spcBef>
                          <a:spcPts val="0"/>
                        </a:spcBef>
                        <a:spcAft>
                          <a:spcPts val="0"/>
                        </a:spcAft>
                      </a:pPr>
                      <a:r>
                        <a:rPr lang="en-US" sz="2000">
                          <a:effectLst/>
                        </a:rPr>
                        <a:t>text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c>
                  <a:txBody>
                    <a:bodyPr/>
                    <a:lstStyle/>
                    <a:p>
                      <a:pPr marL="0" marR="0" algn="ctr">
                        <a:lnSpc>
                          <a:spcPct val="107000"/>
                        </a:lnSpc>
                        <a:spcBef>
                          <a:spcPts val="0"/>
                        </a:spcBef>
                        <a:spcAft>
                          <a:spcPts val="0"/>
                        </a:spcAft>
                      </a:pPr>
                      <a:r>
                        <a:rPr lang="en-US" sz="1800">
                          <a:effectLst/>
                        </a:rPr>
                        <a:t>Description of the template purpose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r>
              <a:tr h="564018">
                <a:tc>
                  <a:txBody>
                    <a:bodyPr/>
                    <a:lstStyle/>
                    <a:p>
                      <a:pPr marL="0" marR="0" algn="ctr">
                        <a:lnSpc>
                          <a:spcPct val="107000"/>
                        </a:lnSpc>
                        <a:spcBef>
                          <a:spcPts val="0"/>
                        </a:spcBef>
                        <a:spcAft>
                          <a:spcPts val="0"/>
                        </a:spcAft>
                      </a:pPr>
                      <a:r>
                        <a:rPr lang="en-US" sz="2000" dirty="0">
                          <a:effectLst/>
                        </a:rPr>
                        <a:t>template_path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c>
                  <a:txBody>
                    <a:bodyPr/>
                    <a:lstStyle/>
                    <a:p>
                      <a:pPr marL="0" marR="0" algn="ctr">
                        <a:lnSpc>
                          <a:spcPct val="107000"/>
                        </a:lnSpc>
                        <a:spcBef>
                          <a:spcPts val="0"/>
                        </a:spcBef>
                        <a:spcAft>
                          <a:spcPts val="0"/>
                        </a:spcAft>
                      </a:pPr>
                      <a:r>
                        <a:rPr lang="en-US" sz="2000" dirty="0">
                          <a:effectLst/>
                        </a:rPr>
                        <a:t>varchar(255)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c>
                  <a:txBody>
                    <a:bodyPr/>
                    <a:lstStyle/>
                    <a:p>
                      <a:pPr marL="0" marR="0" algn="ctr">
                        <a:lnSpc>
                          <a:spcPct val="107000"/>
                        </a:lnSpc>
                        <a:spcBef>
                          <a:spcPts val="0"/>
                        </a:spcBef>
                        <a:spcAft>
                          <a:spcPts val="0"/>
                        </a:spcAft>
                      </a:pPr>
                      <a:r>
                        <a:rPr lang="en-US" sz="1800">
                          <a:effectLst/>
                        </a:rPr>
                        <a:t>File path for the template document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r>
              <a:tr h="564018">
                <a:tc>
                  <a:txBody>
                    <a:bodyPr/>
                    <a:lstStyle/>
                    <a:p>
                      <a:pPr marL="0" marR="0" algn="ctr">
                        <a:lnSpc>
                          <a:spcPct val="107000"/>
                        </a:lnSpc>
                        <a:spcBef>
                          <a:spcPts val="0"/>
                        </a:spcBef>
                        <a:spcAft>
                          <a:spcPts val="0"/>
                        </a:spcAft>
                      </a:pPr>
                      <a:r>
                        <a:rPr lang="en-US" sz="2000">
                          <a:effectLst/>
                        </a:rPr>
                        <a:t>placeholders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c>
                  <a:txBody>
                    <a:bodyPr/>
                    <a:lstStyle/>
                    <a:p>
                      <a:pPr marL="0" marR="0" algn="ctr">
                        <a:lnSpc>
                          <a:spcPct val="107000"/>
                        </a:lnSpc>
                        <a:spcBef>
                          <a:spcPts val="0"/>
                        </a:spcBef>
                        <a:spcAft>
                          <a:spcPts val="0"/>
                        </a:spcAft>
                      </a:pPr>
                      <a:r>
                        <a:rPr lang="en-US" sz="2000" dirty="0">
                          <a:effectLst/>
                        </a:rPr>
                        <a:t>JSONB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c>
                  <a:txBody>
                    <a:bodyPr/>
                    <a:lstStyle/>
                    <a:p>
                      <a:pPr marL="0" marR="0" algn="ctr">
                        <a:lnSpc>
                          <a:spcPct val="107000"/>
                        </a:lnSpc>
                        <a:spcBef>
                          <a:spcPts val="0"/>
                        </a:spcBef>
                        <a:spcAft>
                          <a:spcPts val="0"/>
                        </a:spcAft>
                      </a:pPr>
                      <a:r>
                        <a:rPr lang="en-US" sz="1800">
                          <a:effectLst/>
                        </a:rPr>
                        <a:t>Dynamic fields to be filled in the template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r>
              <a:tr h="564018">
                <a:tc>
                  <a:txBody>
                    <a:bodyPr/>
                    <a:lstStyle/>
                    <a:p>
                      <a:pPr marL="0" marR="0" algn="ctr">
                        <a:lnSpc>
                          <a:spcPct val="107000"/>
                        </a:lnSpc>
                        <a:spcBef>
                          <a:spcPts val="0"/>
                        </a:spcBef>
                        <a:spcAft>
                          <a:spcPts val="0"/>
                        </a:spcAft>
                      </a:pPr>
                      <a:r>
                        <a:rPr lang="en-US" sz="2000">
                          <a:effectLst/>
                        </a:rPr>
                        <a:t>is_active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c>
                  <a:txBody>
                    <a:bodyPr/>
                    <a:lstStyle/>
                    <a:p>
                      <a:pPr marL="0" marR="0" algn="ctr">
                        <a:lnSpc>
                          <a:spcPct val="107000"/>
                        </a:lnSpc>
                        <a:spcBef>
                          <a:spcPts val="0"/>
                        </a:spcBef>
                        <a:spcAft>
                          <a:spcPts val="0"/>
                        </a:spcAft>
                      </a:pPr>
                      <a:r>
                        <a:rPr lang="en-US" sz="2000" dirty="0" err="1">
                          <a:effectLst/>
                        </a:rPr>
                        <a:t>boolean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c>
                  <a:txBody>
                    <a:bodyPr/>
                    <a:lstStyle/>
                    <a:p>
                      <a:pPr marL="0" marR="0" algn="ctr">
                        <a:lnSpc>
                          <a:spcPct val="107000"/>
                        </a:lnSpc>
                        <a:spcBef>
                          <a:spcPts val="0"/>
                        </a:spcBef>
                        <a:spcAft>
                          <a:spcPts val="0"/>
                        </a:spcAft>
                      </a:pPr>
                      <a:r>
                        <a:rPr lang="en-US" sz="1800">
                          <a:effectLst/>
                        </a:rPr>
                        <a:t>Status to show if the template is currently active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r>
              <a:tr h="564018">
                <a:tc>
                  <a:txBody>
                    <a:bodyPr/>
                    <a:lstStyle/>
                    <a:p>
                      <a:pPr marL="0" marR="0" algn="ctr">
                        <a:lnSpc>
                          <a:spcPct val="107000"/>
                        </a:lnSpc>
                        <a:spcBef>
                          <a:spcPts val="0"/>
                        </a:spcBef>
                        <a:spcAft>
                          <a:spcPts val="0"/>
                        </a:spcAft>
                      </a:pPr>
                      <a:r>
                        <a:rPr lang="en-US" sz="2000">
                          <a:effectLst/>
                        </a:rPr>
                        <a:t>created_at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c>
                  <a:txBody>
                    <a:bodyPr/>
                    <a:lstStyle/>
                    <a:p>
                      <a:pPr marL="0" marR="0" algn="ctr">
                        <a:lnSpc>
                          <a:spcPct val="107000"/>
                        </a:lnSpc>
                        <a:spcBef>
                          <a:spcPts val="0"/>
                        </a:spcBef>
                        <a:spcAft>
                          <a:spcPts val="0"/>
                        </a:spcAft>
                      </a:pPr>
                      <a:r>
                        <a:rPr lang="en-US" sz="2000">
                          <a:effectLst/>
                        </a:rPr>
                        <a:t>timestamp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c>
                  <a:txBody>
                    <a:bodyPr/>
                    <a:lstStyle/>
                    <a:p>
                      <a:pPr marL="0" marR="0" algn="ctr">
                        <a:lnSpc>
                          <a:spcPct val="107000"/>
                        </a:lnSpc>
                        <a:spcBef>
                          <a:spcPts val="0"/>
                        </a:spcBef>
                        <a:spcAft>
                          <a:spcPts val="0"/>
                        </a:spcAft>
                      </a:pPr>
                      <a:r>
                        <a:rPr lang="en-US" sz="1800" dirty="0">
                          <a:effectLst/>
                        </a:rPr>
                        <a:t>Date and time when the template was created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2741" marR="32741" marT="0" marB="0"/>
                </a:tc>
              </a:tr>
            </a:tbl>
          </a:graphicData>
        </a:graphic>
      </p:graphicFrame>
    </p:spTree>
    <p:extLst>
      <p:ext uri="{BB962C8B-B14F-4D97-AF65-F5344CB8AC3E}">
        <p14:creationId xmlns:p14="http://schemas.microsoft.com/office/powerpoint/2010/main" val="360808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90e30f294e_0_1"/>
          <p:cNvSpPr txBox="1">
            <a:spLocks noGrp="1"/>
          </p:cNvSpPr>
          <p:nvPr>
            <p:ph type="title"/>
          </p:nvPr>
        </p:nvSpPr>
        <p:spPr>
          <a:xfrm>
            <a:off x="0" y="125811"/>
            <a:ext cx="10657990" cy="492443"/>
          </a:xfrm>
          <a:prstGeom prst="rect">
            <a:avLst/>
          </a:prstGeom>
          <a:noFill/>
          <a:ln>
            <a:noFill/>
          </a:ln>
        </p:spPr>
        <p:txBody>
          <a:bodyPr spcFirstLastPara="1" wrap="square" lIns="0" tIns="0" rIns="0" bIns="0" anchor="t" anchorCtr="0">
            <a:spAutoFit/>
          </a:bodyPr>
          <a:lstStyle/>
          <a:p>
            <a:pPr lvl="0"/>
            <a:r>
              <a:rPr lang="en-US" dirty="0" smtClean="0"/>
              <a:t>UNIDOCS Database Relational Model</a:t>
            </a:r>
            <a:endParaRPr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3647" y="-86721"/>
            <a:ext cx="762606" cy="762606"/>
          </a:xfrm>
          <a:prstGeom prst="rect">
            <a:avLst/>
          </a:prstGeom>
          <a:ln>
            <a:noFill/>
          </a:ln>
          <a:effectLst>
            <a:outerShdw blurRad="292100" dist="139700" dir="2700000" algn="tl" rotWithShape="0">
              <a:srgbClr val="333333">
                <a:alpha val="65000"/>
              </a:srgbClr>
            </a:outerShdw>
          </a:effectLst>
        </p:spPr>
      </p:pic>
      <p:sp>
        <p:nvSpPr>
          <p:cNvPr id="5" name="Rectangle 1"/>
          <p:cNvSpPr>
            <a:spLocks noChangeArrowheads="1"/>
          </p:cNvSpPr>
          <p:nvPr/>
        </p:nvSpPr>
        <p:spPr bwMode="auto">
          <a:xfrm>
            <a:off x="647698" y="1215007"/>
            <a:ext cx="37083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bg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Table Name: LETTER_REQUEST</a:t>
            </a:r>
            <a:endParaRPr kumimoji="0" lang="en-US" altLang="en-US" sz="3200" b="0" i="0" u="none" strike="noStrike" cap="none" normalizeH="0" baseline="0" dirty="0" smtClean="0">
              <a:ln>
                <a:noFill/>
              </a:ln>
              <a:solidFill>
                <a:schemeClr val="bg2">
                  <a:lumMod val="60000"/>
                  <a:lumOff val="40000"/>
                </a:schemeClr>
              </a:solidFill>
              <a:effectLst/>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46048473"/>
              </p:ext>
            </p:extLst>
          </p:nvPr>
        </p:nvGraphicFramePr>
        <p:xfrm>
          <a:off x="849649" y="2090738"/>
          <a:ext cx="10834351" cy="3967163"/>
        </p:xfrm>
        <a:graphic>
          <a:graphicData uri="http://schemas.openxmlformats.org/drawingml/2006/table">
            <a:tbl>
              <a:tblPr firstRow="1" firstCol="1" bandRow="1">
                <a:tableStyleId>{5C22544A-7EE6-4342-B048-85BDC9FD1C3A}</a:tableStyleId>
              </a:tblPr>
              <a:tblGrid>
                <a:gridCol w="2008789"/>
                <a:gridCol w="1918426"/>
                <a:gridCol w="6907136"/>
              </a:tblGrid>
              <a:tr h="937657">
                <a:tc>
                  <a:txBody>
                    <a:bodyPr/>
                    <a:lstStyle/>
                    <a:p>
                      <a:pPr marL="0" marR="0" algn="ctr">
                        <a:lnSpc>
                          <a:spcPct val="107000"/>
                        </a:lnSpc>
                        <a:spcBef>
                          <a:spcPts val="0"/>
                        </a:spcBef>
                        <a:spcAft>
                          <a:spcPts val="0"/>
                        </a:spcAft>
                      </a:pPr>
                      <a:r>
                        <a:rPr lang="en-US" sz="2000" dirty="0">
                          <a:effectLst/>
                        </a:rPr>
                        <a:t>Column 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c>
                  <a:txBody>
                    <a:bodyPr/>
                    <a:lstStyle/>
                    <a:p>
                      <a:pPr marL="0" marR="0" algn="ctr">
                        <a:lnSpc>
                          <a:spcPct val="107000"/>
                        </a:lnSpc>
                        <a:spcBef>
                          <a:spcPts val="0"/>
                        </a:spcBef>
                        <a:spcAft>
                          <a:spcPts val="0"/>
                        </a:spcAft>
                      </a:pPr>
                      <a:r>
                        <a:rPr lang="en-US" sz="2000">
                          <a:effectLst/>
                        </a:rPr>
                        <a:t>Data 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c>
                  <a:txBody>
                    <a:bodyPr/>
                    <a:lstStyle/>
                    <a:p>
                      <a:pPr marL="0" marR="0" algn="ctr">
                        <a:lnSpc>
                          <a:spcPct val="107000"/>
                        </a:lnSpc>
                        <a:spcBef>
                          <a:spcPts val="0"/>
                        </a:spcBef>
                        <a:spcAft>
                          <a:spcPts val="0"/>
                        </a:spcAft>
                      </a:pPr>
                      <a:r>
                        <a:rPr lang="en-US" sz="2000">
                          <a:effectLst/>
                        </a:rPr>
                        <a:t>Description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r>
              <a:tr h="495480">
                <a:tc>
                  <a:txBody>
                    <a:bodyPr/>
                    <a:lstStyle/>
                    <a:p>
                      <a:pPr marL="0" marR="0" algn="ctr">
                        <a:lnSpc>
                          <a:spcPct val="107000"/>
                        </a:lnSpc>
                        <a:spcBef>
                          <a:spcPts val="0"/>
                        </a:spcBef>
                        <a:spcAft>
                          <a:spcPts val="0"/>
                        </a:spcAft>
                      </a:pPr>
                      <a:r>
                        <a:rPr lang="en-US" sz="2000">
                          <a:effectLst/>
                        </a:rPr>
                        <a:t>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c>
                  <a:txBody>
                    <a:bodyPr/>
                    <a:lstStyle/>
                    <a:p>
                      <a:pPr marL="0" marR="0" algn="ctr">
                        <a:lnSpc>
                          <a:spcPct val="107000"/>
                        </a:lnSpc>
                        <a:spcBef>
                          <a:spcPts val="0"/>
                        </a:spcBef>
                        <a:spcAft>
                          <a:spcPts val="0"/>
                        </a:spcAft>
                      </a:pPr>
                      <a:r>
                        <a:rPr lang="en-US" sz="2000">
                          <a:effectLst/>
                        </a:rPr>
                        <a:t>UUID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c>
                  <a:txBody>
                    <a:bodyPr/>
                    <a:lstStyle/>
                    <a:p>
                      <a:pPr marL="0" marR="0" algn="ctr">
                        <a:lnSpc>
                          <a:spcPct val="107000"/>
                        </a:lnSpc>
                        <a:spcBef>
                          <a:spcPts val="0"/>
                        </a:spcBef>
                        <a:spcAft>
                          <a:spcPts val="0"/>
                        </a:spcAft>
                      </a:pPr>
                      <a:r>
                        <a:rPr lang="en-US" sz="2000">
                          <a:effectLst/>
                        </a:rPr>
                        <a:t>Unique ID for the letter request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r>
              <a:tr h="467617">
                <a:tc>
                  <a:txBody>
                    <a:bodyPr/>
                    <a:lstStyle/>
                    <a:p>
                      <a:pPr marL="0" marR="0" algn="ctr">
                        <a:lnSpc>
                          <a:spcPct val="107000"/>
                        </a:lnSpc>
                        <a:spcBef>
                          <a:spcPts val="0"/>
                        </a:spcBef>
                        <a:spcAft>
                          <a:spcPts val="0"/>
                        </a:spcAft>
                      </a:pPr>
                      <a:r>
                        <a:rPr lang="en-US" sz="2000" dirty="0">
                          <a:effectLst/>
                        </a:rPr>
                        <a:t>student_id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c>
                  <a:txBody>
                    <a:bodyPr/>
                    <a:lstStyle/>
                    <a:p>
                      <a:pPr marL="0" marR="0" algn="ctr">
                        <a:lnSpc>
                          <a:spcPct val="107000"/>
                        </a:lnSpc>
                        <a:spcBef>
                          <a:spcPts val="0"/>
                        </a:spcBef>
                        <a:spcAft>
                          <a:spcPts val="0"/>
                        </a:spcAft>
                      </a:pPr>
                      <a:r>
                        <a:rPr lang="en-US" sz="2000">
                          <a:effectLst/>
                        </a:rPr>
                        <a:t>bigint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c>
                  <a:txBody>
                    <a:bodyPr/>
                    <a:lstStyle/>
                    <a:p>
                      <a:pPr marL="0" marR="0" algn="ctr">
                        <a:lnSpc>
                          <a:spcPct val="107000"/>
                        </a:lnSpc>
                        <a:spcBef>
                          <a:spcPts val="0"/>
                        </a:spcBef>
                        <a:spcAft>
                          <a:spcPts val="0"/>
                        </a:spcAft>
                      </a:pPr>
                      <a:r>
                        <a:rPr lang="en-US" sz="2000" dirty="0">
                          <a:effectLst/>
                        </a:rPr>
                        <a:t>Reference to the requesting student from the USER table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r>
              <a:tr h="449506">
                <a:tc>
                  <a:txBody>
                    <a:bodyPr/>
                    <a:lstStyle/>
                    <a:p>
                      <a:pPr marL="0" marR="0" algn="ctr">
                        <a:lnSpc>
                          <a:spcPct val="107000"/>
                        </a:lnSpc>
                        <a:spcBef>
                          <a:spcPts val="0"/>
                        </a:spcBef>
                        <a:spcAft>
                          <a:spcPts val="0"/>
                        </a:spcAft>
                      </a:pPr>
                      <a:r>
                        <a:rPr lang="en-US" sz="2000">
                          <a:effectLst/>
                        </a:rPr>
                        <a:t>template_id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c>
                  <a:txBody>
                    <a:bodyPr/>
                    <a:lstStyle/>
                    <a:p>
                      <a:pPr marL="0" marR="0" algn="ctr">
                        <a:lnSpc>
                          <a:spcPct val="107000"/>
                        </a:lnSpc>
                        <a:spcBef>
                          <a:spcPts val="0"/>
                        </a:spcBef>
                        <a:spcAft>
                          <a:spcPts val="0"/>
                        </a:spcAft>
                      </a:pPr>
                      <a:r>
                        <a:rPr lang="en-US" sz="2000">
                          <a:effectLst/>
                        </a:rPr>
                        <a:t>UUID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c>
                  <a:txBody>
                    <a:bodyPr/>
                    <a:lstStyle/>
                    <a:p>
                      <a:pPr marL="0" marR="0" algn="ctr">
                        <a:lnSpc>
                          <a:spcPct val="107000"/>
                        </a:lnSpc>
                        <a:spcBef>
                          <a:spcPts val="0"/>
                        </a:spcBef>
                        <a:spcAft>
                          <a:spcPts val="0"/>
                        </a:spcAft>
                      </a:pPr>
                      <a:r>
                        <a:rPr lang="en-US" sz="1600" dirty="0">
                          <a:effectLst/>
                        </a:rPr>
                        <a:t>Reference to the selected template from LETTER_TEMPLATE table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r>
              <a:tr h="628063">
                <a:tc>
                  <a:txBody>
                    <a:bodyPr/>
                    <a:lstStyle/>
                    <a:p>
                      <a:pPr marL="0" marR="0" algn="ctr">
                        <a:lnSpc>
                          <a:spcPct val="107000"/>
                        </a:lnSpc>
                        <a:spcBef>
                          <a:spcPts val="0"/>
                        </a:spcBef>
                        <a:spcAft>
                          <a:spcPts val="0"/>
                        </a:spcAft>
                      </a:pPr>
                      <a:r>
                        <a:rPr lang="en-US" sz="2000">
                          <a:effectLst/>
                        </a:rPr>
                        <a:t>status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c>
                  <a:txBody>
                    <a:bodyPr/>
                    <a:lstStyle/>
                    <a:p>
                      <a:pPr marL="0" marR="0" algn="ctr">
                        <a:lnSpc>
                          <a:spcPct val="107000"/>
                        </a:lnSpc>
                        <a:spcBef>
                          <a:spcPts val="0"/>
                        </a:spcBef>
                        <a:spcAft>
                          <a:spcPts val="0"/>
                        </a:spcAft>
                      </a:pPr>
                      <a:r>
                        <a:rPr lang="en-US" sz="2000">
                          <a:effectLst/>
                        </a:rPr>
                        <a:t>varchar(20)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c>
                  <a:txBody>
                    <a:bodyPr/>
                    <a:lstStyle/>
                    <a:p>
                      <a:pPr marL="0" marR="0" algn="ctr">
                        <a:lnSpc>
                          <a:spcPct val="107000"/>
                        </a:lnSpc>
                        <a:spcBef>
                          <a:spcPts val="0"/>
                        </a:spcBef>
                        <a:spcAft>
                          <a:spcPts val="0"/>
                        </a:spcAft>
                      </a:pPr>
                      <a:r>
                        <a:rPr lang="en-US" sz="2000" dirty="0">
                          <a:effectLst/>
                        </a:rPr>
                        <a:t>Request status (e.g., pending, approved, rejected)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r>
              <a:tr h="467617">
                <a:tc>
                  <a:txBody>
                    <a:bodyPr/>
                    <a:lstStyle/>
                    <a:p>
                      <a:pPr marL="0" marR="0" algn="ctr">
                        <a:lnSpc>
                          <a:spcPct val="107000"/>
                        </a:lnSpc>
                        <a:spcBef>
                          <a:spcPts val="0"/>
                        </a:spcBef>
                        <a:spcAft>
                          <a:spcPts val="0"/>
                        </a:spcAft>
                      </a:pPr>
                      <a:r>
                        <a:rPr lang="en-US" sz="2000">
                          <a:effectLst/>
                        </a:rPr>
                        <a:t>request_date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c>
                  <a:txBody>
                    <a:bodyPr/>
                    <a:lstStyle/>
                    <a:p>
                      <a:pPr marL="0" marR="0" algn="ctr">
                        <a:lnSpc>
                          <a:spcPct val="107000"/>
                        </a:lnSpc>
                        <a:spcBef>
                          <a:spcPts val="0"/>
                        </a:spcBef>
                        <a:spcAft>
                          <a:spcPts val="0"/>
                        </a:spcAft>
                      </a:pPr>
                      <a:r>
                        <a:rPr lang="en-US" sz="2000">
                          <a:effectLst/>
                        </a:rPr>
                        <a:t>timestamp</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c>
                  <a:txBody>
                    <a:bodyPr/>
                    <a:lstStyle/>
                    <a:p>
                      <a:pPr marL="0" marR="0" algn="ctr">
                        <a:lnSpc>
                          <a:spcPct val="107000"/>
                        </a:lnSpc>
                        <a:spcBef>
                          <a:spcPts val="0"/>
                        </a:spcBef>
                        <a:spcAft>
                          <a:spcPts val="0"/>
                        </a:spcAft>
                      </a:pPr>
                      <a:r>
                        <a:rPr lang="en-US" sz="2000">
                          <a:effectLst/>
                        </a:rPr>
                        <a:t>Date and time of the letter request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r>
              <a:tr h="521223">
                <a:tc>
                  <a:txBody>
                    <a:bodyPr/>
                    <a:lstStyle/>
                    <a:p>
                      <a:pPr marL="0" marR="0" algn="ctr">
                        <a:lnSpc>
                          <a:spcPct val="107000"/>
                        </a:lnSpc>
                        <a:spcBef>
                          <a:spcPts val="0"/>
                        </a:spcBef>
                        <a:spcAft>
                          <a:spcPts val="0"/>
                        </a:spcAft>
                      </a:pPr>
                      <a:r>
                        <a:rPr lang="en-US" sz="2000">
                          <a:effectLst/>
                        </a:rPr>
                        <a:t>student_notes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c>
                  <a:txBody>
                    <a:bodyPr/>
                    <a:lstStyle/>
                    <a:p>
                      <a:pPr marL="0" marR="0" algn="ctr">
                        <a:lnSpc>
                          <a:spcPct val="107000"/>
                        </a:lnSpc>
                        <a:spcBef>
                          <a:spcPts val="0"/>
                        </a:spcBef>
                        <a:spcAft>
                          <a:spcPts val="0"/>
                        </a:spcAft>
                      </a:pPr>
                      <a:r>
                        <a:rPr lang="en-US" sz="2000">
                          <a:effectLst/>
                        </a:rPr>
                        <a:t>text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c>
                  <a:txBody>
                    <a:bodyPr/>
                    <a:lstStyle/>
                    <a:p>
                      <a:pPr marL="0" marR="0" algn="ctr">
                        <a:lnSpc>
                          <a:spcPct val="107000"/>
                        </a:lnSpc>
                        <a:spcBef>
                          <a:spcPts val="0"/>
                        </a:spcBef>
                        <a:spcAft>
                          <a:spcPts val="0"/>
                        </a:spcAft>
                      </a:pPr>
                      <a:r>
                        <a:rPr lang="en-US" sz="2000" dirty="0">
                          <a:effectLst/>
                        </a:rPr>
                        <a:t>Notes provided by the student during request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032" marR="47032" marT="0" marB="0"/>
                </a:tc>
              </a:tr>
            </a:tbl>
          </a:graphicData>
        </a:graphic>
      </p:graphicFrame>
    </p:spTree>
    <p:extLst>
      <p:ext uri="{BB962C8B-B14F-4D97-AF65-F5344CB8AC3E}">
        <p14:creationId xmlns:p14="http://schemas.microsoft.com/office/powerpoint/2010/main" val="50057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90e30f294e_0_1"/>
          <p:cNvSpPr txBox="1">
            <a:spLocks noGrp="1"/>
          </p:cNvSpPr>
          <p:nvPr>
            <p:ph type="title"/>
          </p:nvPr>
        </p:nvSpPr>
        <p:spPr>
          <a:xfrm>
            <a:off x="0" y="125811"/>
            <a:ext cx="10657990" cy="492443"/>
          </a:xfrm>
          <a:prstGeom prst="rect">
            <a:avLst/>
          </a:prstGeom>
          <a:noFill/>
          <a:ln>
            <a:noFill/>
          </a:ln>
        </p:spPr>
        <p:txBody>
          <a:bodyPr spcFirstLastPara="1" wrap="square" lIns="0" tIns="0" rIns="0" bIns="0" anchor="t" anchorCtr="0">
            <a:spAutoFit/>
          </a:bodyPr>
          <a:lstStyle/>
          <a:p>
            <a:pPr lvl="0"/>
            <a:r>
              <a:rPr lang="en-US" dirty="0" smtClean="0"/>
              <a:t>UNIDOCS Database Relational Model</a:t>
            </a:r>
            <a:endParaRPr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3647" y="-86721"/>
            <a:ext cx="762606" cy="762606"/>
          </a:xfrm>
          <a:prstGeom prst="rect">
            <a:avLst/>
          </a:prstGeom>
          <a:ln>
            <a:noFill/>
          </a:ln>
          <a:effectLst>
            <a:outerShdw blurRad="292100" dist="139700" dir="2700000" algn="tl" rotWithShape="0">
              <a:srgbClr val="333333">
                <a:alpha val="65000"/>
              </a:srgbClr>
            </a:outerShdw>
          </a:effectLst>
        </p:spPr>
      </p:pic>
      <p:sp>
        <p:nvSpPr>
          <p:cNvPr id="5" name="Rectangle 1"/>
          <p:cNvSpPr>
            <a:spLocks noChangeArrowheads="1"/>
          </p:cNvSpPr>
          <p:nvPr/>
        </p:nvSpPr>
        <p:spPr bwMode="auto">
          <a:xfrm>
            <a:off x="1270000" y="1169877"/>
            <a:ext cx="44831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bg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Table Name: GENERATED_LETTERS</a:t>
            </a:r>
            <a:endParaRPr kumimoji="0" lang="en-US" altLang="en-US" sz="3200" b="0" i="0" u="none" strike="noStrike" cap="none" normalizeH="0" baseline="0" dirty="0" smtClean="0">
              <a:ln>
                <a:noFill/>
              </a:ln>
              <a:solidFill>
                <a:schemeClr val="bg2">
                  <a:lumMod val="60000"/>
                  <a:lumOff val="40000"/>
                </a:schemeClr>
              </a:solidFill>
              <a:effectLst/>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52307591"/>
              </p:ext>
            </p:extLst>
          </p:nvPr>
        </p:nvGraphicFramePr>
        <p:xfrm>
          <a:off x="1461951" y="2145607"/>
          <a:ext cx="10120449" cy="3737087"/>
        </p:xfrm>
        <a:graphic>
          <a:graphicData uri="http://schemas.openxmlformats.org/drawingml/2006/table">
            <a:tbl>
              <a:tblPr firstRow="1" firstCol="1" bandRow="1">
                <a:tableStyleId>{5C22544A-7EE6-4342-B048-85BDC9FD1C3A}</a:tableStyleId>
              </a:tblPr>
              <a:tblGrid>
                <a:gridCol w="2868749"/>
                <a:gridCol w="1549400"/>
                <a:gridCol w="5702300"/>
              </a:tblGrid>
              <a:tr h="666101">
                <a:tc>
                  <a:txBody>
                    <a:bodyPr/>
                    <a:lstStyle/>
                    <a:p>
                      <a:pPr marL="0" marR="0" algn="ctr">
                        <a:lnSpc>
                          <a:spcPct val="107000"/>
                        </a:lnSpc>
                        <a:spcBef>
                          <a:spcPts val="0"/>
                        </a:spcBef>
                        <a:spcAft>
                          <a:spcPts val="0"/>
                        </a:spcAft>
                      </a:pPr>
                      <a:r>
                        <a:rPr lang="en-US" sz="2000">
                          <a:effectLst/>
                        </a:rPr>
                        <a:t>Column 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0668" marR="50668" marT="0" marB="0"/>
                </a:tc>
                <a:tc>
                  <a:txBody>
                    <a:bodyPr/>
                    <a:lstStyle/>
                    <a:p>
                      <a:pPr marL="0" marR="0" algn="ctr">
                        <a:lnSpc>
                          <a:spcPct val="107000"/>
                        </a:lnSpc>
                        <a:spcBef>
                          <a:spcPts val="0"/>
                        </a:spcBef>
                        <a:spcAft>
                          <a:spcPts val="0"/>
                        </a:spcAft>
                      </a:pPr>
                      <a:r>
                        <a:rPr lang="en-US" sz="2000">
                          <a:effectLst/>
                        </a:rPr>
                        <a:t>Data 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0668" marR="50668" marT="0" marB="0"/>
                </a:tc>
                <a:tc>
                  <a:txBody>
                    <a:bodyPr/>
                    <a:lstStyle/>
                    <a:p>
                      <a:pPr marL="0" marR="0" algn="ctr">
                        <a:lnSpc>
                          <a:spcPct val="107000"/>
                        </a:lnSpc>
                        <a:spcBef>
                          <a:spcPts val="0"/>
                        </a:spcBef>
                        <a:spcAft>
                          <a:spcPts val="0"/>
                        </a:spcAft>
                      </a:pPr>
                      <a:r>
                        <a:rPr lang="en-US" sz="2000">
                          <a:effectLst/>
                        </a:rPr>
                        <a:t>Description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0668" marR="50668" marT="0" marB="0"/>
                </a:tc>
              </a:tr>
              <a:tr h="617292">
                <a:tc>
                  <a:txBody>
                    <a:bodyPr/>
                    <a:lstStyle/>
                    <a:p>
                      <a:pPr marL="0" marR="0" algn="ctr">
                        <a:lnSpc>
                          <a:spcPct val="107000"/>
                        </a:lnSpc>
                        <a:spcBef>
                          <a:spcPts val="0"/>
                        </a:spcBef>
                        <a:spcAft>
                          <a:spcPts val="0"/>
                        </a:spcAft>
                      </a:pPr>
                      <a:r>
                        <a:rPr lang="en-US" sz="2000">
                          <a:effectLst/>
                        </a:rPr>
                        <a:t>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0668" marR="50668" marT="0" marB="0"/>
                </a:tc>
                <a:tc>
                  <a:txBody>
                    <a:bodyPr/>
                    <a:lstStyle/>
                    <a:p>
                      <a:pPr marL="0" marR="0" algn="ctr">
                        <a:lnSpc>
                          <a:spcPct val="107000"/>
                        </a:lnSpc>
                        <a:spcBef>
                          <a:spcPts val="0"/>
                        </a:spcBef>
                        <a:spcAft>
                          <a:spcPts val="0"/>
                        </a:spcAft>
                      </a:pPr>
                      <a:r>
                        <a:rPr lang="en-US" sz="2000">
                          <a:effectLst/>
                        </a:rPr>
                        <a:t>UUID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0668" marR="50668" marT="0" marB="0"/>
                </a:tc>
                <a:tc>
                  <a:txBody>
                    <a:bodyPr/>
                    <a:lstStyle/>
                    <a:p>
                      <a:pPr marL="0" marR="0" algn="ctr">
                        <a:lnSpc>
                          <a:spcPct val="107000"/>
                        </a:lnSpc>
                        <a:spcBef>
                          <a:spcPts val="0"/>
                        </a:spcBef>
                        <a:spcAft>
                          <a:spcPts val="0"/>
                        </a:spcAft>
                      </a:pPr>
                      <a:r>
                        <a:rPr lang="en-US" sz="2000">
                          <a:effectLst/>
                        </a:rPr>
                        <a:t>Unique identifier for the generated letter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0668" marR="50668" marT="0" marB="0"/>
                </a:tc>
              </a:tr>
              <a:tr h="817898">
                <a:tc>
                  <a:txBody>
                    <a:bodyPr/>
                    <a:lstStyle/>
                    <a:p>
                      <a:pPr marL="0" marR="0" algn="ctr">
                        <a:lnSpc>
                          <a:spcPct val="107000"/>
                        </a:lnSpc>
                        <a:spcBef>
                          <a:spcPts val="0"/>
                        </a:spcBef>
                        <a:spcAft>
                          <a:spcPts val="0"/>
                        </a:spcAft>
                      </a:pPr>
                      <a:r>
                        <a:rPr lang="en-US" sz="2000">
                          <a:effectLst/>
                        </a:rPr>
                        <a:t>request_id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0668" marR="50668" marT="0" marB="0"/>
                </a:tc>
                <a:tc>
                  <a:txBody>
                    <a:bodyPr/>
                    <a:lstStyle/>
                    <a:p>
                      <a:pPr marL="0" marR="0" algn="ctr">
                        <a:lnSpc>
                          <a:spcPct val="107000"/>
                        </a:lnSpc>
                        <a:spcBef>
                          <a:spcPts val="0"/>
                        </a:spcBef>
                        <a:spcAft>
                          <a:spcPts val="0"/>
                        </a:spcAft>
                      </a:pPr>
                      <a:r>
                        <a:rPr lang="en-US" sz="2000" dirty="0">
                          <a:effectLst/>
                        </a:rPr>
                        <a:t>UUID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0668" marR="50668" marT="0" marB="0"/>
                </a:tc>
                <a:tc>
                  <a:txBody>
                    <a:bodyPr/>
                    <a:lstStyle/>
                    <a:p>
                      <a:pPr marL="0" marR="0" algn="ctr">
                        <a:lnSpc>
                          <a:spcPct val="107000"/>
                        </a:lnSpc>
                        <a:spcBef>
                          <a:spcPts val="0"/>
                        </a:spcBef>
                        <a:spcAft>
                          <a:spcPts val="0"/>
                        </a:spcAft>
                      </a:pPr>
                      <a:r>
                        <a:rPr lang="en-US" sz="2000">
                          <a:effectLst/>
                        </a:rPr>
                        <a:t>Reference to the associated letter request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0668" marR="50668" marT="0" marB="0"/>
                </a:tc>
              </a:tr>
              <a:tr h="817898">
                <a:tc>
                  <a:txBody>
                    <a:bodyPr/>
                    <a:lstStyle/>
                    <a:p>
                      <a:pPr marL="0" marR="0" algn="ctr">
                        <a:lnSpc>
                          <a:spcPct val="107000"/>
                        </a:lnSpc>
                        <a:spcBef>
                          <a:spcPts val="0"/>
                        </a:spcBef>
                        <a:spcAft>
                          <a:spcPts val="0"/>
                        </a:spcAft>
                      </a:pPr>
                      <a:r>
                        <a:rPr lang="en-US" sz="2000">
                          <a:effectLst/>
                        </a:rPr>
                        <a:t>verification_code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0668" marR="50668" marT="0" marB="0"/>
                </a:tc>
                <a:tc>
                  <a:txBody>
                    <a:bodyPr/>
                    <a:lstStyle/>
                    <a:p>
                      <a:pPr marL="0" marR="0" algn="ctr">
                        <a:lnSpc>
                          <a:spcPct val="107000"/>
                        </a:lnSpc>
                        <a:spcBef>
                          <a:spcPts val="0"/>
                        </a:spcBef>
                        <a:spcAft>
                          <a:spcPts val="0"/>
                        </a:spcAft>
                      </a:pPr>
                      <a:r>
                        <a:rPr lang="en-US" sz="2000">
                          <a:effectLst/>
                        </a:rPr>
                        <a:t>varchar(50)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0668" marR="50668" marT="0" marB="0"/>
                </a:tc>
                <a:tc>
                  <a:txBody>
                    <a:bodyPr/>
                    <a:lstStyle/>
                    <a:p>
                      <a:pPr marL="0" marR="0" algn="ctr">
                        <a:lnSpc>
                          <a:spcPct val="107000"/>
                        </a:lnSpc>
                        <a:spcBef>
                          <a:spcPts val="0"/>
                        </a:spcBef>
                        <a:spcAft>
                          <a:spcPts val="0"/>
                        </a:spcAft>
                      </a:pPr>
                      <a:r>
                        <a:rPr lang="en-US" sz="2000">
                          <a:effectLst/>
                        </a:rPr>
                        <a:t>Unique code for letter verification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0668" marR="50668" marT="0" marB="0"/>
                </a:tc>
              </a:tr>
              <a:tr h="817898">
                <a:tc>
                  <a:txBody>
                    <a:bodyPr/>
                    <a:lstStyle/>
                    <a:p>
                      <a:pPr marL="0" marR="0" algn="ctr">
                        <a:lnSpc>
                          <a:spcPct val="107000"/>
                        </a:lnSpc>
                        <a:spcBef>
                          <a:spcPts val="0"/>
                        </a:spcBef>
                        <a:spcAft>
                          <a:spcPts val="0"/>
                        </a:spcAft>
                      </a:pPr>
                      <a:r>
                        <a:rPr lang="en-US" sz="2000">
                          <a:effectLst/>
                        </a:rPr>
                        <a:t>download_count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0668" marR="50668" marT="0" marB="0"/>
                </a:tc>
                <a:tc>
                  <a:txBody>
                    <a:bodyPr/>
                    <a:lstStyle/>
                    <a:p>
                      <a:pPr marL="0" marR="0" algn="ctr">
                        <a:lnSpc>
                          <a:spcPct val="107000"/>
                        </a:lnSpc>
                        <a:spcBef>
                          <a:spcPts val="0"/>
                        </a:spcBef>
                        <a:spcAft>
                          <a:spcPts val="0"/>
                        </a:spcAft>
                      </a:pPr>
                      <a:r>
                        <a:rPr lang="en-US" sz="2000">
                          <a:effectLst/>
                        </a:rPr>
                        <a:t>integer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0668" marR="50668" marT="0" marB="0"/>
                </a:tc>
                <a:tc>
                  <a:txBody>
                    <a:bodyPr/>
                    <a:lstStyle/>
                    <a:p>
                      <a:pPr marL="0" marR="0" algn="ctr">
                        <a:lnSpc>
                          <a:spcPct val="107000"/>
                        </a:lnSpc>
                        <a:spcBef>
                          <a:spcPts val="0"/>
                        </a:spcBef>
                        <a:spcAft>
                          <a:spcPts val="0"/>
                        </a:spcAft>
                      </a:pPr>
                      <a:r>
                        <a:rPr lang="en-US" sz="2000" dirty="0">
                          <a:effectLst/>
                        </a:rPr>
                        <a:t>Number of times the letter has been downloaded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0668" marR="50668" marT="0" marB="0"/>
                </a:tc>
              </a:tr>
            </a:tbl>
          </a:graphicData>
        </a:graphic>
      </p:graphicFrame>
    </p:spTree>
    <p:extLst>
      <p:ext uri="{BB962C8B-B14F-4D97-AF65-F5344CB8AC3E}">
        <p14:creationId xmlns:p14="http://schemas.microsoft.com/office/powerpoint/2010/main" val="885678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90e30f294e_0_1"/>
          <p:cNvSpPr txBox="1">
            <a:spLocks noGrp="1"/>
          </p:cNvSpPr>
          <p:nvPr>
            <p:ph type="title"/>
          </p:nvPr>
        </p:nvSpPr>
        <p:spPr>
          <a:xfrm>
            <a:off x="204237" y="199295"/>
            <a:ext cx="11378163" cy="1477328"/>
          </a:xfrm>
          <a:prstGeom prst="rect">
            <a:avLst/>
          </a:prstGeom>
          <a:noFill/>
          <a:ln>
            <a:noFill/>
          </a:ln>
        </p:spPr>
        <p:txBody>
          <a:bodyPr spcFirstLastPara="1" wrap="square" lIns="0" tIns="0" rIns="0" bIns="0" anchor="t" anchorCtr="0">
            <a:spAutoFit/>
          </a:bodyPr>
          <a:lstStyle/>
          <a:p>
            <a:pPr lvl="0" algn="ctr">
              <a:lnSpc>
                <a:spcPct val="150000"/>
              </a:lnSpc>
            </a:pPr>
            <a:r>
              <a:rPr lang="en-US" dirty="0"/>
              <a:t>Design Demonstration: System layout sample, Report samples &amp; simulations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6314" r="1147"/>
          <a:stretch/>
        </p:blipFill>
        <p:spPr>
          <a:xfrm>
            <a:off x="1172811" y="2218063"/>
            <a:ext cx="9168926" cy="4159877"/>
          </a:xfrm>
          <a:prstGeom prst="rect">
            <a:avLst/>
          </a:prstGeom>
        </p:spPr>
      </p:pic>
    </p:spTree>
    <p:extLst>
      <p:ext uri="{BB962C8B-B14F-4D97-AF65-F5344CB8AC3E}">
        <p14:creationId xmlns:p14="http://schemas.microsoft.com/office/powerpoint/2010/main" val="1091243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90e30f294e_0_1"/>
          <p:cNvSpPr txBox="1">
            <a:spLocks noGrp="1"/>
          </p:cNvSpPr>
          <p:nvPr>
            <p:ph type="title"/>
          </p:nvPr>
        </p:nvSpPr>
        <p:spPr>
          <a:xfrm>
            <a:off x="204237" y="0"/>
            <a:ext cx="11378163" cy="1477328"/>
          </a:xfrm>
          <a:prstGeom prst="rect">
            <a:avLst/>
          </a:prstGeom>
          <a:noFill/>
          <a:ln>
            <a:noFill/>
          </a:ln>
        </p:spPr>
        <p:txBody>
          <a:bodyPr spcFirstLastPara="1" wrap="square" lIns="0" tIns="0" rIns="0" bIns="0" anchor="t" anchorCtr="0">
            <a:spAutoFit/>
          </a:bodyPr>
          <a:lstStyle/>
          <a:p>
            <a:pPr lvl="0" algn="ctr">
              <a:lnSpc>
                <a:spcPct val="150000"/>
              </a:lnSpc>
            </a:pPr>
            <a:r>
              <a:rPr lang="en-US" dirty="0"/>
              <a:t>Design Demonstration: System layout sample, </a:t>
            </a:r>
            <a:r>
              <a:rPr lang="en-US" dirty="0" smtClean="0"/>
              <a:t>Report samples &amp; simulations</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5292" r="1215" b="909"/>
          <a:stretch/>
        </p:blipFill>
        <p:spPr>
          <a:xfrm>
            <a:off x="1128751" y="2301294"/>
            <a:ext cx="9529133" cy="4202537"/>
          </a:xfrm>
          <a:prstGeom prst="rect">
            <a:avLst/>
          </a:prstGeom>
        </p:spPr>
      </p:pic>
    </p:spTree>
    <p:extLst>
      <p:ext uri="{BB962C8B-B14F-4D97-AF65-F5344CB8AC3E}">
        <p14:creationId xmlns:p14="http://schemas.microsoft.com/office/powerpoint/2010/main" val="1812089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90e30f294e_0_1"/>
          <p:cNvSpPr txBox="1">
            <a:spLocks noGrp="1"/>
          </p:cNvSpPr>
          <p:nvPr>
            <p:ph type="title"/>
          </p:nvPr>
        </p:nvSpPr>
        <p:spPr>
          <a:xfrm>
            <a:off x="204237" y="209269"/>
            <a:ext cx="11378163" cy="1477328"/>
          </a:xfrm>
          <a:prstGeom prst="rect">
            <a:avLst/>
          </a:prstGeom>
          <a:noFill/>
          <a:ln>
            <a:noFill/>
          </a:ln>
        </p:spPr>
        <p:txBody>
          <a:bodyPr spcFirstLastPara="1" wrap="square" lIns="0" tIns="0" rIns="0" bIns="0" anchor="t" anchorCtr="0">
            <a:spAutoFit/>
          </a:bodyPr>
          <a:lstStyle/>
          <a:p>
            <a:pPr lvl="0" algn="ctr">
              <a:lnSpc>
                <a:spcPct val="150000"/>
              </a:lnSpc>
            </a:pPr>
            <a:r>
              <a:rPr lang="en-US" dirty="0"/>
              <a:t>Design Demonstration: System layout sample, </a:t>
            </a:r>
            <a:r>
              <a:rPr lang="en-US" dirty="0" smtClean="0"/>
              <a:t>Report samples &amp; simulations</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6126" r="1612" b="1929"/>
          <a:stretch/>
        </p:blipFill>
        <p:spPr>
          <a:xfrm>
            <a:off x="1462984" y="2327051"/>
            <a:ext cx="9015215" cy="4125263"/>
          </a:xfrm>
          <a:prstGeom prst="rect">
            <a:avLst/>
          </a:prstGeom>
        </p:spPr>
      </p:pic>
    </p:spTree>
    <p:extLst>
      <p:ext uri="{BB962C8B-B14F-4D97-AF65-F5344CB8AC3E}">
        <p14:creationId xmlns:p14="http://schemas.microsoft.com/office/powerpoint/2010/main" val="3157595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90e30f294e_0_1"/>
          <p:cNvSpPr txBox="1">
            <a:spLocks noGrp="1"/>
          </p:cNvSpPr>
          <p:nvPr>
            <p:ph type="title"/>
          </p:nvPr>
        </p:nvSpPr>
        <p:spPr>
          <a:xfrm>
            <a:off x="204237" y="139033"/>
            <a:ext cx="11378163" cy="1477328"/>
          </a:xfrm>
          <a:prstGeom prst="rect">
            <a:avLst/>
          </a:prstGeom>
          <a:noFill/>
          <a:ln>
            <a:noFill/>
          </a:ln>
        </p:spPr>
        <p:txBody>
          <a:bodyPr spcFirstLastPara="1" wrap="square" lIns="0" tIns="0" rIns="0" bIns="0" anchor="t" anchorCtr="0">
            <a:spAutoFit/>
          </a:bodyPr>
          <a:lstStyle/>
          <a:p>
            <a:pPr lvl="0" algn="ctr">
              <a:lnSpc>
                <a:spcPct val="150000"/>
              </a:lnSpc>
            </a:pPr>
            <a:r>
              <a:rPr lang="en-US" dirty="0"/>
              <a:t>Design Demonstration: System layout sample, </a:t>
            </a:r>
            <a:r>
              <a:rPr lang="en-US" dirty="0" smtClean="0"/>
              <a:t>Report samples &amp; simulations</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5525" r="2084"/>
          <a:stretch/>
        </p:blipFill>
        <p:spPr>
          <a:xfrm>
            <a:off x="1770236" y="2352809"/>
            <a:ext cx="8751801" cy="4196581"/>
          </a:xfrm>
          <a:prstGeom prst="rect">
            <a:avLst/>
          </a:prstGeom>
        </p:spPr>
      </p:pic>
    </p:spTree>
    <p:extLst>
      <p:ext uri="{BB962C8B-B14F-4D97-AF65-F5344CB8AC3E}">
        <p14:creationId xmlns:p14="http://schemas.microsoft.com/office/powerpoint/2010/main" val="20974352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90e30f294e_0_1"/>
          <p:cNvSpPr txBox="1">
            <a:spLocks noGrp="1"/>
          </p:cNvSpPr>
          <p:nvPr>
            <p:ph type="title"/>
          </p:nvPr>
        </p:nvSpPr>
        <p:spPr>
          <a:xfrm>
            <a:off x="307269" y="1632982"/>
            <a:ext cx="11378163" cy="3831818"/>
          </a:xfrm>
          <a:prstGeom prst="rect">
            <a:avLst/>
          </a:prstGeom>
          <a:noFill/>
          <a:ln>
            <a:noFill/>
          </a:ln>
        </p:spPr>
        <p:txBody>
          <a:bodyPr spcFirstLastPara="1" wrap="square" lIns="0" tIns="0" rIns="0" bIns="0" anchor="t" anchorCtr="0">
            <a:spAutoFit/>
          </a:bodyPr>
          <a:lstStyle/>
          <a:p>
            <a:pPr lvl="0" algn="ctr">
              <a:lnSpc>
                <a:spcPct val="150000"/>
              </a:lnSpc>
            </a:pPr>
            <a:r>
              <a:rPr lang="en-US" sz="16600" dirty="0" smtClean="0"/>
              <a:t>THE END</a:t>
            </a:r>
            <a:endParaRPr lang="en-US" sz="166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Tree>
    <p:extLst>
      <p:ext uri="{BB962C8B-B14F-4D97-AF65-F5344CB8AC3E}">
        <p14:creationId xmlns:p14="http://schemas.microsoft.com/office/powerpoint/2010/main" val="41075937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90e30f294e_0_1"/>
          <p:cNvSpPr txBox="1">
            <a:spLocks noGrp="1"/>
          </p:cNvSpPr>
          <p:nvPr>
            <p:ph type="title"/>
          </p:nvPr>
        </p:nvSpPr>
        <p:spPr>
          <a:xfrm>
            <a:off x="505310" y="418038"/>
            <a:ext cx="6441590" cy="492443"/>
          </a:xfrm>
          <a:prstGeom prst="rect">
            <a:avLst/>
          </a:prstGeom>
          <a:noFill/>
          <a:ln>
            <a:noFill/>
          </a:ln>
        </p:spPr>
        <p:txBody>
          <a:bodyPr spcFirstLastPara="1" wrap="square" lIns="0" tIns="0" rIns="0" bIns="0" anchor="t" anchorCtr="0">
            <a:spAutoFit/>
          </a:bodyPr>
          <a:lstStyle/>
          <a:p>
            <a:pPr lvl="0"/>
            <a:r>
              <a:rPr lang="en-US" dirty="0" smtClean="0"/>
              <a:t>UNIDOCS </a:t>
            </a:r>
            <a:r>
              <a:rPr lang="en-US" dirty="0"/>
              <a:t>project Introduction </a:t>
            </a:r>
            <a:endParaRPr dirty="0"/>
          </a:p>
        </p:txBody>
      </p:sp>
      <p:sp>
        <p:nvSpPr>
          <p:cNvPr id="166" name="Google Shape;166;g290e30f294e_0_1"/>
          <p:cNvSpPr txBox="1">
            <a:spLocks noGrp="1"/>
          </p:cNvSpPr>
          <p:nvPr>
            <p:ph type="body" idx="1"/>
          </p:nvPr>
        </p:nvSpPr>
        <p:spPr>
          <a:xfrm>
            <a:off x="333524" y="1372200"/>
            <a:ext cx="11739413" cy="4616648"/>
          </a:xfrm>
          <a:prstGeom prst="rect">
            <a:avLst/>
          </a:prstGeom>
          <a:noFill/>
          <a:ln>
            <a:noFill/>
          </a:ln>
        </p:spPr>
        <p:txBody>
          <a:bodyPr spcFirstLastPara="1" wrap="square" lIns="0" tIns="0" rIns="0" bIns="0" anchor="t" anchorCtr="0">
            <a:spAutoFit/>
          </a:bodyPr>
          <a:lstStyle/>
          <a:p>
            <a:pPr marL="127000" lvl="0" indent="0">
              <a:lnSpc>
                <a:spcPct val="150000"/>
              </a:lnSpc>
              <a:buClr>
                <a:srgbClr val="262626"/>
              </a:buClr>
              <a:buSzPts val="1600"/>
            </a:pPr>
            <a:r>
              <a:rPr lang="en-US" sz="2000" b="1" dirty="0">
                <a:solidFill>
                  <a:schemeClr val="tx1"/>
                </a:solidFill>
              </a:rPr>
              <a:t>UNIDOCS</a:t>
            </a:r>
            <a:r>
              <a:rPr lang="en-US" sz="2000" dirty="0">
                <a:solidFill>
                  <a:schemeClr val="tx1"/>
                </a:solidFill>
              </a:rPr>
              <a:t> - Integrated Document Management System for Universities is built to simplify the process of creating, handling, and managing official documents in higher learning institutions. The existing manual system is slow, prone to mistakes, and inefficient, causing unnecessary delays. </a:t>
            </a:r>
            <a:endParaRPr lang="en-US" sz="2000" dirty="0" smtClean="0">
              <a:solidFill>
                <a:schemeClr val="tx1"/>
              </a:solidFill>
            </a:endParaRPr>
          </a:p>
          <a:p>
            <a:pPr marL="127000" lvl="0" indent="0">
              <a:lnSpc>
                <a:spcPct val="150000"/>
              </a:lnSpc>
              <a:buClr>
                <a:srgbClr val="262626"/>
              </a:buClr>
              <a:buSzPts val="1600"/>
            </a:pPr>
            <a:endParaRPr lang="en-US" sz="2000" dirty="0">
              <a:solidFill>
                <a:schemeClr val="tx1"/>
              </a:solidFill>
            </a:endParaRPr>
          </a:p>
          <a:p>
            <a:pPr marL="127000" lvl="0" indent="0">
              <a:lnSpc>
                <a:spcPct val="150000"/>
              </a:lnSpc>
              <a:buClr>
                <a:srgbClr val="262626"/>
              </a:buClr>
              <a:buSzPts val="1600"/>
            </a:pPr>
            <a:r>
              <a:rPr lang="en-US" sz="2000" dirty="0" smtClean="0">
                <a:solidFill>
                  <a:schemeClr val="tx1"/>
                </a:solidFill>
              </a:rPr>
              <a:t>UNIDOCS </a:t>
            </a:r>
            <a:r>
              <a:rPr lang="en-US" sz="2000" dirty="0">
                <a:solidFill>
                  <a:schemeClr val="tx1"/>
                </a:solidFill>
              </a:rPr>
              <a:t>incorporates </a:t>
            </a:r>
            <a:r>
              <a:rPr lang="en-US" sz="2000" dirty="0" smtClean="0">
                <a:solidFill>
                  <a:schemeClr val="tx1"/>
                </a:solidFill>
              </a:rPr>
              <a:t>An </a:t>
            </a:r>
            <a:r>
              <a:rPr lang="en-US" sz="2000" b="1" dirty="0">
                <a:solidFill>
                  <a:schemeClr val="tx1"/>
                </a:solidFill>
              </a:rPr>
              <a:t>A</a:t>
            </a:r>
            <a:r>
              <a:rPr lang="en-US" sz="2000" b="1" dirty="0" smtClean="0">
                <a:solidFill>
                  <a:schemeClr val="tx1"/>
                </a:solidFill>
              </a:rPr>
              <a:t>utomated System </a:t>
            </a:r>
            <a:r>
              <a:rPr lang="en-US" sz="2000" dirty="0">
                <a:solidFill>
                  <a:schemeClr val="tx1"/>
                </a:solidFill>
              </a:rPr>
              <a:t>for instant assistance and a structured document library for better access and management. This system automates document </a:t>
            </a:r>
            <a:r>
              <a:rPr lang="en-US" sz="2000" dirty="0" smtClean="0">
                <a:solidFill>
                  <a:schemeClr val="tx1"/>
                </a:solidFill>
              </a:rPr>
              <a:t>requests and </a:t>
            </a:r>
            <a:r>
              <a:rPr lang="en-US" sz="2000" dirty="0">
                <a:solidFill>
                  <a:schemeClr val="tx1"/>
                </a:solidFill>
              </a:rPr>
              <a:t>keeps track of </a:t>
            </a:r>
            <a:r>
              <a:rPr lang="en-US" sz="2000" dirty="0" smtClean="0">
                <a:solidFill>
                  <a:schemeClr val="tx1"/>
                </a:solidFill>
              </a:rPr>
              <a:t>progress, </a:t>
            </a:r>
            <a:r>
              <a:rPr lang="en-US" sz="2000" dirty="0">
                <a:solidFill>
                  <a:schemeClr val="tx1"/>
                </a:solidFill>
              </a:rPr>
              <a:t>making processes smoother and more transparent. Built with Angular for the frontend, Spring Boot for the backend, and Postgres for data storage, </a:t>
            </a:r>
            <a:r>
              <a:rPr lang="en-US" sz="2000" b="1" dirty="0">
                <a:solidFill>
                  <a:schemeClr val="tx1"/>
                </a:solidFill>
              </a:rPr>
              <a:t>UNIDOCS</a:t>
            </a:r>
            <a:r>
              <a:rPr lang="en-US" sz="2000" dirty="0">
                <a:solidFill>
                  <a:schemeClr val="tx1"/>
                </a:solidFill>
              </a:rPr>
              <a:t> aims to make university administration more efficient, secure, and accessible. This report covers the purpose, challenges, and methods used in developing the system, focusing on improving administrative workflows in universities. </a:t>
            </a:r>
            <a:endParaRPr sz="2000" dirty="0">
              <a:solidFill>
                <a:schemeClr val="tx1"/>
              </a:solidFil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90e30f294e_0_1"/>
          <p:cNvSpPr txBox="1">
            <a:spLocks noGrp="1"/>
          </p:cNvSpPr>
          <p:nvPr>
            <p:ph type="title"/>
          </p:nvPr>
        </p:nvSpPr>
        <p:spPr>
          <a:xfrm>
            <a:off x="505310" y="418038"/>
            <a:ext cx="9324490" cy="492443"/>
          </a:xfrm>
          <a:prstGeom prst="rect">
            <a:avLst/>
          </a:prstGeom>
          <a:noFill/>
          <a:ln>
            <a:noFill/>
          </a:ln>
        </p:spPr>
        <p:txBody>
          <a:bodyPr spcFirstLastPara="1" wrap="square" lIns="0" tIns="0" rIns="0" bIns="0" anchor="t" anchorCtr="0">
            <a:spAutoFit/>
          </a:bodyPr>
          <a:lstStyle/>
          <a:p>
            <a:pPr lvl="0"/>
            <a:r>
              <a:rPr lang="en-US" dirty="0" smtClean="0"/>
              <a:t>Feasibility Study: UNIDOCS Report </a:t>
            </a:r>
            <a:r>
              <a:rPr lang="en-US" dirty="0"/>
              <a:t>Summary</a:t>
            </a:r>
            <a:r>
              <a:rPr lang="en-US" dirty="0" smtClean="0"/>
              <a:t> </a:t>
            </a:r>
            <a:endParaRPr dirty="0"/>
          </a:p>
        </p:txBody>
      </p:sp>
      <p:sp>
        <p:nvSpPr>
          <p:cNvPr id="166" name="Google Shape;166;g290e30f294e_0_1"/>
          <p:cNvSpPr txBox="1">
            <a:spLocks noGrp="1"/>
          </p:cNvSpPr>
          <p:nvPr>
            <p:ph type="body" idx="1"/>
          </p:nvPr>
        </p:nvSpPr>
        <p:spPr>
          <a:xfrm>
            <a:off x="333524" y="1372200"/>
            <a:ext cx="11739413" cy="5078313"/>
          </a:xfrm>
          <a:prstGeom prst="rect">
            <a:avLst/>
          </a:prstGeom>
          <a:noFill/>
          <a:ln>
            <a:noFill/>
          </a:ln>
        </p:spPr>
        <p:txBody>
          <a:bodyPr spcFirstLastPara="1" wrap="square" lIns="0" tIns="0" rIns="0" bIns="0" anchor="t" anchorCtr="0">
            <a:spAutoFit/>
          </a:bodyPr>
          <a:lstStyle/>
          <a:p>
            <a:pPr marL="469900" lvl="0" indent="-342900">
              <a:lnSpc>
                <a:spcPct val="150000"/>
              </a:lnSpc>
              <a:buClr>
                <a:srgbClr val="262626"/>
              </a:buClr>
              <a:buSzPts val="1600"/>
              <a:buFont typeface="Wingdings" panose="05000000000000000000" pitchFamily="2" charset="2"/>
              <a:buChar char="Ø"/>
            </a:pPr>
            <a:r>
              <a:rPr lang="en-US" sz="2000" b="1" dirty="0" smtClean="0">
                <a:solidFill>
                  <a:schemeClr val="tx1"/>
                </a:solidFill>
              </a:rPr>
              <a:t>Economic </a:t>
            </a:r>
            <a:r>
              <a:rPr lang="en-US" sz="2000" b="1" dirty="0">
                <a:solidFill>
                  <a:schemeClr val="tx1"/>
                </a:solidFill>
              </a:rPr>
              <a:t>Feasibility</a:t>
            </a:r>
            <a:r>
              <a:rPr lang="en-US" sz="2000" dirty="0">
                <a:solidFill>
                  <a:schemeClr val="tx1"/>
                </a:solidFill>
              </a:rPr>
              <a:t>: The project utilizes open-source technologies (Angular, Spring Boot and Postgres) to minimize costs while maintaining efficiency</a:t>
            </a:r>
            <a:r>
              <a:rPr lang="en-US" sz="2000" dirty="0" smtClean="0">
                <a:solidFill>
                  <a:schemeClr val="tx1"/>
                </a:solidFill>
              </a:rPr>
              <a:t>.</a:t>
            </a:r>
          </a:p>
          <a:p>
            <a:pPr marL="127000" lvl="0" indent="0">
              <a:lnSpc>
                <a:spcPct val="150000"/>
              </a:lnSpc>
              <a:buClr>
                <a:srgbClr val="262626"/>
              </a:buClr>
              <a:buSzPts val="1600"/>
            </a:pPr>
            <a:endParaRPr lang="en-US" sz="2000" dirty="0" smtClean="0">
              <a:solidFill>
                <a:schemeClr val="tx1"/>
              </a:solidFill>
            </a:endParaRPr>
          </a:p>
          <a:p>
            <a:pPr marL="469900" lvl="0" indent="-342900">
              <a:lnSpc>
                <a:spcPct val="150000"/>
              </a:lnSpc>
              <a:buClr>
                <a:srgbClr val="262626"/>
              </a:buClr>
              <a:buSzPts val="1600"/>
              <a:buFont typeface="Wingdings" panose="05000000000000000000" pitchFamily="2" charset="2"/>
              <a:buChar char="Ø"/>
            </a:pPr>
            <a:r>
              <a:rPr lang="en-US" sz="2000" b="1" dirty="0" smtClean="0">
                <a:solidFill>
                  <a:schemeClr val="tx1"/>
                </a:solidFill>
              </a:rPr>
              <a:t>Technical </a:t>
            </a:r>
            <a:r>
              <a:rPr lang="en-US" sz="2000" b="1" dirty="0">
                <a:solidFill>
                  <a:schemeClr val="tx1"/>
                </a:solidFill>
              </a:rPr>
              <a:t>Feasibility</a:t>
            </a:r>
            <a:r>
              <a:rPr lang="en-US" sz="2000" dirty="0">
                <a:solidFill>
                  <a:schemeClr val="tx1"/>
                </a:solidFill>
              </a:rPr>
              <a:t>: I possess strong skills in web technologies, which ensures the successful implementation of the system as part of my Final Year Project.</a:t>
            </a:r>
            <a:br>
              <a:rPr lang="en-US" sz="2000" dirty="0">
                <a:solidFill>
                  <a:schemeClr val="tx1"/>
                </a:solidFill>
              </a:rPr>
            </a:br>
            <a:endParaRPr lang="en-US" sz="2000" dirty="0" smtClean="0">
              <a:solidFill>
                <a:schemeClr val="tx1"/>
              </a:solidFill>
            </a:endParaRPr>
          </a:p>
          <a:p>
            <a:pPr marL="469900" lvl="0" indent="-342900">
              <a:lnSpc>
                <a:spcPct val="150000"/>
              </a:lnSpc>
              <a:buClr>
                <a:srgbClr val="262626"/>
              </a:buClr>
              <a:buSzPts val="1600"/>
              <a:buFont typeface="Wingdings" panose="05000000000000000000" pitchFamily="2" charset="2"/>
              <a:buChar char="Ø"/>
            </a:pPr>
            <a:r>
              <a:rPr lang="en-US" sz="2000" b="1" dirty="0" smtClean="0">
                <a:solidFill>
                  <a:schemeClr val="tx1"/>
                </a:solidFill>
              </a:rPr>
              <a:t>Operational </a:t>
            </a:r>
            <a:r>
              <a:rPr lang="en-US" sz="2000" b="1" dirty="0">
                <a:solidFill>
                  <a:schemeClr val="tx1"/>
                </a:solidFill>
              </a:rPr>
              <a:t>Feasibility</a:t>
            </a:r>
            <a:r>
              <a:rPr lang="en-US" sz="2000" dirty="0">
                <a:solidFill>
                  <a:schemeClr val="tx1"/>
                </a:solidFill>
              </a:rPr>
              <a:t>: </a:t>
            </a:r>
            <a:r>
              <a:rPr lang="en-US" sz="2000" b="1" dirty="0">
                <a:solidFill>
                  <a:schemeClr val="tx1"/>
                </a:solidFill>
              </a:rPr>
              <a:t>UNIDOCS</a:t>
            </a:r>
            <a:r>
              <a:rPr lang="en-US" sz="2000" dirty="0">
                <a:solidFill>
                  <a:schemeClr val="tx1"/>
                </a:solidFill>
              </a:rPr>
              <a:t> addresses real administrative challenges faced by universities, making it highly practical and beneficial for users. </a:t>
            </a:r>
            <a:endParaRPr lang="en-US" sz="2000" dirty="0" smtClean="0">
              <a:solidFill>
                <a:schemeClr val="tx1"/>
              </a:solidFill>
            </a:endParaRPr>
          </a:p>
          <a:p>
            <a:pPr marL="127000" lvl="0" indent="0">
              <a:lnSpc>
                <a:spcPct val="150000"/>
              </a:lnSpc>
              <a:buClr>
                <a:srgbClr val="262626"/>
              </a:buClr>
              <a:buSzPts val="1600"/>
            </a:pPr>
            <a:endParaRPr lang="en-US" sz="2000" dirty="0">
              <a:solidFill>
                <a:schemeClr val="tx1"/>
              </a:solidFill>
            </a:endParaRPr>
          </a:p>
          <a:p>
            <a:pPr marL="127000" lvl="0" indent="0">
              <a:lnSpc>
                <a:spcPct val="150000"/>
              </a:lnSpc>
              <a:buClr>
                <a:srgbClr val="262626"/>
              </a:buClr>
              <a:buSzPts val="1600"/>
            </a:pPr>
            <a:r>
              <a:rPr lang="en-US" sz="2000" dirty="0" smtClean="0">
                <a:solidFill>
                  <a:schemeClr val="tx1"/>
                </a:solidFill>
              </a:rPr>
              <a:t>By </a:t>
            </a:r>
            <a:r>
              <a:rPr lang="en-US" sz="2000" dirty="0">
                <a:solidFill>
                  <a:schemeClr val="tx1"/>
                </a:solidFill>
              </a:rPr>
              <a:t>implementing </a:t>
            </a:r>
            <a:r>
              <a:rPr lang="en-US" sz="2000" b="1" dirty="0">
                <a:solidFill>
                  <a:schemeClr val="tx1"/>
                </a:solidFill>
              </a:rPr>
              <a:t>UNIDOCS</a:t>
            </a:r>
            <a:r>
              <a:rPr lang="en-US" sz="2000" dirty="0">
                <a:solidFill>
                  <a:schemeClr val="tx1"/>
                </a:solidFill>
              </a:rPr>
              <a:t>, universities will transition from slow, manual processes to an intelligent, automated document management system, ultimately enhancing productivity and user satisfaction.</a:t>
            </a:r>
            <a:endParaRPr sz="2000" dirty="0">
              <a:solidFill>
                <a:schemeClr val="tx1"/>
              </a:solidFil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Tree>
    <p:extLst>
      <p:ext uri="{BB962C8B-B14F-4D97-AF65-F5344CB8AC3E}">
        <p14:creationId xmlns:p14="http://schemas.microsoft.com/office/powerpoint/2010/main" val="2271833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90e30f294e_0_1"/>
          <p:cNvSpPr txBox="1">
            <a:spLocks noGrp="1"/>
          </p:cNvSpPr>
          <p:nvPr>
            <p:ph type="title"/>
          </p:nvPr>
        </p:nvSpPr>
        <p:spPr>
          <a:xfrm>
            <a:off x="505310" y="418038"/>
            <a:ext cx="6441590" cy="492443"/>
          </a:xfrm>
          <a:prstGeom prst="rect">
            <a:avLst/>
          </a:prstGeom>
          <a:noFill/>
          <a:ln>
            <a:noFill/>
          </a:ln>
        </p:spPr>
        <p:txBody>
          <a:bodyPr spcFirstLastPara="1" wrap="square" lIns="0" tIns="0" rIns="0" bIns="0" anchor="t" anchorCtr="0">
            <a:spAutoFit/>
          </a:bodyPr>
          <a:lstStyle/>
          <a:p>
            <a:pPr lvl="0"/>
            <a:r>
              <a:rPr lang="en-US" dirty="0" smtClean="0"/>
              <a:t>UNIDOCS Project Methodology</a:t>
            </a:r>
            <a:endParaRPr dirty="0"/>
          </a:p>
        </p:txBody>
      </p:sp>
      <p:sp>
        <p:nvSpPr>
          <p:cNvPr id="166" name="Google Shape;166;g290e30f294e_0_1"/>
          <p:cNvSpPr txBox="1">
            <a:spLocks noGrp="1"/>
          </p:cNvSpPr>
          <p:nvPr>
            <p:ph type="body" idx="1"/>
          </p:nvPr>
        </p:nvSpPr>
        <p:spPr>
          <a:xfrm>
            <a:off x="0" y="1054100"/>
            <a:ext cx="12077700" cy="6001643"/>
          </a:xfrm>
          <a:prstGeom prst="rect">
            <a:avLst/>
          </a:prstGeom>
          <a:noFill/>
          <a:ln>
            <a:noFill/>
          </a:ln>
        </p:spPr>
        <p:txBody>
          <a:bodyPr spcFirstLastPara="1" wrap="square" lIns="0" tIns="0" rIns="0" bIns="0" anchor="t" anchorCtr="0">
            <a:spAutoFit/>
          </a:bodyPr>
          <a:lstStyle/>
          <a:p>
            <a:pPr marL="127000" lvl="0" indent="0">
              <a:lnSpc>
                <a:spcPct val="150000"/>
              </a:lnSpc>
              <a:buClr>
                <a:srgbClr val="262626"/>
              </a:buClr>
              <a:buSzPts val="1600"/>
            </a:pPr>
            <a:r>
              <a:rPr lang="en-US" sz="2000" b="1" dirty="0" smtClean="0">
                <a:solidFill>
                  <a:schemeClr val="tx1"/>
                </a:solidFill>
              </a:rPr>
              <a:t>Approach</a:t>
            </a:r>
          </a:p>
          <a:p>
            <a:pPr marL="127000" lvl="0" indent="0">
              <a:lnSpc>
                <a:spcPct val="150000"/>
              </a:lnSpc>
              <a:buClr>
                <a:srgbClr val="262626"/>
              </a:buClr>
              <a:buSzPts val="1600"/>
            </a:pPr>
            <a:r>
              <a:rPr lang="en-US" sz="2000" dirty="0" smtClean="0">
                <a:solidFill>
                  <a:schemeClr val="tx1"/>
                </a:solidFill>
              </a:rPr>
              <a:t>✔️ </a:t>
            </a:r>
            <a:r>
              <a:rPr lang="en-US" dirty="0" smtClean="0">
                <a:solidFill>
                  <a:schemeClr val="tx1"/>
                </a:solidFill>
              </a:rPr>
              <a:t>Object-Oriented (OOA) for modularity &amp; scalability.    	✔️ UML Diagrams (Use Case, Class) for system design.</a:t>
            </a:r>
          </a:p>
          <a:p>
            <a:pPr marL="127000" lvl="0" indent="0">
              <a:lnSpc>
                <a:spcPct val="150000"/>
              </a:lnSpc>
              <a:buClr>
                <a:srgbClr val="262626"/>
              </a:buClr>
              <a:buSzPts val="1600"/>
            </a:pPr>
            <a:r>
              <a:rPr lang="en-US" sz="2000" dirty="0">
                <a:solidFill>
                  <a:schemeClr val="tx1"/>
                </a:solidFill>
              </a:rPr>
              <a:t>✔️ </a:t>
            </a:r>
            <a:r>
              <a:rPr lang="en-US" sz="2000" dirty="0" smtClean="0">
                <a:solidFill>
                  <a:schemeClr val="tx1"/>
                </a:solidFill>
              </a:rPr>
              <a:t> AI Chatbot (CHATBASE API) for  </a:t>
            </a:r>
            <a:r>
              <a:rPr lang="en-US" sz="2000" dirty="0">
                <a:solidFill>
                  <a:schemeClr val="tx1"/>
                </a:solidFill>
              </a:rPr>
              <a:t>assistance. </a:t>
            </a:r>
            <a:r>
              <a:rPr lang="en-US" sz="2000" dirty="0" smtClean="0">
                <a:solidFill>
                  <a:schemeClr val="tx1"/>
                </a:solidFill>
              </a:rPr>
              <a:t>     	✔️  Bottom-Up Development.</a:t>
            </a:r>
          </a:p>
          <a:p>
            <a:pPr marL="127000" lvl="0" indent="0">
              <a:lnSpc>
                <a:spcPct val="150000"/>
              </a:lnSpc>
              <a:buClr>
                <a:srgbClr val="262626"/>
              </a:buClr>
              <a:buSzPts val="1600"/>
            </a:pPr>
            <a:endParaRPr lang="en-US" sz="2000" dirty="0" smtClean="0">
              <a:solidFill>
                <a:schemeClr val="tx1"/>
              </a:solidFill>
            </a:endParaRPr>
          </a:p>
          <a:p>
            <a:pPr marL="127000" lvl="0" indent="0">
              <a:lnSpc>
                <a:spcPct val="150000"/>
              </a:lnSpc>
              <a:buClr>
                <a:srgbClr val="262626"/>
              </a:buClr>
              <a:buSzPts val="1600"/>
            </a:pPr>
            <a:r>
              <a:rPr lang="en-US" sz="2000" b="1" dirty="0" smtClean="0">
                <a:solidFill>
                  <a:schemeClr val="tx1"/>
                </a:solidFill>
              </a:rPr>
              <a:t>SDLC Model							Tools &amp; Components 			</a:t>
            </a:r>
            <a:r>
              <a:rPr lang="en-US" sz="2000" b="1" dirty="0">
                <a:solidFill>
                  <a:schemeClr val="tx1"/>
                </a:solidFill>
              </a:rPr>
              <a:t> </a:t>
            </a:r>
            <a:r>
              <a:rPr lang="en-US" sz="2000" dirty="0" smtClean="0">
                <a:solidFill>
                  <a:schemeClr val="tx1"/>
                </a:solidFill>
              </a:rPr>
              <a:t>✔️  Agile </a:t>
            </a:r>
            <a:r>
              <a:rPr lang="en-US" sz="2000" dirty="0">
                <a:solidFill>
                  <a:schemeClr val="tx1"/>
                </a:solidFill>
              </a:rPr>
              <a:t>Methodology (iterative, user feedback-driven</a:t>
            </a:r>
            <a:r>
              <a:rPr lang="en-US" sz="2000" dirty="0" smtClean="0">
                <a:solidFill>
                  <a:schemeClr val="tx1"/>
                </a:solidFill>
              </a:rPr>
              <a:t>).    ✔️ Angular, Spring Boot, Git &amp; Postman</a:t>
            </a:r>
          </a:p>
          <a:p>
            <a:pPr marL="127000" lvl="0" indent="0">
              <a:lnSpc>
                <a:spcPct val="150000"/>
              </a:lnSpc>
              <a:buClr>
                <a:srgbClr val="262626"/>
              </a:buClr>
              <a:buSzPts val="1600"/>
            </a:pPr>
            <a:endParaRPr lang="en-US" sz="2000" dirty="0" smtClean="0">
              <a:solidFill>
                <a:schemeClr val="tx1"/>
              </a:solidFill>
            </a:endParaRPr>
          </a:p>
          <a:p>
            <a:pPr marL="127000" lvl="0" indent="0">
              <a:lnSpc>
                <a:spcPct val="150000"/>
              </a:lnSpc>
              <a:buClr>
                <a:srgbClr val="262626"/>
              </a:buClr>
              <a:buSzPts val="1600"/>
            </a:pPr>
            <a:endParaRPr lang="en-US" sz="2000" dirty="0">
              <a:solidFill>
                <a:schemeClr val="tx1"/>
              </a:solidFill>
            </a:endParaRPr>
          </a:p>
          <a:p>
            <a:pPr marL="127000" lvl="0" indent="0">
              <a:lnSpc>
                <a:spcPct val="150000"/>
              </a:lnSpc>
              <a:buClr>
                <a:srgbClr val="262626"/>
              </a:buClr>
              <a:buSzPts val="1600"/>
            </a:pPr>
            <a:endParaRPr lang="en-US" sz="2000" dirty="0" smtClean="0">
              <a:solidFill>
                <a:schemeClr val="tx1"/>
              </a:solidFill>
            </a:endParaRPr>
          </a:p>
          <a:p>
            <a:pPr marL="127000" lvl="0" indent="0">
              <a:lnSpc>
                <a:spcPct val="150000"/>
              </a:lnSpc>
              <a:buClr>
                <a:srgbClr val="262626"/>
              </a:buClr>
              <a:buSzPts val="1600"/>
            </a:pPr>
            <a:endParaRPr lang="en-US" sz="2000" dirty="0" smtClean="0">
              <a:solidFill>
                <a:schemeClr val="tx1"/>
              </a:solidFill>
            </a:endParaRPr>
          </a:p>
          <a:p>
            <a:pPr marL="127000" lvl="0" indent="0">
              <a:lnSpc>
                <a:spcPct val="150000"/>
              </a:lnSpc>
              <a:buClr>
                <a:srgbClr val="262626"/>
              </a:buClr>
              <a:buSzPts val="1600"/>
            </a:pPr>
            <a:endParaRPr lang="en-US" sz="2000" dirty="0">
              <a:solidFill>
                <a:schemeClr val="tx1"/>
              </a:solidFill>
            </a:endParaRPr>
          </a:p>
          <a:p>
            <a:pPr marL="127000" lvl="0" indent="0">
              <a:lnSpc>
                <a:spcPct val="150000"/>
              </a:lnSpc>
              <a:buClr>
                <a:srgbClr val="262626"/>
              </a:buClr>
              <a:buSzPts val="1600"/>
            </a:pPr>
            <a:endParaRPr lang="en-US" sz="2000" dirty="0">
              <a:solidFill>
                <a:schemeClr val="tx1"/>
              </a:solidFill>
            </a:endParaRPr>
          </a:p>
          <a:p>
            <a:pPr marL="127000" lvl="0" indent="0">
              <a:lnSpc>
                <a:spcPct val="150000"/>
              </a:lnSpc>
              <a:buClr>
                <a:srgbClr val="262626"/>
              </a:buClr>
              <a:buSzPts val="1600"/>
            </a:pPr>
            <a:endParaRPr lang="en-US" sz="2000" dirty="0" smtClean="0">
              <a:solidFill>
                <a:schemeClr val="tx1"/>
              </a:solidFil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pic>
        <p:nvPicPr>
          <p:cNvPr id="5" name="Picture 4"/>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101600" y="4081780"/>
            <a:ext cx="5410200" cy="263906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5854" y="4163512"/>
            <a:ext cx="2844466" cy="2557328"/>
          </a:xfrm>
          <a:prstGeom prst="rect">
            <a:avLst/>
          </a:prstGeom>
        </p:spPr>
      </p:pic>
    </p:spTree>
    <p:extLst>
      <p:ext uri="{BB962C8B-B14F-4D97-AF65-F5344CB8AC3E}">
        <p14:creationId xmlns:p14="http://schemas.microsoft.com/office/powerpoint/2010/main" val="4208050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90e30f294e_0_1"/>
          <p:cNvSpPr txBox="1">
            <a:spLocks noGrp="1"/>
          </p:cNvSpPr>
          <p:nvPr>
            <p:ph type="title"/>
          </p:nvPr>
        </p:nvSpPr>
        <p:spPr>
          <a:xfrm>
            <a:off x="505310" y="418038"/>
            <a:ext cx="7482990" cy="492443"/>
          </a:xfrm>
          <a:prstGeom prst="rect">
            <a:avLst/>
          </a:prstGeom>
          <a:noFill/>
          <a:ln>
            <a:noFill/>
          </a:ln>
        </p:spPr>
        <p:txBody>
          <a:bodyPr spcFirstLastPara="1" wrap="square" lIns="0" tIns="0" rIns="0" bIns="0" anchor="t" anchorCtr="0">
            <a:spAutoFit/>
          </a:bodyPr>
          <a:lstStyle/>
          <a:p>
            <a:pPr lvl="0"/>
            <a:r>
              <a:rPr lang="en-US" dirty="0" smtClean="0"/>
              <a:t>UNIDOCS Functional requirements</a:t>
            </a:r>
            <a:endParaRPr dirty="0"/>
          </a:p>
        </p:txBody>
      </p:sp>
      <p:sp>
        <p:nvSpPr>
          <p:cNvPr id="166" name="Google Shape;166;g290e30f294e_0_1"/>
          <p:cNvSpPr txBox="1">
            <a:spLocks noGrp="1"/>
          </p:cNvSpPr>
          <p:nvPr>
            <p:ph type="body" idx="1"/>
          </p:nvPr>
        </p:nvSpPr>
        <p:spPr>
          <a:xfrm>
            <a:off x="127000" y="1155700"/>
            <a:ext cx="11938001" cy="4647426"/>
          </a:xfrm>
          <a:prstGeom prst="rect">
            <a:avLst/>
          </a:prstGeom>
          <a:noFill/>
          <a:ln>
            <a:noFill/>
          </a:ln>
        </p:spPr>
        <p:txBody>
          <a:bodyPr spcFirstLastPara="1" wrap="square" lIns="0" tIns="0" rIns="0" bIns="0" anchor="t" anchorCtr="0">
            <a:spAutoFit/>
          </a:bodyPr>
          <a:lstStyle/>
          <a:p>
            <a:pPr marL="228600" lvl="0" indent="0"/>
            <a:r>
              <a:rPr lang="en-US" dirty="0" smtClean="0">
                <a:solidFill>
                  <a:schemeClr val="tx1"/>
                </a:solidFill>
              </a:rPr>
              <a:t>1. The </a:t>
            </a:r>
            <a:r>
              <a:rPr lang="en-US" dirty="0">
                <a:solidFill>
                  <a:schemeClr val="tx1"/>
                </a:solidFill>
              </a:rPr>
              <a:t>system allows students to </a:t>
            </a:r>
            <a:r>
              <a:rPr lang="en-US" b="1" dirty="0">
                <a:solidFill>
                  <a:schemeClr val="tx1"/>
                </a:solidFill>
              </a:rPr>
              <a:t>R</a:t>
            </a:r>
            <a:r>
              <a:rPr lang="en-US" b="1" dirty="0" smtClean="0">
                <a:solidFill>
                  <a:schemeClr val="tx1"/>
                </a:solidFill>
              </a:rPr>
              <a:t>equest </a:t>
            </a:r>
            <a:r>
              <a:rPr lang="en-US" b="1" dirty="0">
                <a:solidFill>
                  <a:schemeClr val="tx1"/>
                </a:solidFill>
              </a:rPr>
              <a:t>documents </a:t>
            </a:r>
            <a:r>
              <a:rPr lang="en-US" dirty="0">
                <a:solidFill>
                  <a:schemeClr val="tx1"/>
                </a:solidFill>
              </a:rPr>
              <a:t>online and enables </a:t>
            </a:r>
            <a:br>
              <a:rPr lang="en-US" dirty="0">
                <a:solidFill>
                  <a:schemeClr val="tx1"/>
                </a:solidFill>
              </a:rPr>
            </a:br>
            <a:r>
              <a:rPr lang="en-US" dirty="0" smtClean="0">
                <a:solidFill>
                  <a:schemeClr val="tx1"/>
                </a:solidFill>
              </a:rPr>
              <a:t>     administrators </a:t>
            </a:r>
            <a:r>
              <a:rPr lang="en-US" dirty="0">
                <a:solidFill>
                  <a:schemeClr val="tx1"/>
                </a:solidFill>
              </a:rPr>
              <a:t>to process them through a secure interface</a:t>
            </a:r>
            <a:r>
              <a:rPr lang="en-US" dirty="0" smtClean="0">
                <a:solidFill>
                  <a:schemeClr val="tx1"/>
                </a:solidFill>
              </a:rPr>
              <a:t>.</a:t>
            </a:r>
            <a:br>
              <a:rPr lang="en-US" dirty="0" smtClean="0">
                <a:solidFill>
                  <a:schemeClr val="tx1"/>
                </a:solidFill>
              </a:rPr>
            </a:br>
            <a:endParaRPr lang="en-US" sz="1600" dirty="0" smtClean="0">
              <a:solidFill>
                <a:schemeClr val="tx1"/>
              </a:solidFill>
            </a:endParaRPr>
          </a:p>
          <a:p>
            <a:pPr lvl="0"/>
            <a:r>
              <a:rPr lang="en-US" b="1" dirty="0" smtClean="0">
                <a:solidFill>
                  <a:schemeClr val="tx1"/>
                </a:solidFill>
              </a:rPr>
              <a:t>2. </a:t>
            </a:r>
            <a:r>
              <a:rPr lang="en-US" dirty="0" smtClean="0">
                <a:solidFill>
                  <a:schemeClr val="tx1"/>
                </a:solidFill>
              </a:rPr>
              <a:t>The </a:t>
            </a:r>
            <a:r>
              <a:rPr lang="en-US" dirty="0">
                <a:solidFill>
                  <a:schemeClr val="tx1"/>
                </a:solidFill>
              </a:rPr>
              <a:t>system </a:t>
            </a:r>
            <a:r>
              <a:rPr lang="en-US" b="1" dirty="0">
                <a:solidFill>
                  <a:schemeClr val="tx1"/>
                </a:solidFill>
              </a:rPr>
              <a:t>A</a:t>
            </a:r>
            <a:r>
              <a:rPr lang="en-US" b="1" dirty="0" smtClean="0">
                <a:solidFill>
                  <a:schemeClr val="tx1"/>
                </a:solidFill>
              </a:rPr>
              <a:t>utomatically Verifies</a:t>
            </a:r>
            <a:r>
              <a:rPr lang="en-US" dirty="0" smtClean="0">
                <a:solidFill>
                  <a:schemeClr val="tx1"/>
                </a:solidFill>
              </a:rPr>
              <a:t> </a:t>
            </a:r>
            <a:r>
              <a:rPr lang="en-US" dirty="0">
                <a:solidFill>
                  <a:schemeClr val="tx1"/>
                </a:solidFill>
              </a:rPr>
              <a:t>student identity and enrollment </a:t>
            </a:r>
            <a:r>
              <a:rPr lang="en-US" dirty="0" smtClean="0">
                <a:solidFill>
                  <a:schemeClr val="tx1"/>
                </a:solidFill>
              </a:rPr>
              <a:t/>
            </a:r>
            <a:br>
              <a:rPr lang="en-US" dirty="0" smtClean="0">
                <a:solidFill>
                  <a:schemeClr val="tx1"/>
                </a:solidFill>
              </a:rPr>
            </a:br>
            <a:r>
              <a:rPr lang="en-US" dirty="0" smtClean="0">
                <a:solidFill>
                  <a:schemeClr val="tx1"/>
                </a:solidFill>
              </a:rPr>
              <a:t>details </a:t>
            </a:r>
            <a:r>
              <a:rPr lang="en-US" dirty="0">
                <a:solidFill>
                  <a:schemeClr val="tx1"/>
                </a:solidFill>
              </a:rPr>
              <a:t>before processing any request</a:t>
            </a:r>
            <a:r>
              <a:rPr lang="en-US" dirty="0" smtClean="0">
                <a:solidFill>
                  <a:schemeClr val="tx1"/>
                </a:solidFill>
              </a:rPr>
              <a:t>.</a:t>
            </a:r>
            <a:r>
              <a:rPr lang="en-US" dirty="0">
                <a:solidFill>
                  <a:schemeClr val="tx1"/>
                </a:solidFill>
              </a:rPr>
              <a:t/>
            </a:r>
            <a:br>
              <a:rPr lang="en-US" dirty="0">
                <a:solidFill>
                  <a:schemeClr val="tx1"/>
                </a:solidFill>
              </a:rPr>
            </a:br>
            <a:endParaRPr lang="en-US" sz="1600" dirty="0" smtClean="0">
              <a:solidFill>
                <a:schemeClr val="tx1"/>
              </a:solidFill>
            </a:endParaRPr>
          </a:p>
          <a:p>
            <a:pPr lvl="0"/>
            <a:r>
              <a:rPr lang="en-US" b="1" dirty="0" smtClean="0">
                <a:solidFill>
                  <a:schemeClr val="tx1"/>
                </a:solidFill>
              </a:rPr>
              <a:t>3. </a:t>
            </a:r>
            <a:r>
              <a:rPr lang="en-US" dirty="0" smtClean="0">
                <a:solidFill>
                  <a:schemeClr val="tx1"/>
                </a:solidFill>
              </a:rPr>
              <a:t>The </a:t>
            </a:r>
            <a:r>
              <a:rPr lang="en-US" dirty="0">
                <a:solidFill>
                  <a:schemeClr val="tx1"/>
                </a:solidFill>
              </a:rPr>
              <a:t>system provides </a:t>
            </a:r>
            <a:r>
              <a:rPr lang="en-US" b="1" dirty="0">
                <a:solidFill>
                  <a:schemeClr val="tx1"/>
                </a:solidFill>
              </a:rPr>
              <a:t>R</a:t>
            </a:r>
            <a:r>
              <a:rPr lang="en-US" b="1" dirty="0" smtClean="0">
                <a:solidFill>
                  <a:schemeClr val="tx1"/>
                </a:solidFill>
              </a:rPr>
              <a:t>eal-time </a:t>
            </a:r>
            <a:r>
              <a:rPr lang="en-US" b="1" dirty="0">
                <a:solidFill>
                  <a:schemeClr val="tx1"/>
                </a:solidFill>
              </a:rPr>
              <a:t>status updates </a:t>
            </a:r>
            <a:r>
              <a:rPr lang="en-US" dirty="0">
                <a:solidFill>
                  <a:schemeClr val="tx1"/>
                </a:solidFill>
              </a:rPr>
              <a:t>and alerts to students </a:t>
            </a:r>
            <a:r>
              <a:rPr lang="en-US" dirty="0" smtClean="0">
                <a:solidFill>
                  <a:schemeClr val="tx1"/>
                </a:solidFill>
              </a:rPr>
              <a:t>via</a:t>
            </a:r>
          </a:p>
          <a:p>
            <a:pPr lvl="0"/>
            <a:r>
              <a:rPr lang="en-US" dirty="0">
                <a:solidFill>
                  <a:schemeClr val="tx1"/>
                </a:solidFill>
              </a:rPr>
              <a:t>	</a:t>
            </a:r>
            <a:r>
              <a:rPr lang="en-US" dirty="0" smtClean="0">
                <a:solidFill>
                  <a:schemeClr val="tx1"/>
                </a:solidFill>
              </a:rPr>
              <a:t> </a:t>
            </a:r>
            <a:r>
              <a:rPr lang="en-US" dirty="0">
                <a:solidFill>
                  <a:schemeClr val="tx1"/>
                </a:solidFill>
              </a:rPr>
              <a:t>email, SMS, and dashboard notifications</a:t>
            </a:r>
            <a:r>
              <a:rPr lang="en-US" dirty="0" smtClean="0">
                <a:solidFill>
                  <a:schemeClr val="tx1"/>
                </a:solidFill>
              </a:rPr>
              <a:t>.</a:t>
            </a:r>
          </a:p>
          <a:p>
            <a:pPr lvl="0"/>
            <a:endParaRPr lang="en-US" dirty="0" smtClean="0">
              <a:solidFill>
                <a:schemeClr val="tx1"/>
              </a:solidFill>
            </a:endParaRPr>
          </a:p>
          <a:p>
            <a:pPr lvl="0"/>
            <a:r>
              <a:rPr lang="en-US" b="1" dirty="0" smtClean="0">
                <a:solidFill>
                  <a:schemeClr val="tx1"/>
                </a:solidFill>
              </a:rPr>
              <a:t>4. </a:t>
            </a:r>
            <a:r>
              <a:rPr lang="en-US" dirty="0" smtClean="0">
                <a:solidFill>
                  <a:schemeClr val="tx1"/>
                </a:solidFill>
              </a:rPr>
              <a:t>The </a:t>
            </a:r>
            <a:r>
              <a:rPr lang="en-US" dirty="0">
                <a:solidFill>
                  <a:schemeClr val="tx1"/>
                </a:solidFill>
              </a:rPr>
              <a:t>system includes </a:t>
            </a:r>
            <a:r>
              <a:rPr lang="en-US" b="1" dirty="0">
                <a:solidFill>
                  <a:schemeClr val="tx1"/>
                </a:solidFill>
              </a:rPr>
              <a:t>A</a:t>
            </a:r>
            <a:r>
              <a:rPr lang="en-US" b="1" dirty="0" smtClean="0">
                <a:solidFill>
                  <a:schemeClr val="tx1"/>
                </a:solidFill>
              </a:rPr>
              <a:t> </a:t>
            </a:r>
            <a:r>
              <a:rPr lang="en-US" b="1" dirty="0">
                <a:solidFill>
                  <a:schemeClr val="tx1"/>
                </a:solidFill>
              </a:rPr>
              <a:t>chatbot </a:t>
            </a:r>
            <a:r>
              <a:rPr lang="en-US" dirty="0">
                <a:solidFill>
                  <a:schemeClr val="tx1"/>
                </a:solidFill>
              </a:rPr>
              <a:t>that guides students through </a:t>
            </a:r>
            <a:r>
              <a:rPr lang="en-US" dirty="0" smtClean="0">
                <a:solidFill>
                  <a:schemeClr val="tx1"/>
                </a:solidFill>
              </a:rPr>
              <a:t/>
            </a:r>
            <a:br>
              <a:rPr lang="en-US" dirty="0" smtClean="0">
                <a:solidFill>
                  <a:schemeClr val="tx1"/>
                </a:solidFill>
              </a:rPr>
            </a:br>
            <a:r>
              <a:rPr lang="en-US" dirty="0" smtClean="0">
                <a:solidFill>
                  <a:schemeClr val="tx1"/>
                </a:solidFill>
              </a:rPr>
              <a:t>request </a:t>
            </a:r>
            <a:r>
              <a:rPr lang="en-US" dirty="0">
                <a:solidFill>
                  <a:schemeClr val="tx1"/>
                </a:solidFill>
              </a:rPr>
              <a:t>procedures and answers document-related questions instantly</a:t>
            </a:r>
            <a:r>
              <a:rPr lang="en-US" dirty="0" smtClean="0">
                <a:solidFill>
                  <a:schemeClr val="tx1"/>
                </a:solidFill>
              </a:rPr>
              <a:t>.</a:t>
            </a:r>
            <a:br>
              <a:rPr lang="en-US" dirty="0" smtClean="0">
                <a:solidFill>
                  <a:schemeClr val="tx1"/>
                </a:solidFill>
              </a:rPr>
            </a:br>
            <a:endParaRPr lang="en-US" dirty="0" smtClean="0">
              <a:solidFill>
                <a:schemeClr val="tx1"/>
              </a:solidFill>
            </a:endParaRPr>
          </a:p>
          <a:p>
            <a:pPr lvl="0"/>
            <a:r>
              <a:rPr lang="en-US" b="1" dirty="0" smtClean="0">
                <a:solidFill>
                  <a:schemeClr val="tx1"/>
                </a:solidFill>
              </a:rPr>
              <a:t>5. </a:t>
            </a:r>
            <a:r>
              <a:rPr lang="en-US" dirty="0" smtClean="0">
                <a:solidFill>
                  <a:schemeClr val="tx1"/>
                </a:solidFill>
              </a:rPr>
              <a:t>The </a:t>
            </a:r>
            <a:r>
              <a:rPr lang="en-US" dirty="0">
                <a:solidFill>
                  <a:schemeClr val="tx1"/>
                </a:solidFill>
              </a:rPr>
              <a:t>system </a:t>
            </a:r>
            <a:r>
              <a:rPr lang="en-US" b="1" dirty="0" smtClean="0">
                <a:solidFill>
                  <a:schemeClr val="tx1"/>
                </a:solidFill>
              </a:rPr>
              <a:t>Stores </a:t>
            </a:r>
            <a:r>
              <a:rPr lang="en-US" b="1" dirty="0">
                <a:solidFill>
                  <a:schemeClr val="tx1"/>
                </a:solidFill>
              </a:rPr>
              <a:t>all documents in an encrypted </a:t>
            </a:r>
            <a:r>
              <a:rPr lang="en-US" dirty="0">
                <a:solidFill>
                  <a:schemeClr val="tx1"/>
                </a:solidFill>
              </a:rPr>
              <a:t>digital archive, </a:t>
            </a:r>
            <a:endParaRPr lang="en-US" dirty="0" smtClean="0">
              <a:solidFill>
                <a:schemeClr val="tx1"/>
              </a:solidFill>
            </a:endParaRPr>
          </a:p>
          <a:p>
            <a:pPr lvl="0"/>
            <a:r>
              <a:rPr lang="en-US" dirty="0">
                <a:solidFill>
                  <a:schemeClr val="tx1"/>
                </a:solidFill>
              </a:rPr>
              <a:t>	</a:t>
            </a:r>
            <a:r>
              <a:rPr lang="en-US" dirty="0" smtClean="0">
                <a:solidFill>
                  <a:schemeClr val="tx1"/>
                </a:solidFill>
              </a:rPr>
              <a:t>allowing </a:t>
            </a:r>
            <a:r>
              <a:rPr lang="en-US" dirty="0">
                <a:solidFill>
                  <a:schemeClr val="tx1"/>
                </a:solidFill>
              </a:rPr>
              <a:t>authorized users to retrieve them quickly</a:t>
            </a:r>
            <a:r>
              <a:rPr lang="en-US" dirty="0" smtClean="0">
                <a:solidFill>
                  <a:schemeClr val="tx1"/>
                </a:solidFill>
              </a:rPr>
              <a:t>.</a:t>
            </a:r>
          </a:p>
          <a:p>
            <a:pPr lvl="0"/>
            <a:endParaRPr lang="en-US" dirty="0" smtClean="0">
              <a:solidFill>
                <a:schemeClr val="tx1"/>
              </a:solidFill>
            </a:endParaRPr>
          </a:p>
          <a:p>
            <a:pPr lvl="0"/>
            <a:r>
              <a:rPr lang="en-US" b="1" dirty="0" smtClean="0">
                <a:solidFill>
                  <a:schemeClr val="tx1"/>
                </a:solidFill>
              </a:rPr>
              <a:t>6. </a:t>
            </a:r>
            <a:r>
              <a:rPr lang="en-US" dirty="0" smtClean="0">
                <a:solidFill>
                  <a:schemeClr val="tx1"/>
                </a:solidFill>
              </a:rPr>
              <a:t>The </a:t>
            </a:r>
            <a:r>
              <a:rPr lang="en-US" dirty="0">
                <a:solidFill>
                  <a:schemeClr val="tx1"/>
                </a:solidFill>
              </a:rPr>
              <a:t>system </a:t>
            </a:r>
            <a:r>
              <a:rPr lang="en-US" b="1" dirty="0">
                <a:solidFill>
                  <a:schemeClr val="tx1"/>
                </a:solidFill>
              </a:rPr>
              <a:t>G</a:t>
            </a:r>
            <a:r>
              <a:rPr lang="en-US" b="1" dirty="0" smtClean="0">
                <a:solidFill>
                  <a:schemeClr val="tx1"/>
                </a:solidFill>
              </a:rPr>
              <a:t>enerates </a:t>
            </a:r>
            <a:r>
              <a:rPr lang="en-US" b="1" dirty="0">
                <a:solidFill>
                  <a:schemeClr val="tx1"/>
                </a:solidFill>
              </a:rPr>
              <a:t>detailed reports </a:t>
            </a:r>
            <a:r>
              <a:rPr lang="en-US" dirty="0">
                <a:solidFill>
                  <a:schemeClr val="tx1"/>
                </a:solidFill>
              </a:rPr>
              <a:t>on request volume, </a:t>
            </a:r>
            <a:r>
              <a:rPr lang="en-US" dirty="0" smtClean="0">
                <a:solidFill>
                  <a:schemeClr val="tx1"/>
                </a:solidFill>
              </a:rPr>
              <a:t/>
            </a:r>
            <a:br>
              <a:rPr lang="en-US" dirty="0" smtClean="0">
                <a:solidFill>
                  <a:schemeClr val="tx1"/>
                </a:solidFill>
              </a:rPr>
            </a:br>
            <a:r>
              <a:rPr lang="en-US" dirty="0" smtClean="0">
                <a:solidFill>
                  <a:schemeClr val="tx1"/>
                </a:solidFill>
              </a:rPr>
              <a:t>processing </a:t>
            </a:r>
            <a:r>
              <a:rPr lang="en-US" dirty="0">
                <a:solidFill>
                  <a:schemeClr val="tx1"/>
                </a:solidFill>
              </a:rPr>
              <a:t>times, and system usage trends to support administrative decisions.</a:t>
            </a:r>
            <a:endParaRPr lang="en-US" sz="1600" dirty="0">
              <a:solidFill>
                <a:schemeClr val="tx1"/>
              </a:solidFil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0351" y="2628900"/>
            <a:ext cx="4000500" cy="2667000"/>
          </a:xfrm>
          <a:prstGeom prst="rect">
            <a:avLst/>
          </a:prstGeom>
        </p:spPr>
      </p:pic>
    </p:spTree>
    <p:extLst>
      <p:ext uri="{BB962C8B-B14F-4D97-AF65-F5344CB8AC3E}">
        <p14:creationId xmlns:p14="http://schemas.microsoft.com/office/powerpoint/2010/main" val="794933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90e30f294e_0_1"/>
          <p:cNvSpPr txBox="1">
            <a:spLocks noGrp="1"/>
          </p:cNvSpPr>
          <p:nvPr>
            <p:ph type="title"/>
          </p:nvPr>
        </p:nvSpPr>
        <p:spPr>
          <a:xfrm>
            <a:off x="505310" y="418038"/>
            <a:ext cx="8272930" cy="492443"/>
          </a:xfrm>
          <a:prstGeom prst="rect">
            <a:avLst/>
          </a:prstGeom>
          <a:noFill/>
          <a:ln>
            <a:noFill/>
          </a:ln>
        </p:spPr>
        <p:txBody>
          <a:bodyPr spcFirstLastPara="1" wrap="square" lIns="0" tIns="0" rIns="0" bIns="0" anchor="t" anchorCtr="0">
            <a:spAutoFit/>
          </a:bodyPr>
          <a:lstStyle/>
          <a:p>
            <a:pPr lvl="0"/>
            <a:r>
              <a:rPr lang="en-US" dirty="0" smtClean="0"/>
              <a:t>UNIDOCS Non-Functional requirements</a:t>
            </a:r>
            <a:endParaRPr dirty="0"/>
          </a:p>
        </p:txBody>
      </p:sp>
      <p:sp>
        <p:nvSpPr>
          <p:cNvPr id="166" name="Google Shape;166;g290e30f294e_0_1"/>
          <p:cNvSpPr txBox="1">
            <a:spLocks noGrp="1"/>
          </p:cNvSpPr>
          <p:nvPr>
            <p:ph type="body" idx="1"/>
          </p:nvPr>
        </p:nvSpPr>
        <p:spPr>
          <a:xfrm>
            <a:off x="127001" y="1422400"/>
            <a:ext cx="11734800" cy="4062651"/>
          </a:xfrm>
          <a:prstGeom prst="rect">
            <a:avLst/>
          </a:prstGeom>
          <a:noFill/>
          <a:ln>
            <a:noFill/>
          </a:ln>
        </p:spPr>
        <p:txBody>
          <a:bodyPr spcFirstLastPara="1" wrap="square" lIns="0" tIns="0" rIns="0" bIns="0" anchor="t" anchorCtr="0">
            <a:spAutoFit/>
          </a:bodyPr>
          <a:lstStyle/>
          <a:p>
            <a:pPr lvl="0"/>
            <a:r>
              <a:rPr lang="en-US" b="1" dirty="0">
                <a:solidFill>
                  <a:schemeClr val="tx1"/>
                </a:solidFill>
              </a:rPr>
              <a:t>Usability:</a:t>
            </a:r>
            <a:endParaRPr lang="en-US" sz="1600" dirty="0">
              <a:solidFill>
                <a:schemeClr val="tx1"/>
              </a:solidFill>
            </a:endParaRPr>
          </a:p>
          <a:p>
            <a:pPr lvl="1"/>
            <a:r>
              <a:rPr lang="en-US" dirty="0">
                <a:solidFill>
                  <a:schemeClr val="tx1"/>
                </a:solidFill>
              </a:rPr>
              <a:t>The system interface must be intuitive and easy to navigate for all users</a:t>
            </a:r>
            <a:r>
              <a:rPr lang="en-US" dirty="0" smtClean="0">
                <a:solidFill>
                  <a:schemeClr val="tx1"/>
                </a:solidFill>
              </a:rPr>
              <a:t>.</a:t>
            </a:r>
          </a:p>
          <a:p>
            <a:pPr lvl="1"/>
            <a:endParaRPr lang="en-US" sz="1600" dirty="0">
              <a:solidFill>
                <a:schemeClr val="tx1"/>
              </a:solidFill>
            </a:endParaRPr>
          </a:p>
          <a:p>
            <a:pPr lvl="0"/>
            <a:r>
              <a:rPr lang="en-US" b="1" dirty="0">
                <a:solidFill>
                  <a:schemeClr val="tx1"/>
                </a:solidFill>
              </a:rPr>
              <a:t>Reliability:</a:t>
            </a:r>
            <a:endParaRPr lang="en-US" sz="1600" dirty="0">
              <a:solidFill>
                <a:schemeClr val="tx1"/>
              </a:solidFill>
            </a:endParaRPr>
          </a:p>
          <a:p>
            <a:pPr lvl="1"/>
            <a:r>
              <a:rPr lang="en-US" dirty="0">
                <a:solidFill>
                  <a:schemeClr val="tx1"/>
                </a:solidFill>
              </a:rPr>
              <a:t>The system must maintain an uptime of </a:t>
            </a:r>
            <a:r>
              <a:rPr lang="en-US" b="1" dirty="0">
                <a:solidFill>
                  <a:schemeClr val="tx1"/>
                </a:solidFill>
              </a:rPr>
              <a:t>99.9%</a:t>
            </a:r>
            <a:r>
              <a:rPr lang="en-US" dirty="0">
                <a:solidFill>
                  <a:schemeClr val="tx1"/>
                </a:solidFill>
              </a:rPr>
              <a:t>, with minimal downtime for maintenance</a:t>
            </a:r>
            <a:r>
              <a:rPr lang="en-US" dirty="0" smtClean="0">
                <a:solidFill>
                  <a:schemeClr val="tx1"/>
                </a:solidFill>
              </a:rPr>
              <a:t>.</a:t>
            </a:r>
          </a:p>
          <a:p>
            <a:pPr lvl="1"/>
            <a:endParaRPr lang="en-US" sz="1600" dirty="0">
              <a:solidFill>
                <a:schemeClr val="tx1"/>
              </a:solidFill>
            </a:endParaRPr>
          </a:p>
          <a:p>
            <a:pPr lvl="0"/>
            <a:r>
              <a:rPr lang="en-US" b="1" dirty="0">
                <a:solidFill>
                  <a:schemeClr val="tx1"/>
                </a:solidFill>
              </a:rPr>
              <a:t>Security:</a:t>
            </a:r>
            <a:endParaRPr lang="en-US" sz="1600" dirty="0">
              <a:solidFill>
                <a:schemeClr val="tx1"/>
              </a:solidFill>
            </a:endParaRPr>
          </a:p>
          <a:p>
            <a:pPr lvl="1"/>
            <a:r>
              <a:rPr lang="en-US" dirty="0">
                <a:solidFill>
                  <a:schemeClr val="tx1"/>
                </a:solidFill>
              </a:rPr>
              <a:t>All user data must be encrypted and protected against unauthorized access.</a:t>
            </a:r>
            <a:endParaRPr lang="en-US" sz="1600" dirty="0">
              <a:solidFill>
                <a:schemeClr val="tx1"/>
              </a:solidFill>
            </a:endParaRPr>
          </a:p>
          <a:p>
            <a:pPr lvl="1"/>
            <a:r>
              <a:rPr lang="en-US" dirty="0">
                <a:solidFill>
                  <a:schemeClr val="tx1"/>
                </a:solidFill>
              </a:rPr>
              <a:t>Multi-factor authentication should be implemented for sensitive actions</a:t>
            </a:r>
            <a:r>
              <a:rPr lang="en-US" dirty="0" smtClean="0">
                <a:solidFill>
                  <a:schemeClr val="tx1"/>
                </a:solidFill>
              </a:rPr>
              <a:t>.</a:t>
            </a:r>
          </a:p>
          <a:p>
            <a:pPr lvl="1"/>
            <a:endParaRPr lang="en-US" sz="1600" dirty="0">
              <a:solidFill>
                <a:schemeClr val="tx1"/>
              </a:solidFill>
            </a:endParaRPr>
          </a:p>
          <a:p>
            <a:pPr lvl="0"/>
            <a:r>
              <a:rPr lang="en-US" b="1" dirty="0">
                <a:solidFill>
                  <a:schemeClr val="tx1"/>
                </a:solidFill>
              </a:rPr>
              <a:t>Scalability:</a:t>
            </a:r>
            <a:endParaRPr lang="en-US" sz="1600" dirty="0">
              <a:solidFill>
                <a:schemeClr val="tx1"/>
              </a:solidFill>
            </a:endParaRPr>
          </a:p>
          <a:p>
            <a:pPr lvl="1"/>
            <a:r>
              <a:rPr lang="en-US" dirty="0">
                <a:solidFill>
                  <a:schemeClr val="tx1"/>
                </a:solidFill>
              </a:rPr>
              <a:t>The system must support increasing numbers of users and document requests without performance degradation.</a:t>
            </a:r>
            <a:endParaRPr lang="en-US" sz="1600" dirty="0">
              <a:solidFill>
                <a:schemeClr val="tx1"/>
              </a:solidFill>
            </a:endParaRPr>
          </a:p>
          <a:p>
            <a:r>
              <a:rPr lang="en-US" dirty="0">
                <a:solidFill>
                  <a:schemeClr val="tx1"/>
                </a:solidFill>
              </a:rPr>
              <a:t> </a:t>
            </a:r>
            <a:endParaRPr lang="en-US" sz="1600" dirty="0">
              <a:solidFill>
                <a:schemeClr val="tx1"/>
              </a:solidFill>
            </a:endParaRPr>
          </a:p>
          <a:p>
            <a:pPr lvl="0"/>
            <a:r>
              <a:rPr lang="en-US" b="1" dirty="0">
                <a:solidFill>
                  <a:schemeClr val="tx1"/>
                </a:solidFill>
              </a:rPr>
              <a:t>Performance:</a:t>
            </a:r>
            <a:endParaRPr lang="en-US" sz="1600" dirty="0">
              <a:solidFill>
                <a:schemeClr val="tx1"/>
              </a:solidFill>
            </a:endParaRPr>
          </a:p>
          <a:p>
            <a:pPr lvl="1"/>
            <a:r>
              <a:rPr lang="en-US" dirty="0">
                <a:solidFill>
                  <a:schemeClr val="tx1"/>
                </a:solidFill>
              </a:rPr>
              <a:t>Requests should be processed within </a:t>
            </a:r>
            <a:r>
              <a:rPr lang="en-US" b="1" dirty="0">
                <a:solidFill>
                  <a:schemeClr val="tx1"/>
                </a:solidFill>
              </a:rPr>
              <a:t>3 seconds</a:t>
            </a:r>
            <a:r>
              <a:rPr lang="en-US" dirty="0">
                <a:solidFill>
                  <a:schemeClr val="tx1"/>
                </a:solidFill>
              </a:rPr>
              <a:t> to ensure a smooth user experience.</a:t>
            </a:r>
            <a:endParaRPr lang="en-US" sz="1600" dirty="0">
              <a:solidFill>
                <a:schemeClr val="tx1"/>
              </a:solidFil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1141" y="1234440"/>
            <a:ext cx="2829560" cy="2829560"/>
          </a:xfrm>
          <a:prstGeom prst="rect">
            <a:avLst/>
          </a:prstGeom>
        </p:spPr>
      </p:pic>
    </p:spTree>
    <p:extLst>
      <p:ext uri="{BB962C8B-B14F-4D97-AF65-F5344CB8AC3E}">
        <p14:creationId xmlns:p14="http://schemas.microsoft.com/office/powerpoint/2010/main" val="1577913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90e30f294e_0_1"/>
          <p:cNvSpPr txBox="1">
            <a:spLocks noGrp="1"/>
          </p:cNvSpPr>
          <p:nvPr>
            <p:ph type="title"/>
          </p:nvPr>
        </p:nvSpPr>
        <p:spPr>
          <a:xfrm>
            <a:off x="505310" y="418038"/>
            <a:ext cx="10657990" cy="492443"/>
          </a:xfrm>
          <a:prstGeom prst="rect">
            <a:avLst/>
          </a:prstGeom>
          <a:noFill/>
          <a:ln>
            <a:noFill/>
          </a:ln>
        </p:spPr>
        <p:txBody>
          <a:bodyPr spcFirstLastPara="1" wrap="square" lIns="0" tIns="0" rIns="0" bIns="0" anchor="t" anchorCtr="0">
            <a:spAutoFit/>
          </a:bodyPr>
          <a:lstStyle/>
          <a:p>
            <a:pPr lvl="0"/>
            <a:r>
              <a:rPr lang="en-US" dirty="0" smtClean="0"/>
              <a:t>UNIDOCS Requirement Modeling: Usecase </a:t>
            </a:r>
            <a:r>
              <a:rPr lang="en-US" dirty="0"/>
              <a:t>diagram</a:t>
            </a:r>
            <a:endParaRPr dirty="0"/>
          </a:p>
        </p:txBody>
      </p:sp>
      <p:sp>
        <p:nvSpPr>
          <p:cNvPr id="166" name="Google Shape;166;g290e30f294e_0_1"/>
          <p:cNvSpPr txBox="1">
            <a:spLocks noGrp="1"/>
          </p:cNvSpPr>
          <p:nvPr>
            <p:ph type="body" idx="1"/>
          </p:nvPr>
        </p:nvSpPr>
        <p:spPr>
          <a:xfrm>
            <a:off x="358924" y="1113446"/>
            <a:ext cx="11739413" cy="1384995"/>
          </a:xfrm>
          <a:prstGeom prst="rect">
            <a:avLst/>
          </a:prstGeom>
          <a:noFill/>
          <a:ln>
            <a:noFill/>
          </a:ln>
        </p:spPr>
        <p:txBody>
          <a:bodyPr spcFirstLastPara="1" wrap="square" lIns="0" tIns="0" rIns="0" bIns="0" anchor="t" anchorCtr="0">
            <a:spAutoFit/>
          </a:bodyPr>
          <a:lstStyle/>
          <a:p>
            <a:pPr marL="127000" lvl="0" indent="0">
              <a:lnSpc>
                <a:spcPct val="150000"/>
              </a:lnSpc>
              <a:buClr>
                <a:srgbClr val="262626"/>
              </a:buClr>
              <a:buSzPts val="1600"/>
            </a:pPr>
            <a:r>
              <a:rPr lang="en-US" sz="2000" dirty="0">
                <a:solidFill>
                  <a:schemeClr val="tx1"/>
                </a:solidFill>
              </a:rPr>
              <a:t>The use case diagram below illustrates the core functionalities of </a:t>
            </a:r>
            <a:r>
              <a:rPr lang="en-US" sz="2000" b="1" dirty="0">
                <a:solidFill>
                  <a:schemeClr val="tx1"/>
                </a:solidFill>
              </a:rPr>
              <a:t>UNIDOCS</a:t>
            </a:r>
            <a:r>
              <a:rPr lang="en-US" sz="2000" dirty="0">
                <a:solidFill>
                  <a:schemeClr val="tx1"/>
                </a:solidFill>
              </a:rPr>
              <a:t> – an integrated system designed to streamline document requests, approvals, and student-admin interactions within a university environment.</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9748" y="2498441"/>
            <a:ext cx="7477763" cy="4222399"/>
          </a:xfrm>
          <a:prstGeom prst="rect">
            <a:avLst/>
          </a:prstGeom>
        </p:spPr>
      </p:pic>
    </p:spTree>
    <p:extLst>
      <p:ext uri="{BB962C8B-B14F-4D97-AF65-F5344CB8AC3E}">
        <p14:creationId xmlns:p14="http://schemas.microsoft.com/office/powerpoint/2010/main" val="380307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90e30f294e_0_1"/>
          <p:cNvSpPr txBox="1">
            <a:spLocks noGrp="1"/>
          </p:cNvSpPr>
          <p:nvPr>
            <p:ph type="title"/>
          </p:nvPr>
        </p:nvSpPr>
        <p:spPr>
          <a:xfrm>
            <a:off x="358925" y="0"/>
            <a:ext cx="10657990" cy="492443"/>
          </a:xfrm>
          <a:prstGeom prst="rect">
            <a:avLst/>
          </a:prstGeom>
          <a:noFill/>
          <a:ln>
            <a:noFill/>
          </a:ln>
        </p:spPr>
        <p:txBody>
          <a:bodyPr spcFirstLastPara="1" wrap="square" lIns="0" tIns="0" rIns="0" bIns="0" anchor="t" anchorCtr="0">
            <a:spAutoFit/>
          </a:bodyPr>
          <a:lstStyle/>
          <a:p>
            <a:pPr lvl="0"/>
            <a:r>
              <a:rPr lang="en-US" dirty="0" smtClean="0"/>
              <a:t>UNIDOCS Requirement Modeling: Class </a:t>
            </a:r>
            <a:r>
              <a:rPr lang="en-US" dirty="0"/>
              <a:t>diagram</a:t>
            </a:r>
            <a:endParaRPr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00" y="590390"/>
            <a:ext cx="11658600" cy="5787549"/>
          </a:xfrm>
          <a:prstGeom prst="rect">
            <a:avLst/>
          </a:prstGeom>
        </p:spPr>
      </p:pic>
    </p:spTree>
    <p:extLst>
      <p:ext uri="{BB962C8B-B14F-4D97-AF65-F5344CB8AC3E}">
        <p14:creationId xmlns:p14="http://schemas.microsoft.com/office/powerpoint/2010/main" val="3363428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90e30f294e_0_1"/>
          <p:cNvSpPr txBox="1">
            <a:spLocks noGrp="1"/>
          </p:cNvSpPr>
          <p:nvPr>
            <p:ph type="title"/>
          </p:nvPr>
        </p:nvSpPr>
        <p:spPr>
          <a:xfrm>
            <a:off x="0" y="125811"/>
            <a:ext cx="10657990" cy="492443"/>
          </a:xfrm>
          <a:prstGeom prst="rect">
            <a:avLst/>
          </a:prstGeom>
          <a:noFill/>
          <a:ln>
            <a:noFill/>
          </a:ln>
        </p:spPr>
        <p:txBody>
          <a:bodyPr spcFirstLastPara="1" wrap="square" lIns="0" tIns="0" rIns="0" bIns="0" anchor="t" anchorCtr="0">
            <a:spAutoFit/>
          </a:bodyPr>
          <a:lstStyle/>
          <a:p>
            <a:pPr lvl="0"/>
            <a:r>
              <a:rPr lang="en-US" dirty="0" smtClean="0"/>
              <a:t>UNIDOCS Requirement Modeling: ER-</a:t>
            </a:r>
            <a:r>
              <a:rPr lang="en-US" dirty="0"/>
              <a:t>D</a:t>
            </a:r>
            <a:r>
              <a:rPr lang="en-US" dirty="0" smtClean="0"/>
              <a:t>iagram</a:t>
            </a:r>
            <a:endParaRPr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3647" y="-86721"/>
            <a:ext cx="762606" cy="762606"/>
          </a:xfrm>
          <a:prstGeom prst="rect">
            <a:avLst/>
          </a:prstGeom>
          <a:ln>
            <a:no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5884"/>
            <a:ext cx="11785600" cy="6182116"/>
          </a:xfrm>
          <a:prstGeom prst="rect">
            <a:avLst/>
          </a:prstGeom>
        </p:spPr>
      </p:pic>
    </p:spTree>
    <p:extLst>
      <p:ext uri="{BB962C8B-B14F-4D97-AF65-F5344CB8AC3E}">
        <p14:creationId xmlns:p14="http://schemas.microsoft.com/office/powerpoint/2010/main" val="114528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7505</TotalTime>
  <Words>725</Words>
  <Application>Microsoft Office PowerPoint</Application>
  <PresentationFormat>Widescreen</PresentationFormat>
  <Paragraphs>177</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Times New Roman</vt:lpstr>
      <vt:lpstr>Arial</vt:lpstr>
      <vt:lpstr>Wingdings</vt:lpstr>
      <vt:lpstr>Calibri</vt:lpstr>
      <vt:lpstr>Office Theme</vt:lpstr>
      <vt:lpstr>Final Year Project Design</vt:lpstr>
      <vt:lpstr>UNIDOCS project Introduction </vt:lpstr>
      <vt:lpstr>Feasibility Study: UNIDOCS Report Summary </vt:lpstr>
      <vt:lpstr>UNIDOCS Project Methodology</vt:lpstr>
      <vt:lpstr>UNIDOCS Functional requirements</vt:lpstr>
      <vt:lpstr>UNIDOCS Non-Functional requirements</vt:lpstr>
      <vt:lpstr>UNIDOCS Requirement Modeling: Usecase diagram</vt:lpstr>
      <vt:lpstr>UNIDOCS Requirement Modeling: Class diagram</vt:lpstr>
      <vt:lpstr>UNIDOCS Requirement Modeling: ER-Diagram</vt:lpstr>
      <vt:lpstr>UNIDOCS  System Architecture</vt:lpstr>
      <vt:lpstr>UNIDOCS Database Relational Model</vt:lpstr>
      <vt:lpstr>UNIDOCS Database Relational Model</vt:lpstr>
      <vt:lpstr>UNIDOCS Database Relational Model</vt:lpstr>
      <vt:lpstr>UNIDOCS Database Relational Model</vt:lpstr>
      <vt:lpstr>Design Demonstration: System layout sample, Report samples &amp; simulations</vt:lpstr>
      <vt:lpstr>Design Demonstration: System layout sample, Report samples &amp; simulations</vt:lpstr>
      <vt:lpstr>Design Demonstration: System layout sample, Report samples &amp; simulations</vt:lpstr>
      <vt:lpstr>Design Demonstration: System layout sample, Report samples &amp; simulations</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TecHub Catalyst Program   Hub Profile Presentation</dc:title>
  <dc:creator>user</dc:creator>
  <cp:lastModifiedBy>RM</cp:lastModifiedBy>
  <cp:revision>214</cp:revision>
  <dcterms:created xsi:type="dcterms:W3CDTF">2022-01-31T16:26:33Z</dcterms:created>
  <dcterms:modified xsi:type="dcterms:W3CDTF">2025-05-07T19:00:04Z</dcterms:modified>
</cp:coreProperties>
</file>