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32" r:id="rId13"/>
    <p:sldId id="331" r:id="rId14"/>
    <p:sldId id="326" r:id="rId15"/>
    <p:sldId id="328" r:id="rId16"/>
    <p:sldId id="336" r:id="rId17"/>
    <p:sldId id="337" r:id="rId18"/>
    <p:sldId id="334" r:id="rId19"/>
    <p:sldId id="329" r:id="rId20"/>
    <p:sldId id="330" r:id="rId21"/>
    <p:sldId id="333" r:id="rId22"/>
    <p:sldId id="335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tha chandrashekar" initials="ac" lastIdx="5" clrIdx="0">
    <p:extLst>
      <p:ext uri="{19B8F6BF-5375-455C-9EA6-DF929625EA0E}">
        <p15:presenceInfo xmlns:p15="http://schemas.microsoft.com/office/powerpoint/2012/main" userId="ef66a6e72ae523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1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9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17C74-A6B9-4E39-A3A1-54132AE207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251C5-1D29-42B3-A899-F6F67578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856" y="2503488"/>
            <a:ext cx="7772400" cy="954527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7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402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81A3-6E4A-4E6B-8C34-9611F7064D83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29" y="134291"/>
            <a:ext cx="2819084" cy="89361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EF05-34BB-4C8D-A02C-CD48054338EC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8285252" cy="11461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F0D-2871-4A67-A7D7-9816880F268D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76BD6B-EE0A-40F6-8593-D552FCFF208B}"/>
              </a:ext>
            </a:extLst>
          </p:cNvPr>
          <p:cNvSpPr txBox="1">
            <a:spLocks/>
          </p:cNvSpPr>
          <p:nvPr userDrawn="1"/>
        </p:nvSpPr>
        <p:spPr>
          <a:xfrm>
            <a:off x="10983074" y="6356350"/>
            <a:ext cx="370726" cy="501650"/>
          </a:xfrm>
          <a:prstGeom prst="rect">
            <a:avLst/>
          </a:prstGeom>
          <a:solidFill>
            <a:srgbClr val="9D1D5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3D21A-7D3D-4DED-9A48-B2ED06BDD9FF}" type="slidenum">
              <a:rPr lang="en-IN" smtClean="0">
                <a:solidFill>
                  <a:schemeClr val="bg1"/>
                </a:solidFill>
              </a:rPr>
              <a:pPr/>
              <a:t>‹#›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3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C6D4-31B8-4DD0-BDCC-B9453A80FBBD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F2A-79ED-416F-BDF6-DD5B978D5377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8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1515"/>
            <a:ext cx="8382441" cy="106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7A9-ED46-4766-827D-BB3D031041A3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375399"/>
            <a:ext cx="8264703" cy="113590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2C8E-E09A-419B-9FCC-9632986E0A5E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9056" y="1501028"/>
            <a:ext cx="10514744" cy="10274"/>
          </a:xfrm>
          <a:prstGeom prst="line">
            <a:avLst/>
          </a:prstGeom>
          <a:ln w="38100">
            <a:solidFill>
              <a:srgbClr val="9D1D5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95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C58C-1B70-4AF1-85C1-84260143D610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E4E3-C3B7-48C2-939D-20C1445C0601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6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109A-CAC1-4ACC-B900-48F136A877FE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C6375-37E4-4626-831E-AA0B25D7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62CD-5E52-40DA-B2A1-93B0678F550D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 Madhu Sudhan (LAE)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C6375-37E4-4626-831E-AA0B25D767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76BD6B-EE0A-40F6-8593-D552FCFF208B}"/>
              </a:ext>
            </a:extLst>
          </p:cNvPr>
          <p:cNvSpPr txBox="1">
            <a:spLocks/>
          </p:cNvSpPr>
          <p:nvPr userDrawn="1"/>
        </p:nvSpPr>
        <p:spPr>
          <a:xfrm>
            <a:off x="10983074" y="6356350"/>
            <a:ext cx="370726" cy="501650"/>
          </a:xfrm>
          <a:prstGeom prst="rect">
            <a:avLst/>
          </a:prstGeom>
          <a:solidFill>
            <a:srgbClr val="9D1D5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3D21A-7D3D-4DED-9A48-B2ED06BDD9FF}" type="slidenum">
              <a:rPr lang="en-IN" smtClean="0">
                <a:solidFill>
                  <a:schemeClr val="bg1"/>
                </a:solidFill>
              </a:rPr>
              <a:pPr/>
              <a:t>‹#›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69D81-976A-4BB5-9CF3-0D734A86D00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67" y="391123"/>
            <a:ext cx="2210750" cy="911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69D81-976A-4BB5-9CF3-0D734A86D00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414141"/>
              </a:clrFrom>
              <a:clrTo>
                <a:srgbClr val="414141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47" y="3116361"/>
            <a:ext cx="4293305" cy="1769865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11676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1504755" y="1854558"/>
            <a:ext cx="9068799" cy="3049900"/>
          </a:xfrm>
        </p:spPr>
        <p:txBody>
          <a:bodyPr anchor="ctr"/>
          <a:lstStyle/>
          <a:p>
            <a:r>
              <a:rPr lang="en-IN" b="1" dirty="0">
                <a:solidFill>
                  <a:schemeClr val="bg1"/>
                </a:solidFill>
              </a:rPr>
              <a:t>C </a:t>
            </a:r>
            <a:r>
              <a:rPr lang="en-IN" b="1" dirty="0" smtClean="0">
                <a:solidFill>
                  <a:schemeClr val="bg1"/>
                </a:solidFill>
              </a:rPr>
              <a:t>Pointers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9979" y="4819617"/>
            <a:ext cx="270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By: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N MADHU SUDHAN</a:t>
            </a:r>
          </a:p>
        </p:txBody>
      </p:sp>
    </p:spTree>
    <p:extLst>
      <p:ext uri="{BB962C8B-B14F-4D97-AF65-F5344CB8AC3E}">
        <p14:creationId xmlns:p14="http://schemas.microsoft.com/office/powerpoint/2010/main" val="3815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increment or decrement pointers to move through memory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 = {10, 20, 30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ptr</a:t>
            </a:r>
            <a:r>
              <a:rPr lang="en-US" dirty="0"/>
              <a:t>++; // Points to the next integer (20)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and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array's name is a constant pointer to the first element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[3] = {10, 20, 30};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*</a:t>
            </a:r>
            <a:r>
              <a:rPr lang="en-IN" dirty="0" err="1"/>
              <a:t>ptr</a:t>
            </a:r>
            <a:r>
              <a:rPr lang="en-IN" dirty="0"/>
              <a:t> = </a:t>
            </a:r>
            <a:r>
              <a:rPr lang="en-IN" dirty="0" err="1"/>
              <a:t>arr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("%d", *(</a:t>
            </a:r>
            <a:r>
              <a:rPr lang="en-IN" dirty="0" err="1"/>
              <a:t>ptr</a:t>
            </a:r>
            <a:r>
              <a:rPr lang="en-IN" dirty="0"/>
              <a:t> + 1)); // Outputs 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1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5305" cy="4351338"/>
          </a:xfrm>
        </p:spPr>
        <p:txBody>
          <a:bodyPr/>
          <a:lstStyle/>
          <a:p>
            <a:r>
              <a:rPr lang="en-US" dirty="0"/>
              <a:t>A pointer can point to an entire array, not just the first element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{10, 20, 30, 40, 50};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(*</a:t>
            </a:r>
            <a:r>
              <a:rPr lang="en-US" dirty="0" err="1"/>
              <a:t>ptr</a:t>
            </a:r>
            <a:r>
              <a:rPr lang="en-US" dirty="0"/>
              <a:t>)[5] = &amp;</a:t>
            </a:r>
            <a:r>
              <a:rPr lang="en-US" dirty="0" err="1"/>
              <a:t>arr</a:t>
            </a:r>
            <a:r>
              <a:rPr lang="en-US" dirty="0" smtClean="0"/>
              <a:t>; </a:t>
            </a:r>
            <a:r>
              <a:rPr lang="en-US" dirty="0"/>
              <a:t>// Pointer to the whole array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("Address of array: %p\n", </a:t>
            </a:r>
            <a:r>
              <a:rPr lang="en-US" dirty="0" err="1"/>
              <a:t>ptr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("First element: %d\n", (*</a:t>
            </a:r>
            <a:r>
              <a:rPr lang="en-US" dirty="0" err="1"/>
              <a:t>ptr</a:t>
            </a:r>
            <a:r>
              <a:rPr lang="en-US" dirty="0"/>
              <a:t>)[0]); // Access first element using (*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0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51037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array of pointers</a:t>
            </a:r>
            <a:r>
              <a:rPr lang="en-US" dirty="0"/>
              <a:t> is used to store multiple pointers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char *colors[] = {"Red", "Green", "Blue"};  // Array of string pointers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printf</a:t>
            </a:r>
            <a:r>
              <a:rPr lang="en-US" dirty="0"/>
              <a:t>("%s\n", colors[</a:t>
            </a:r>
            <a:r>
              <a:rPr lang="en-US" dirty="0" err="1"/>
              <a:t>i</a:t>
            </a:r>
            <a:r>
              <a:rPr lang="en-US" dirty="0"/>
              <a:t>]);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dirty="0" err="1" smtClean="0"/>
              <a:t>Madhu</a:t>
            </a:r>
            <a:r>
              <a:rPr lang="en-US" dirty="0" smtClean="0"/>
              <a:t> </a:t>
            </a:r>
            <a:r>
              <a:rPr lang="en-US" dirty="0" err="1" smtClean="0"/>
              <a:t>Sudhan</a:t>
            </a:r>
            <a:r>
              <a:rPr lang="en-US" dirty="0" smtClean="0"/>
              <a:t> (LAE)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9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pointers to store the address of functions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myFunction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/>
              <a:t>("Hello, World!");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 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/>
              <a:t>(*</a:t>
            </a:r>
            <a:r>
              <a:rPr lang="en-IN" dirty="0" err="1"/>
              <a:t>funcPtr</a:t>
            </a:r>
            <a:r>
              <a:rPr lang="en-IN" dirty="0"/>
              <a:t>)() = </a:t>
            </a:r>
            <a:r>
              <a:rPr lang="en-IN" dirty="0" err="1"/>
              <a:t>myFunction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funcPtr</a:t>
            </a:r>
            <a:r>
              <a:rPr lang="en-IN" dirty="0"/>
              <a:t>(); // Calls </a:t>
            </a:r>
            <a:r>
              <a:rPr lang="en-IN" dirty="0" err="1"/>
              <a:t>myFunction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0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Pointer-to-Pointer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can also store the address of another </a:t>
            </a:r>
            <a:r>
              <a:rPr lang="en-US" dirty="0" smtClean="0"/>
              <a:t>pointer.</a:t>
            </a:r>
          </a:p>
          <a:p>
            <a:r>
              <a:rPr lang="en-US" dirty="0" smtClean="0"/>
              <a:t>This </a:t>
            </a:r>
            <a:r>
              <a:rPr lang="en-US" dirty="0"/>
              <a:t>is useful for managing multi-level indirection (e.g., dynamic 2D arrays or linked lists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 = 10;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&amp;x;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**</a:t>
            </a:r>
            <a:r>
              <a:rPr lang="en-US" dirty="0" err="1"/>
              <a:t>pptr</a:t>
            </a:r>
            <a:r>
              <a:rPr lang="en-US" dirty="0"/>
              <a:t> = &amp;</a:t>
            </a:r>
            <a:r>
              <a:rPr lang="en-US" dirty="0" err="1"/>
              <a:t>ptr</a:t>
            </a:r>
            <a:r>
              <a:rPr lang="en-US" dirty="0"/>
              <a:t>; // Pointer-to-pointer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("Value of x: %d\n", **</a:t>
            </a:r>
            <a:r>
              <a:rPr lang="en-US" dirty="0" err="1"/>
              <a:t>pptr</a:t>
            </a:r>
            <a:r>
              <a:rPr lang="en-US" dirty="0"/>
              <a:t>); // Access x using </a:t>
            </a:r>
            <a:r>
              <a:rPr lang="en-US" dirty="0" err="1"/>
              <a:t>pptr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3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to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49737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Pointer </a:t>
            </a:r>
            <a:r>
              <a:rPr lang="en-US" dirty="0"/>
              <a:t>to a structure holds the address of a structure </a:t>
            </a:r>
            <a:r>
              <a:rPr lang="en-US" dirty="0" smtClean="0"/>
              <a:t>variable.</a:t>
            </a:r>
          </a:p>
          <a:p>
            <a:r>
              <a:rPr lang="en-US" dirty="0" smtClean="0"/>
              <a:t>Members </a:t>
            </a:r>
            <a:r>
              <a:rPr lang="en-US" dirty="0"/>
              <a:t>of the structure can be accessed using the -&gt; operator (arrow </a:t>
            </a:r>
            <a:r>
              <a:rPr lang="en-US" dirty="0" smtClean="0"/>
              <a:t>operator).</a:t>
            </a:r>
          </a:p>
          <a:p>
            <a:pPr marL="0" indent="0">
              <a:buNone/>
            </a:pPr>
            <a:r>
              <a:rPr lang="fr-FR" dirty="0" err="1"/>
              <a:t>struct</a:t>
            </a:r>
            <a:r>
              <a:rPr lang="fr-FR" dirty="0"/>
              <a:t> Point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{    </a:t>
            </a:r>
          </a:p>
          <a:p>
            <a:pPr marL="0" indent="0">
              <a:buNone/>
            </a:pPr>
            <a:r>
              <a:rPr lang="fr-FR" dirty="0" smtClean="0"/>
              <a:t> 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/>
              <a:t>x;   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/>
              <a:t>y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};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39267" y="1825625"/>
            <a:ext cx="591453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/>
              <a:t>struct</a:t>
            </a:r>
            <a:r>
              <a:rPr lang="fr-FR" dirty="0"/>
              <a:t> Point p1 = {10, 20};    </a:t>
            </a:r>
          </a:p>
          <a:p>
            <a:pPr marL="0" indent="0">
              <a:buNone/>
            </a:pPr>
            <a:r>
              <a:rPr lang="fr-FR" dirty="0" err="1"/>
              <a:t>struct</a:t>
            </a:r>
            <a:r>
              <a:rPr lang="fr-FR" dirty="0"/>
              <a:t> Point *</a:t>
            </a:r>
            <a:r>
              <a:rPr lang="fr-FR" dirty="0" err="1"/>
              <a:t>ptr</a:t>
            </a:r>
            <a:r>
              <a:rPr lang="fr-FR" dirty="0"/>
              <a:t> = &amp;p1;   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// </a:t>
            </a:r>
            <a:r>
              <a:rPr lang="fr-FR" dirty="0"/>
              <a:t>Access </a:t>
            </a:r>
            <a:r>
              <a:rPr lang="fr-FR" dirty="0" err="1"/>
              <a:t>members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pointer    </a:t>
            </a:r>
          </a:p>
          <a:p>
            <a:pPr marL="0" indent="0">
              <a:buNone/>
            </a:pPr>
            <a:r>
              <a:rPr lang="fr-FR" dirty="0" err="1"/>
              <a:t>printf</a:t>
            </a:r>
            <a:r>
              <a:rPr lang="fr-FR" dirty="0"/>
              <a:t>("x = %d, y = %d\n", </a:t>
            </a:r>
            <a:r>
              <a:rPr lang="fr-FR" dirty="0" err="1"/>
              <a:t>ptr</a:t>
            </a:r>
            <a:r>
              <a:rPr lang="fr-FR" dirty="0"/>
              <a:t>-&gt;x, </a:t>
            </a:r>
            <a:r>
              <a:rPr lang="fr-FR" dirty="0" err="1"/>
              <a:t>ptr</a:t>
            </a:r>
            <a:r>
              <a:rPr lang="fr-FR" dirty="0"/>
              <a:t>-&gt;y);   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// </a:t>
            </a:r>
            <a:r>
              <a:rPr lang="fr-FR" dirty="0" err="1"/>
              <a:t>Modify</a:t>
            </a:r>
            <a:r>
              <a:rPr lang="fr-FR" dirty="0"/>
              <a:t> values </a:t>
            </a:r>
            <a:r>
              <a:rPr lang="fr-FR" dirty="0" err="1"/>
              <a:t>through</a:t>
            </a:r>
            <a:r>
              <a:rPr lang="fr-FR" dirty="0"/>
              <a:t> the pointer   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ptr</a:t>
            </a:r>
            <a:r>
              <a:rPr lang="fr-FR" dirty="0" smtClean="0"/>
              <a:t>-</a:t>
            </a:r>
            <a:r>
              <a:rPr lang="fr-FR" dirty="0"/>
              <a:t>&gt;x = 30;   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ptr</a:t>
            </a:r>
            <a:r>
              <a:rPr lang="fr-FR" dirty="0" smtClean="0"/>
              <a:t>-</a:t>
            </a:r>
            <a:r>
              <a:rPr lang="fr-FR" dirty="0"/>
              <a:t>&gt;y = 40;   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printf</a:t>
            </a:r>
            <a:r>
              <a:rPr lang="fr-FR" dirty="0"/>
              <a:t>("</a:t>
            </a:r>
            <a:r>
              <a:rPr lang="fr-FR" dirty="0" err="1"/>
              <a:t>Updated</a:t>
            </a:r>
            <a:r>
              <a:rPr lang="fr-FR" dirty="0"/>
              <a:t>: x = %d, y = %d\n", </a:t>
            </a:r>
            <a:r>
              <a:rPr lang="fr-FR" dirty="0" err="1"/>
              <a:t>ptr</a:t>
            </a:r>
            <a:r>
              <a:rPr lang="fr-FR" dirty="0"/>
              <a:t>-&gt;x, </a:t>
            </a:r>
            <a:r>
              <a:rPr lang="fr-FR" dirty="0" err="1"/>
              <a:t>ptr</a:t>
            </a:r>
            <a:r>
              <a:rPr lang="fr-FR" dirty="0"/>
              <a:t>-&gt;y);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6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Unions share memory among their members, and pointers to unions behave similarly to pointers to </a:t>
            </a:r>
            <a:r>
              <a:rPr lang="en-US" dirty="0" smtClean="0"/>
              <a:t>structures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IN" dirty="0"/>
              <a:t>union Data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i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float </a:t>
            </a:r>
            <a:r>
              <a:rPr lang="en-IN" dirty="0"/>
              <a:t>f;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};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union Data </a:t>
            </a:r>
            <a:r>
              <a:rPr lang="en-IN" dirty="0" smtClean="0"/>
              <a:t> u1;</a:t>
            </a:r>
          </a:p>
          <a:p>
            <a:pPr marL="0" indent="0">
              <a:buNone/>
            </a:pPr>
            <a:r>
              <a:rPr lang="en-IN" dirty="0" smtClean="0"/>
              <a:t>union </a:t>
            </a:r>
            <a:r>
              <a:rPr lang="en-IN" dirty="0"/>
              <a:t>Data *</a:t>
            </a:r>
            <a:r>
              <a:rPr lang="en-IN" dirty="0" err="1"/>
              <a:t>ptr</a:t>
            </a:r>
            <a:r>
              <a:rPr lang="en-IN" dirty="0"/>
              <a:t> </a:t>
            </a:r>
            <a:r>
              <a:rPr lang="en-IN" dirty="0" smtClean="0"/>
              <a:t>= &amp;u1;</a:t>
            </a:r>
          </a:p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/>
              <a:t>Assign and access values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ptr</a:t>
            </a:r>
            <a:r>
              <a:rPr lang="en-IN" dirty="0" smtClean="0"/>
              <a:t>-</a:t>
            </a:r>
            <a:r>
              <a:rPr lang="en-IN" dirty="0"/>
              <a:t>&gt;</a:t>
            </a:r>
            <a:r>
              <a:rPr lang="en-IN" dirty="0" err="1"/>
              <a:t>i</a:t>
            </a:r>
            <a:r>
              <a:rPr lang="en-IN" dirty="0"/>
              <a:t> = 100;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</a:t>
            </a:r>
            <a:r>
              <a:rPr lang="en-IN" dirty="0" err="1"/>
              <a:t>i</a:t>
            </a:r>
            <a:r>
              <a:rPr lang="en-IN" dirty="0"/>
              <a:t> = %d\n", </a:t>
            </a:r>
            <a:r>
              <a:rPr lang="en-IN" dirty="0" err="1"/>
              <a:t>ptr</a:t>
            </a:r>
            <a:r>
              <a:rPr lang="en-IN" dirty="0"/>
              <a:t>-&gt;</a:t>
            </a:r>
            <a:r>
              <a:rPr lang="en-IN" dirty="0" err="1"/>
              <a:t>i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ptr</a:t>
            </a:r>
            <a:r>
              <a:rPr lang="en-IN" dirty="0" smtClean="0"/>
              <a:t>-</a:t>
            </a:r>
            <a:r>
              <a:rPr lang="en-IN" dirty="0"/>
              <a:t>&gt;f = 25.75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("f = %.2f\n", </a:t>
            </a:r>
            <a:r>
              <a:rPr lang="en-IN" dirty="0" err="1"/>
              <a:t>ptr</a:t>
            </a:r>
            <a:r>
              <a:rPr lang="en-IN" dirty="0"/>
              <a:t>-&gt;f);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dirty="0" err="1" smtClean="0"/>
              <a:t>Madhu</a:t>
            </a:r>
            <a:r>
              <a:rPr lang="en-US" dirty="0" smtClean="0"/>
              <a:t> </a:t>
            </a:r>
            <a:r>
              <a:rPr lang="en-US" dirty="0" err="1" smtClean="0"/>
              <a:t>Sudhan</a:t>
            </a:r>
            <a:r>
              <a:rPr lang="en-US" dirty="0" smtClean="0"/>
              <a:t> (LAE)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 </a:t>
            </a:r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void op1() { </a:t>
            </a:r>
            <a:r>
              <a:rPr lang="en-IN" dirty="0" err="1"/>
              <a:t>printf</a:t>
            </a:r>
            <a:r>
              <a:rPr lang="en-IN" dirty="0"/>
              <a:t>("Operation 1\n"); 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/>
              <a:t>op2() { </a:t>
            </a:r>
            <a:r>
              <a:rPr lang="en-IN" dirty="0" err="1"/>
              <a:t>printf</a:t>
            </a:r>
            <a:r>
              <a:rPr lang="en-IN" dirty="0"/>
              <a:t>("Operation 2\n"); }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/>
              <a:t>op3() { </a:t>
            </a:r>
            <a:r>
              <a:rPr lang="en-IN" dirty="0" err="1"/>
              <a:t>printf</a:t>
            </a:r>
            <a:r>
              <a:rPr lang="en-IN" dirty="0"/>
              <a:t>("Operation 3\n"); }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/>
              <a:t>(*operations[3])() = {op1, op2, op3};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3; </a:t>
            </a:r>
            <a:r>
              <a:rPr lang="en-IN" dirty="0" err="1"/>
              <a:t>i</a:t>
            </a:r>
            <a:r>
              <a:rPr lang="en-IN" dirty="0"/>
              <a:t>++)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operations[</a:t>
            </a:r>
            <a:r>
              <a:rPr lang="en-IN" dirty="0" err="1" smtClean="0"/>
              <a:t>i</a:t>
            </a:r>
            <a:r>
              <a:rPr lang="en-IN" dirty="0"/>
              <a:t>](); // Calls each operation </a:t>
            </a:r>
            <a:r>
              <a:rPr lang="en-IN" dirty="0" smtClean="0"/>
              <a:t>dynamically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3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Void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0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void pointer</a:t>
            </a:r>
            <a:r>
              <a:rPr lang="en-US" dirty="0"/>
              <a:t> is a generic pointer type that can store the address of any data type.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it cannot be dereferenced directly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x = 10;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float </a:t>
            </a:r>
            <a:r>
              <a:rPr lang="en-IN" dirty="0"/>
              <a:t>y = 20.5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/>
              <a:t>*</a:t>
            </a:r>
            <a:r>
              <a:rPr lang="en-IN" dirty="0" err="1"/>
              <a:t>ptr</a:t>
            </a:r>
            <a:r>
              <a:rPr lang="en-IN" dirty="0"/>
              <a:t>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ptr</a:t>
            </a:r>
            <a:r>
              <a:rPr lang="en-IN" dirty="0" smtClean="0"/>
              <a:t> </a:t>
            </a:r>
            <a:r>
              <a:rPr lang="en-IN" dirty="0"/>
              <a:t>= &amp;x;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("Value of x: %d\n", *(</a:t>
            </a:r>
            <a:r>
              <a:rPr lang="en-IN" dirty="0" err="1"/>
              <a:t>int</a:t>
            </a:r>
            <a:r>
              <a:rPr lang="en-IN" dirty="0"/>
              <a:t> *)</a:t>
            </a:r>
            <a:r>
              <a:rPr lang="en-IN" dirty="0" err="1"/>
              <a:t>ptr</a:t>
            </a:r>
            <a:r>
              <a:rPr lang="en-IN" dirty="0"/>
              <a:t>); // Typecasting required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ptr</a:t>
            </a:r>
            <a:r>
              <a:rPr lang="en-IN" dirty="0" smtClean="0"/>
              <a:t> </a:t>
            </a:r>
            <a:r>
              <a:rPr lang="en-IN" dirty="0"/>
              <a:t>= &amp;</a:t>
            </a:r>
            <a:r>
              <a:rPr lang="en-IN" dirty="0" smtClean="0"/>
              <a:t>y;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("Value of y: %.2f\n", *(float *)</a:t>
            </a:r>
            <a:r>
              <a:rPr lang="en-IN" dirty="0" err="1"/>
              <a:t>ptr</a:t>
            </a:r>
            <a:r>
              <a:rPr lang="en-IN" dirty="0"/>
              <a:t>); return 0</a:t>
            </a:r>
            <a:r>
              <a:rPr lang="en-IN" dirty="0" smtClean="0"/>
              <a:t>;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C6B8-36E4-43D0-9B14-703B5388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931A-FFFE-4669-BF57-D9283BB5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one of the core </a:t>
            </a:r>
            <a:r>
              <a:rPr lang="en-US" dirty="0" smtClean="0"/>
              <a:t>component </a:t>
            </a:r>
            <a:r>
              <a:rPr lang="en-US" dirty="0" smtClean="0"/>
              <a:t>and </a:t>
            </a:r>
            <a:r>
              <a:rPr lang="en-US" dirty="0"/>
              <a:t>most powerful and fundamental features in the C programming </a:t>
            </a:r>
            <a:r>
              <a:rPr lang="en-US" dirty="0" smtClean="0"/>
              <a:t>language </a:t>
            </a:r>
          </a:p>
          <a:p>
            <a:r>
              <a:rPr lang="en-US" dirty="0" smtClean="0"/>
              <a:t>Directly </a:t>
            </a:r>
            <a:r>
              <a:rPr lang="en-US" dirty="0"/>
              <a:t>manipulate memory, which is essential for tasks like system programming and working with hardware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dirty="0" err="1" smtClean="0"/>
              <a:t>Madhu</a:t>
            </a:r>
            <a:r>
              <a:rPr lang="en-US" dirty="0" smtClean="0"/>
              <a:t> </a:t>
            </a:r>
            <a:r>
              <a:rPr lang="en-US" dirty="0" err="1" smtClean="0"/>
              <a:t>Sudhan</a:t>
            </a:r>
            <a:r>
              <a:rPr lang="en-US" dirty="0" smtClean="0"/>
              <a:t> (LAE)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with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b="1" dirty="0"/>
              <a:t>Pointer to </a:t>
            </a:r>
            <a:r>
              <a:rPr lang="en-US" b="1" dirty="0" err="1"/>
              <a:t>const</a:t>
            </a:r>
            <a:r>
              <a:rPr lang="en-US" dirty="0"/>
              <a:t>: Data pointed to cannot be modified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= 10;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 *p = &amp;</a:t>
            </a:r>
            <a:r>
              <a:rPr lang="en-IN" dirty="0" err="1"/>
              <a:t>val</a:t>
            </a:r>
            <a:r>
              <a:rPr lang="en-IN" dirty="0"/>
              <a:t>; // </a:t>
            </a:r>
            <a:r>
              <a:rPr lang="en-IN" dirty="0" smtClean="0"/>
              <a:t>p </a:t>
            </a:r>
            <a:r>
              <a:rPr lang="en-IN" dirty="0"/>
              <a:t>points to a constant </a:t>
            </a:r>
            <a:r>
              <a:rPr lang="en-IN" dirty="0" smtClean="0"/>
              <a:t>integer</a:t>
            </a:r>
          </a:p>
          <a:p>
            <a:r>
              <a:rPr lang="en-US" b="1" dirty="0" err="1"/>
              <a:t>Const</a:t>
            </a:r>
            <a:r>
              <a:rPr lang="en-US" b="1" dirty="0"/>
              <a:t> pointer</a:t>
            </a:r>
            <a:r>
              <a:rPr lang="en-US" dirty="0"/>
              <a:t>: Pointer address cannot be modified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 = 10, b = 20;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const</a:t>
            </a:r>
            <a:r>
              <a:rPr lang="en-US" dirty="0"/>
              <a:t> p = &amp;a; // p cannot point to another </a:t>
            </a:r>
            <a:r>
              <a:rPr lang="en-US" dirty="0" smtClean="0"/>
              <a:t>address</a:t>
            </a:r>
          </a:p>
          <a:p>
            <a:r>
              <a:rPr lang="en-US" b="1" dirty="0" err="1"/>
              <a:t>Const</a:t>
            </a:r>
            <a:r>
              <a:rPr lang="en-US" b="1" dirty="0"/>
              <a:t> pointer to </a:t>
            </a:r>
            <a:r>
              <a:rPr lang="en-US" b="1" dirty="0" err="1"/>
              <a:t>const</a:t>
            </a:r>
            <a:r>
              <a:rPr lang="en-US" dirty="0"/>
              <a:t>: Both the pointer and the data cannot be </a:t>
            </a:r>
            <a:r>
              <a:rPr lang="en-US" dirty="0" smtClean="0"/>
              <a:t>modified.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IN" sz="2400" dirty="0" err="1" smtClean="0"/>
              <a:t>const</a:t>
            </a:r>
            <a:r>
              <a:rPr lang="en-IN" sz="2400" dirty="0" smtClean="0"/>
              <a:t> </a:t>
            </a:r>
            <a:r>
              <a:rPr lang="en-IN" sz="2400" dirty="0" err="1"/>
              <a:t>int</a:t>
            </a:r>
            <a:r>
              <a:rPr lang="en-IN" sz="2400" dirty="0"/>
              <a:t> *</a:t>
            </a:r>
            <a:r>
              <a:rPr lang="en-IN" sz="2400" dirty="0" err="1"/>
              <a:t>const</a:t>
            </a:r>
            <a:r>
              <a:rPr lang="en-IN" sz="2400" dirty="0"/>
              <a:t> p = &amp;a;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40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Dangling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dangling pointer</a:t>
            </a:r>
            <a:r>
              <a:rPr lang="en-US" dirty="0"/>
              <a:t> points to memory that has already been freed or is out of scope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/>
              <a:t>); // </a:t>
            </a:r>
            <a:r>
              <a:rPr lang="en-US" dirty="0" err="1"/>
              <a:t>ptr</a:t>
            </a:r>
            <a:r>
              <a:rPr lang="en-US" dirty="0"/>
              <a:t> is now a dangling pointer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/>
              <a:t>= NULL; // Safeguard to avoid accessing freed memory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wild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Uninitialized </a:t>
            </a:r>
            <a:r>
              <a:rPr lang="en-US" dirty="0"/>
              <a:t>pointer in C that points to an unknown memory location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; // Wild pointer (uninitialized)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Thank You</a:t>
            </a:r>
            <a:endParaRPr lang="en-IN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Pointer?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is a variable that stores the memory address of another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Instead </a:t>
            </a:r>
            <a:r>
              <a:rPr lang="en-US" dirty="0"/>
              <a:t>of holding a value like a regular variable, a pointer points to the location of the value in memory.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7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Allocation: Allocate and free memory during runtime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Passing </a:t>
            </a:r>
            <a:r>
              <a:rPr lang="en-US" dirty="0"/>
              <a:t>by Reference: Modify variables or structures without copying their </a:t>
            </a:r>
            <a:r>
              <a:rPr lang="en-US" dirty="0" smtClean="0"/>
              <a:t>values.</a:t>
            </a:r>
          </a:p>
          <a:p>
            <a:r>
              <a:rPr lang="en-US" dirty="0" smtClean="0"/>
              <a:t>Access </a:t>
            </a:r>
            <a:r>
              <a:rPr lang="en-US" dirty="0"/>
              <a:t>Arrays and Strings Efficiently: Simplify operations on data structures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Interfacing </a:t>
            </a:r>
            <a:r>
              <a:rPr lang="en-US" dirty="0"/>
              <a:t>with Hardware: Essential for low-level programming.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ptr</a:t>
            </a:r>
            <a:r>
              <a:rPr lang="en-US" dirty="0" smtClean="0"/>
              <a:t> </a:t>
            </a:r>
            <a:r>
              <a:rPr lang="en-US" dirty="0"/>
              <a:t>is a pointer to an </a:t>
            </a:r>
            <a:r>
              <a:rPr lang="en-US" dirty="0" err="1"/>
              <a:t>int</a:t>
            </a:r>
            <a:r>
              <a:rPr lang="en-US" dirty="0"/>
              <a:t> type variable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*</a:t>
            </a:r>
            <a:r>
              <a:rPr lang="en-US" dirty="0" smtClean="0"/>
              <a:t> </a:t>
            </a:r>
            <a:r>
              <a:rPr lang="en-US" dirty="0"/>
              <a:t>indicates that the variable is a pointer.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Address-of </a:t>
            </a:r>
            <a:r>
              <a:rPr lang="en-US" dirty="0"/>
              <a:t>operator (&amp;) is used to get the address of a variable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 = 10;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&amp;x; // </a:t>
            </a:r>
            <a:r>
              <a:rPr lang="en-US" dirty="0" err="1"/>
              <a:t>ptr</a:t>
            </a:r>
            <a:r>
              <a:rPr lang="en-US" dirty="0"/>
              <a:t> now holds the address of x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615049"/>
            <a:ext cx="48122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Address-of Operator (&amp;) </a:t>
            </a:r>
          </a:p>
        </p:txBody>
      </p:sp>
    </p:spTree>
    <p:extLst>
      <p:ext uri="{BB962C8B-B14F-4D97-AF65-F5344CB8AC3E}">
        <p14:creationId xmlns:p14="http://schemas.microsoft.com/office/powerpoint/2010/main" val="99959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Dereference Operator (*)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ereference </a:t>
            </a:r>
            <a:r>
              <a:rPr lang="en-US" dirty="0"/>
              <a:t>operator (*) is used to access or modify the value at the address stored in a pointer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 = 10;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 = &amp;x; // </a:t>
            </a:r>
            <a:r>
              <a:rPr lang="en-US" dirty="0" err="1"/>
              <a:t>ptr</a:t>
            </a:r>
            <a:r>
              <a:rPr lang="en-US" dirty="0"/>
              <a:t> now holds the address of </a:t>
            </a:r>
            <a:r>
              <a:rPr lang="en-US" dirty="0" smtClean="0"/>
              <a:t>x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("%d", *</a:t>
            </a:r>
            <a:r>
              <a:rPr lang="en-US" dirty="0" err="1"/>
              <a:t>ptr</a:t>
            </a:r>
            <a:r>
              <a:rPr lang="en-US" dirty="0"/>
              <a:t>); // Outputs the value of x (10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/>
              <a:t>ptr</a:t>
            </a:r>
            <a:r>
              <a:rPr lang="en-US" dirty="0"/>
              <a:t> = 20;          // Changes x to 20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</a:t>
            </a:r>
            <a:r>
              <a:rPr lang="en-US" dirty="0"/>
              <a:t>must match the data type they point to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 for </a:t>
            </a:r>
            <a:r>
              <a:rPr lang="en-IN" dirty="0" smtClean="0"/>
              <a:t>integers</a:t>
            </a:r>
          </a:p>
          <a:p>
            <a:pPr marL="0" indent="0">
              <a:buNone/>
            </a:pPr>
            <a:r>
              <a:rPr lang="en-IN" dirty="0" smtClean="0"/>
              <a:t>float </a:t>
            </a:r>
            <a:r>
              <a:rPr lang="en-IN" dirty="0"/>
              <a:t>* for </a:t>
            </a:r>
            <a:r>
              <a:rPr lang="en-IN" dirty="0" smtClean="0"/>
              <a:t>floats</a:t>
            </a:r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/>
              <a:t>* for </a:t>
            </a:r>
            <a:r>
              <a:rPr lang="en-IN" dirty="0" smtClean="0"/>
              <a:t>characters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that doesn't point to any memory address is called a null pointer.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NULL;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 Madhu Sudhan (LAE)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4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24679</TotalTime>
  <Words>1278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 Pointers</vt:lpstr>
      <vt:lpstr>INTRODUCTION</vt:lpstr>
      <vt:lpstr>What is a Pointer?</vt:lpstr>
      <vt:lpstr>Why Use Pointers?</vt:lpstr>
      <vt:lpstr>Declaring a Pointer</vt:lpstr>
      <vt:lpstr>Address-of Operator (&amp;) </vt:lpstr>
      <vt:lpstr>Dereference Operator (*)</vt:lpstr>
      <vt:lpstr>Pointer Types</vt:lpstr>
      <vt:lpstr>Null Pointer</vt:lpstr>
      <vt:lpstr>Pointer Arithmetic</vt:lpstr>
      <vt:lpstr>Pointer and Array</vt:lpstr>
      <vt:lpstr>Pointers to Arrays</vt:lpstr>
      <vt:lpstr>Pointer Arrays</vt:lpstr>
      <vt:lpstr>Function Pointers</vt:lpstr>
      <vt:lpstr>Pointer-to-Pointer</vt:lpstr>
      <vt:lpstr>Pointers to Structures</vt:lpstr>
      <vt:lpstr>Pointer to Union</vt:lpstr>
      <vt:lpstr>Function Pointer Arrays</vt:lpstr>
      <vt:lpstr>Void Pointers</vt:lpstr>
      <vt:lpstr>Const with Pointers</vt:lpstr>
      <vt:lpstr>Dangling Pointers</vt:lpstr>
      <vt:lpstr>wild pointer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Staff</cp:lastModifiedBy>
  <cp:revision>696</cp:revision>
  <dcterms:created xsi:type="dcterms:W3CDTF">2021-10-27T08:40:39Z</dcterms:created>
  <dcterms:modified xsi:type="dcterms:W3CDTF">2024-12-16T17:49:35Z</dcterms:modified>
</cp:coreProperties>
</file>