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62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tha chandrashekar" initials="ac" lastIdx="5" clrIdx="0">
    <p:extLst>
      <p:ext uri="{19B8F6BF-5375-455C-9EA6-DF929625EA0E}">
        <p15:presenceInfo xmlns:p15="http://schemas.microsoft.com/office/powerpoint/2012/main" userId="ef66a6e72ae52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317C74-A6B9-4E39-A3A1-54132AE2074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4251C5-1D29-42B3-A899-F6F67578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mp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05"/>
            <a:ext cx="12192000" cy="687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4FC4-DAFC-4746-A21B-FFA5EDA334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14" t="24736" r="59767" b="61043"/>
          <a:stretch/>
        </p:blipFill>
        <p:spPr>
          <a:xfrm>
            <a:off x="0" y="593913"/>
            <a:ext cx="3644900" cy="975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22741-0EFE-41AF-A63D-47AF835D9D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1" y="593913"/>
            <a:ext cx="2365778" cy="9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9" y="134291"/>
            <a:ext cx="2819084" cy="89361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427219" y="3546316"/>
            <a:ext cx="3337561" cy="909955"/>
            <a:chOff x="0" y="0"/>
            <a:chExt cx="3524250" cy="847724"/>
          </a:xfrm>
        </p:grpSpPr>
        <p:pic>
          <p:nvPicPr>
            <p:cNvPr id="10" name="Picture 9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348664" y="3011729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3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PRIYANKA C(AE)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5077433" y="3633899"/>
            <a:ext cx="3337561" cy="909955"/>
            <a:chOff x="0" y="0"/>
            <a:chExt cx="3524250" cy="847724"/>
          </a:xfrm>
        </p:grpSpPr>
        <p:pic>
          <p:nvPicPr>
            <p:cNvPr id="12" name="Picture 11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728641" y="2908035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7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8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11" name="Picture 10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75399"/>
            <a:ext cx="8264703" cy="113590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95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4508919" y="3040009"/>
            <a:ext cx="3337561" cy="909955"/>
            <a:chOff x="0" y="0"/>
            <a:chExt cx="3524250" cy="847724"/>
          </a:xfrm>
        </p:grpSpPr>
        <p:pic>
          <p:nvPicPr>
            <p:cNvPr id="5" name="Picture 4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4131847" y="3053238"/>
            <a:ext cx="3337561" cy="909955"/>
            <a:chOff x="0" y="0"/>
            <a:chExt cx="3524250" cy="847724"/>
          </a:xfrm>
        </p:grpSpPr>
        <p:pic>
          <p:nvPicPr>
            <p:cNvPr id="8" name="Picture 7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0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5748" y="827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427219" y="3202622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8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PRIYANKA C(AE)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67" y="391123"/>
            <a:ext cx="2210750" cy="9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561600" y="4064001"/>
            <a:ext cx="9068799" cy="74168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FIFO</a:t>
            </a:r>
            <a:br>
              <a:rPr lang="en-US" b="1" dirty="0">
                <a:solidFill>
                  <a:srgbClr val="FFFF00"/>
                </a:solidFill>
              </a:rPr>
            </a:b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2D6041D9-A6D6-EEDA-BB69-693168BE8136}"/>
              </a:ext>
            </a:extLst>
          </p:cNvPr>
          <p:cNvSpPr txBox="1">
            <a:spLocks/>
          </p:cNvSpPr>
          <p:nvPr/>
        </p:nvSpPr>
        <p:spPr>
          <a:xfrm>
            <a:off x="9468387" y="4347621"/>
            <a:ext cx="2549277" cy="1670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>
                <a:solidFill>
                  <a:schemeClr val="bg1"/>
                </a:solidFill>
                <a:latin typeface="Flama" pitchFamily="50" charset="0"/>
              </a:rPr>
              <a:t>Prepared By</a:t>
            </a:r>
            <a:br>
              <a:rPr lang="en-US" sz="2800" b="1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2800" b="1">
                <a:solidFill>
                  <a:schemeClr val="bg1"/>
                </a:solidFill>
                <a:latin typeface="Gotham" panose="02000504050000020004" pitchFamily="2" charset="0"/>
              </a:rPr>
              <a:t>Priyanka C</a:t>
            </a:r>
            <a:br>
              <a:rPr lang="en-US" sz="2000" b="1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1400" b="1">
                <a:solidFill>
                  <a:schemeClr val="bg1"/>
                </a:solidFill>
                <a:latin typeface="Gotham" panose="02000504050000020004" pitchFamily="2" charset="0"/>
              </a:rPr>
              <a:t>Application Engineer</a:t>
            </a:r>
            <a:br>
              <a:rPr lang="en-US" sz="1400" b="1">
                <a:solidFill>
                  <a:schemeClr val="bg1"/>
                </a:solidFill>
                <a:latin typeface="Gotham" panose="02000504050000020004" pitchFamily="2" charset="0"/>
              </a:rPr>
            </a:br>
            <a:r>
              <a:rPr lang="en-US" sz="1400" b="1">
                <a:solidFill>
                  <a:schemeClr val="bg1"/>
                </a:solidFill>
                <a:latin typeface="Gotham" panose="02000504050000020004" pitchFamily="2" charset="0"/>
              </a:rPr>
              <a:t>Ramaiah Skill Academy</a:t>
            </a:r>
            <a:br>
              <a:rPr lang="en-US" sz="2000" b="1">
                <a:solidFill>
                  <a:schemeClr val="bg1"/>
                </a:solidFill>
                <a:latin typeface="Gotham" panose="02000504050000020004" pitchFamily="2" charset="0"/>
              </a:rPr>
            </a:br>
            <a:endParaRPr lang="en-US" sz="20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47DF-61C4-0ED0-EBCE-86C4C1CBF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A32D-132C-88EB-C566-0078188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Architecture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21EAF-6F78-42AA-AA01-EE25A251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A1839-3F6D-9E9A-649A-4A363ADD0385}"/>
              </a:ext>
            </a:extLst>
          </p:cNvPr>
          <p:cNvSpPr/>
          <p:nvPr/>
        </p:nvSpPr>
        <p:spPr>
          <a:xfrm>
            <a:off x="4175760" y="2407683"/>
            <a:ext cx="3342640" cy="39116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C1E16-1CD7-05E5-5353-C0ABCF66D660}"/>
              </a:ext>
            </a:extLst>
          </p:cNvPr>
          <p:cNvCxnSpPr/>
          <p:nvPr/>
        </p:nvCxnSpPr>
        <p:spPr>
          <a:xfrm>
            <a:off x="2641600" y="278384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D9232-6776-56C2-24A7-E61AF760FF48}"/>
              </a:ext>
            </a:extLst>
          </p:cNvPr>
          <p:cNvCxnSpPr/>
          <p:nvPr/>
        </p:nvCxnSpPr>
        <p:spPr>
          <a:xfrm>
            <a:off x="2641600" y="342900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18E04D-7899-1095-B429-C0E2AA1D243B}"/>
              </a:ext>
            </a:extLst>
          </p:cNvPr>
          <p:cNvCxnSpPr/>
          <p:nvPr/>
        </p:nvCxnSpPr>
        <p:spPr>
          <a:xfrm>
            <a:off x="2641600" y="423672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187B7E-5EA1-8620-8124-0BC13D795EA6}"/>
              </a:ext>
            </a:extLst>
          </p:cNvPr>
          <p:cNvCxnSpPr/>
          <p:nvPr/>
        </p:nvCxnSpPr>
        <p:spPr>
          <a:xfrm>
            <a:off x="2641600" y="490728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1CA69D-887D-F1B9-6086-94AF797A4500}"/>
              </a:ext>
            </a:extLst>
          </p:cNvPr>
          <p:cNvCxnSpPr/>
          <p:nvPr/>
        </p:nvCxnSpPr>
        <p:spPr>
          <a:xfrm>
            <a:off x="2641600" y="557784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A3D7A4-A418-380E-2804-C604F09710A7}"/>
              </a:ext>
            </a:extLst>
          </p:cNvPr>
          <p:cNvCxnSpPr/>
          <p:nvPr/>
        </p:nvCxnSpPr>
        <p:spPr>
          <a:xfrm>
            <a:off x="7513320" y="332232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EE659-A499-B9F6-A775-01C7B096C7A2}"/>
              </a:ext>
            </a:extLst>
          </p:cNvPr>
          <p:cNvCxnSpPr/>
          <p:nvPr/>
        </p:nvCxnSpPr>
        <p:spPr>
          <a:xfrm>
            <a:off x="7518400" y="4175759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4221A7-136E-0E8D-76A2-3C7225598D67}"/>
              </a:ext>
            </a:extLst>
          </p:cNvPr>
          <p:cNvCxnSpPr/>
          <p:nvPr/>
        </p:nvCxnSpPr>
        <p:spPr>
          <a:xfrm>
            <a:off x="7513320" y="509016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B54088-629C-EE3B-970F-21DFA07082DA}"/>
              </a:ext>
            </a:extLst>
          </p:cNvPr>
          <p:cNvSpPr txBox="1"/>
          <p:nvPr/>
        </p:nvSpPr>
        <p:spPr>
          <a:xfrm>
            <a:off x="5330190" y="3944332"/>
            <a:ext cx="103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FIFO</a:t>
            </a:r>
            <a:endParaRPr lang="en-IN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2A08D-9D15-4EF4-4D2F-FB5F074BECA8}"/>
              </a:ext>
            </a:extLst>
          </p:cNvPr>
          <p:cNvSpPr txBox="1"/>
          <p:nvPr/>
        </p:nvSpPr>
        <p:spPr>
          <a:xfrm>
            <a:off x="2115820" y="2568934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D91D5-8305-BBB8-A9D8-64867F7366D4}"/>
              </a:ext>
            </a:extLst>
          </p:cNvPr>
          <p:cNvSpPr txBox="1"/>
          <p:nvPr/>
        </p:nvSpPr>
        <p:spPr>
          <a:xfrm>
            <a:off x="1925320" y="3273545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C13A0-F421-6E02-D303-BCA7CBD67600}"/>
              </a:ext>
            </a:extLst>
          </p:cNvPr>
          <p:cNvSpPr txBox="1"/>
          <p:nvPr/>
        </p:nvSpPr>
        <p:spPr>
          <a:xfrm>
            <a:off x="1767840" y="4030979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A3B24-7335-8B67-A824-0CD636C2EEDF}"/>
              </a:ext>
            </a:extLst>
          </p:cNvPr>
          <p:cNvSpPr txBox="1"/>
          <p:nvPr/>
        </p:nvSpPr>
        <p:spPr>
          <a:xfrm>
            <a:off x="2143760" y="4656557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F9D0E-3D6B-D362-DF1F-ADFE79466D12}"/>
              </a:ext>
            </a:extLst>
          </p:cNvPr>
          <p:cNvSpPr txBox="1"/>
          <p:nvPr/>
        </p:nvSpPr>
        <p:spPr>
          <a:xfrm>
            <a:off x="2255520" y="5393177"/>
            <a:ext cx="386080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62B49E-1CE7-FBE6-C141-0237B4A58D17}"/>
              </a:ext>
            </a:extLst>
          </p:cNvPr>
          <p:cNvSpPr txBox="1"/>
          <p:nvPr/>
        </p:nvSpPr>
        <p:spPr>
          <a:xfrm>
            <a:off x="9027160" y="313765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AA0A1-F088-6E7A-6EE2-A863A5A917AB}"/>
              </a:ext>
            </a:extLst>
          </p:cNvPr>
          <p:cNvSpPr txBox="1"/>
          <p:nvPr/>
        </p:nvSpPr>
        <p:spPr>
          <a:xfrm>
            <a:off x="9027160" y="3955414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3E49F-F139-60BB-55B4-BAFBA2A8A06D}"/>
              </a:ext>
            </a:extLst>
          </p:cNvPr>
          <p:cNvSpPr txBox="1"/>
          <p:nvPr/>
        </p:nvSpPr>
        <p:spPr>
          <a:xfrm>
            <a:off x="9001760" y="4907280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9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D7EDD-2AD3-9157-4B27-13D1828B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651A1-51EA-C8BC-A5CF-0F081560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603E8C-1DDD-843D-CFEF-9B0D1FAD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A844E-717F-F3D4-CF15-6607583B7CD5}"/>
              </a:ext>
            </a:extLst>
          </p:cNvPr>
          <p:cNvSpPr txBox="1"/>
          <p:nvPr/>
        </p:nvSpPr>
        <p:spPr>
          <a:xfrm>
            <a:off x="751840" y="1676401"/>
            <a:ext cx="8392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"FPGA Prototyping with Verilog examples"  by Pong P. Chu</a:t>
            </a:r>
          </a:p>
          <a:p>
            <a:pPr marL="342900" indent="-342900">
              <a:buAutoNum type="arabicPeriod"/>
            </a:pPr>
            <a:r>
              <a:rPr lang="en-IN" sz="2000" dirty="0"/>
              <a:t>“Digital Logic Design Using Verilog” by Vaibhav </a:t>
            </a:r>
            <a:r>
              <a:rPr lang="en-IN" sz="2000" dirty="0" err="1"/>
              <a:t>Taraate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645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39322">
            <a:off x="3880868" y="3007537"/>
            <a:ext cx="351881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11093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C6B8-36E4-43D0-9B14-703B538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931A-FFFE-4669-BF57-D9283BB5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FIFO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VLSI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FIFO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in FIFO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Architecture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351987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C8A-A79A-4496-8F6A-91DA62BF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FIFO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F413-D11F-4DA8-9651-18E50E776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, Why and How?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30050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8562-26EB-31C9-BE72-90E505FB8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E6C-CABD-B20B-65BE-9C738EBC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FIFO?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43F1-9DD1-FCC3-2CAD-514296D5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5815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 First 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based data structure where the first item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queue is the one that is removed first.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especially in data management, data buffering, Clock Domain Crossing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both hardware and software systems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4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B9C05-DE0F-BEBC-07ED-7236199B3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7C9-9EFD-EE4E-4EF8-50DA35C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FIFO is important in VLSI?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8D07-21AE-F6AF-16AA-BE7BB762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Buffering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Timing synchronization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Flow control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Ensuring Data Integrity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Prevention of Data Overrun and Underrun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System efficiency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Pipelining and Staging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Error Handling and Recovery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ABB2-23C6-8B4A-2D5C-E55838E9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In VLSI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0AD2-C79D-4437-923D-E794B2A5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VLSI design, FIFO is critical for transferring data between components like processors, memory blocks, and I/O interfaces. It ensures that data is not lost during high-speed data transmission or when there are different timing constraints between components.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VLSI: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Data Transfer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Communication interfaces, network processors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Buffering between clock domains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cross clock domain data transfer(Asynchronous FIFO)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Streaming data 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Video processing, audio streaming, sensor data processing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Efficient memory Utilization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by circularly allocating memory space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Prevents overflow and underflow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by generating full flag and empty flag</a:t>
            </a:r>
          </a:p>
          <a:p>
            <a:pPr lvl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Design Flexibility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4960-C133-6A4E-8429-3E8076B3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7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B96D-1D7B-77DA-454C-96C9A08D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FIFO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7C51-F58B-35A0-F5C5-9592FE2D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FIFO: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clock pulse for both data read and write i.e., read and write operations are performed at same rate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Depth/Words : Number of rows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Width/ Word Length : Number of bits in each row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FIFO: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values are written to and read from the same FIFO at different rates but at the same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synchronize data flow between the systems.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pass the data from one clock domain to another clock domain.	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C3878-39C6-7786-1D5F-572E2D75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ECFC5-013B-CC84-3EC7-5F839A97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BD8D-F196-6C02-CC0B-92D5B569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in FIFO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6D9B-E9EC-4B48-96FB-708C23DF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FLAG: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flag is set when the FIFO is already empty and there is a request for a read operation.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FLAG: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flag is set when the FIFO is already full and there is a request for a write operation.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0AB20-C66F-D75D-2614-5CC934E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8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CE161-1B71-643D-30DB-03F37D8D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3DDD-2622-49FA-09CF-7F581749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Architecture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8A4E4-D7D7-73F6-3371-B230093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445A69-644A-85D1-75D8-D186CC6FE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93808"/>
              </p:ext>
            </p:extLst>
          </p:nvPr>
        </p:nvGraphicFramePr>
        <p:xfrm>
          <a:off x="1813788" y="3156584"/>
          <a:ext cx="8209280" cy="86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40636955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11646284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53484296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408159902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084494718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40730634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860702042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467475252"/>
                    </a:ext>
                  </a:extLst>
                </a:gridCol>
              </a:tblGrid>
              <a:tr h="860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5319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57622A-47D0-5909-E912-A26231C938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137920" y="3587008"/>
            <a:ext cx="675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DA1C23-E84A-6EAE-F9B2-709991A82B0B}"/>
              </a:ext>
            </a:extLst>
          </p:cNvPr>
          <p:cNvCxnSpPr>
            <a:cxnSpLocks/>
          </p:cNvCxnSpPr>
          <p:nvPr/>
        </p:nvCxnSpPr>
        <p:spPr>
          <a:xfrm>
            <a:off x="10023068" y="3587008"/>
            <a:ext cx="675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17021-BF00-0DB6-119C-730EBAE6EF03}"/>
              </a:ext>
            </a:extLst>
          </p:cNvPr>
          <p:cNvSpPr txBox="1"/>
          <p:nvPr/>
        </p:nvSpPr>
        <p:spPr>
          <a:xfrm>
            <a:off x="274320" y="3388888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FFEDB-B377-E6B7-41EA-83DA08084C3C}"/>
              </a:ext>
            </a:extLst>
          </p:cNvPr>
          <p:cNvSpPr txBox="1"/>
          <p:nvPr/>
        </p:nvSpPr>
        <p:spPr>
          <a:xfrm>
            <a:off x="10627816" y="3388888"/>
            <a:ext cx="110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36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371F7F-D236-44ED-A88F-359C4F77ED14}">
  <we:reference id="b976bf9e-dd87-459f-840c-210c09b36273" version="3.0.0.2" store="EXCatalog" storeType="EXCatalog"/>
  <we:alternateReferences>
    <we:reference id="WA200005566" version="3.0.0.2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24866</TotalTime>
  <Words>490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Flama</vt:lpstr>
      <vt:lpstr>Gotham</vt:lpstr>
      <vt:lpstr>Times New Roman</vt:lpstr>
      <vt:lpstr>Office Theme</vt:lpstr>
      <vt:lpstr>FIFO  </vt:lpstr>
      <vt:lpstr>Contents</vt:lpstr>
      <vt:lpstr>Introduction to FIFO</vt:lpstr>
      <vt:lpstr>What is FIFO?</vt:lpstr>
      <vt:lpstr>Why FIFO is important in VLSI?</vt:lpstr>
      <vt:lpstr>FIFO In VLSI Design</vt:lpstr>
      <vt:lpstr>Types of FIFO</vt:lpstr>
      <vt:lpstr>Flags in FIFO</vt:lpstr>
      <vt:lpstr>FIFO Architecture</vt:lpstr>
      <vt:lpstr>FIFO Architecture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Mrs. Priyanka C</cp:lastModifiedBy>
  <cp:revision>638</cp:revision>
  <cp:lastPrinted>2024-12-15T18:33:53Z</cp:lastPrinted>
  <dcterms:created xsi:type="dcterms:W3CDTF">2021-10-27T08:40:39Z</dcterms:created>
  <dcterms:modified xsi:type="dcterms:W3CDTF">2024-12-30T04:17:53Z</dcterms:modified>
</cp:coreProperties>
</file>