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4" r:id="rId5"/>
    <p:sldId id="27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1" r:id="rId17"/>
    <p:sldId id="262" r:id="rId18"/>
    <p:sldId id="26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D64"/>
    <a:srgbClr val="3A1C64"/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2E76-B777-4BE2-AFAD-E331478CD6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BF84-308B-455F-AC6A-5D19CC9D6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5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03" y="-23535"/>
            <a:ext cx="1223600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FB8F9-9B62-4DC5-9523-510642A59602}"/>
              </a:ext>
            </a:extLst>
          </p:cNvPr>
          <p:cNvSpPr/>
          <p:nvPr userDrawn="1"/>
        </p:nvSpPr>
        <p:spPr>
          <a:xfrm>
            <a:off x="241738" y="504495"/>
            <a:ext cx="3815256" cy="1520879"/>
          </a:xfrm>
          <a:prstGeom prst="rect">
            <a:avLst/>
          </a:prstGeom>
          <a:solidFill>
            <a:srgbClr val="3A1C64"/>
          </a:solidFill>
          <a:ln>
            <a:solidFill>
              <a:srgbClr val="3A1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F1E14-FABA-493D-B9E8-B85626275F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4" y="504495"/>
            <a:ext cx="3785624" cy="15605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709A44-CE44-4679-AB86-F67E7731E934}"/>
              </a:ext>
            </a:extLst>
          </p:cNvPr>
          <p:cNvSpPr/>
          <p:nvPr userDrawn="1"/>
        </p:nvSpPr>
        <p:spPr>
          <a:xfrm>
            <a:off x="5891048" y="5507775"/>
            <a:ext cx="3815256" cy="1098550"/>
          </a:xfrm>
          <a:prstGeom prst="rect">
            <a:avLst/>
          </a:prstGeom>
          <a:solidFill>
            <a:srgbClr val="3A1C64"/>
          </a:solidFill>
          <a:ln>
            <a:solidFill>
              <a:srgbClr val="3A1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7F78C7-9708-89D6-F8FE-A2F0B07A1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>
              <a:extLst>
                <a:ext uri="{FF2B5EF4-FFF2-40B4-BE49-F238E27FC236}">
                  <a16:creationId xmlns:a16="http://schemas.microsoft.com/office/drawing/2014/main" id="{881FE2C5-AA4C-B21F-A991-3A239FF99F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1C6E1F5F-639B-D776-04E2-9210E776B47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3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A7AAF-40BA-4983-574C-CAB706E380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8" name="Picture 7" descr="MS Ramaiah Institute Of Technology, (MSRIT)| College | Admission ...">
              <a:extLst>
                <a:ext uri="{FF2B5EF4-FFF2-40B4-BE49-F238E27FC236}">
                  <a16:creationId xmlns:a16="http://schemas.microsoft.com/office/drawing/2014/main" id="{EB138F02-017C-D201-35F7-000F2510E66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>
              <a:extLst>
                <a:ext uri="{FF2B5EF4-FFF2-40B4-BE49-F238E27FC236}">
                  <a16:creationId xmlns:a16="http://schemas.microsoft.com/office/drawing/2014/main" id="{9C7F534E-1A3E-39FB-4A59-0E43F7114DB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AD29C-4C88-4DC2-2486-4AE77A3E6F2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>
              <a:extLst>
                <a:ext uri="{FF2B5EF4-FFF2-40B4-BE49-F238E27FC236}">
                  <a16:creationId xmlns:a16="http://schemas.microsoft.com/office/drawing/2014/main" id="{15DB96EC-6513-E027-706C-B2DA9683EA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9B295FFF-6CDA-A59C-4235-9EC8BE76EB8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7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58FB4C-A54A-B2B6-44C4-3CE97DEE96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10" name="Picture 9" descr="MS Ramaiah Institute Of Technology, (MSRIT)| College | Admission ...">
              <a:extLst>
                <a:ext uri="{FF2B5EF4-FFF2-40B4-BE49-F238E27FC236}">
                  <a16:creationId xmlns:a16="http://schemas.microsoft.com/office/drawing/2014/main" id="{DE2CACE8-72EA-42E0-4D79-506896A4AEF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>
              <a:extLst>
                <a:ext uri="{FF2B5EF4-FFF2-40B4-BE49-F238E27FC236}">
                  <a16:creationId xmlns:a16="http://schemas.microsoft.com/office/drawing/2014/main" id="{B4DD829B-543E-485E-6949-69F09FE4904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64703" cy="1135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D4B0C4-49FF-A4A5-E423-A1CE7FED1A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6" name="Picture 5" descr="MS Ramaiah Institute Of Technology, (MSRIT)| College | Admission ...">
              <a:extLst>
                <a:ext uri="{FF2B5EF4-FFF2-40B4-BE49-F238E27FC236}">
                  <a16:creationId xmlns:a16="http://schemas.microsoft.com/office/drawing/2014/main" id="{719F3F4C-E289-5C33-438E-62681F7B681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EFCF7BC5-D9FF-22C9-D387-E303566BFCF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EBD816-6EF0-2AEA-AF3B-8E88D4AB7D7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5" name="Picture 4" descr="MS Ramaiah Institute Of Technology, (MSRIT)| College | Admission ...">
              <a:extLst>
                <a:ext uri="{FF2B5EF4-FFF2-40B4-BE49-F238E27FC236}">
                  <a16:creationId xmlns:a16="http://schemas.microsoft.com/office/drawing/2014/main" id="{7D059592-15AB-3012-1C51-F2814C25778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B8AA43C7-C189-2ECE-DFD5-8CC80485594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FED20A-7E09-20AE-EB91-67A8E344440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8" name="Picture 7" descr="MS Ramaiah Institute Of Technology, (MSRIT)| College | Admission ...">
              <a:extLst>
                <a:ext uri="{FF2B5EF4-FFF2-40B4-BE49-F238E27FC236}">
                  <a16:creationId xmlns:a16="http://schemas.microsoft.com/office/drawing/2014/main" id="{3E83B9FE-0764-A677-EE03-FF45082301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F27A0787-965D-72BD-FBE4-BAC4267F917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0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D870EA-F412-D844-4514-93EA27C09ED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>
              <a:extLst>
                <a:ext uri="{FF2B5EF4-FFF2-40B4-BE49-F238E27FC236}">
                  <a16:creationId xmlns:a16="http://schemas.microsoft.com/office/drawing/2014/main" id="{1D8B6603-EAF2-CDCE-A94F-3E175D54A50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BA1AF6AF-CDFB-0B7C-8768-206DD3CC560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8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94EFB7-2903-CC4F-8AEC-DCDCFCFC29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>
              <a:extLst>
                <a:ext uri="{FF2B5EF4-FFF2-40B4-BE49-F238E27FC236}">
                  <a16:creationId xmlns:a16="http://schemas.microsoft.com/office/drawing/2014/main" id="{1E9559FE-C43D-C34C-11DF-E5076AFFC0B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94A27D58-6A7B-8559-62BE-DE13FE9C5F4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Priyanka C(AE)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F655E-7A11-4696-B0DC-B58A7ABD452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324" y="426079"/>
            <a:ext cx="2418324" cy="996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217AF6-951C-C45B-8E94-EC09A461D1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8" name="Picture 7" descr="MS Ramaiah Institute Of Technology, (MSRIT)| College | Admission ...">
              <a:extLst>
                <a:ext uri="{FF2B5EF4-FFF2-40B4-BE49-F238E27FC236}">
                  <a16:creationId xmlns:a16="http://schemas.microsoft.com/office/drawing/2014/main" id="{C8174455-9054-050C-210E-F19DFF42A2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DB9144C3-CEDF-2DA9-2F44-6EF5430A13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90E5C-0570-4AAF-AB33-F556182C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907" y="5068981"/>
            <a:ext cx="2549277" cy="1670178"/>
          </a:xfrm>
        </p:spPr>
        <p:txBody>
          <a:bodyPr/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Flama" pitchFamily="50" charset="0"/>
              </a:rPr>
              <a:t>Prepared By</a:t>
            </a:r>
            <a:b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  <a:t>Priyanka C</a:t>
            </a:r>
            <a:br>
              <a:rPr lang="en-US" sz="20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1400" b="1" dirty="0">
                <a:solidFill>
                  <a:schemeClr val="bg1"/>
                </a:solidFill>
                <a:latin typeface="Gotham" panose="02000504050000020004" pitchFamily="2" charset="0"/>
              </a:rPr>
              <a:t>Application Engineer</a:t>
            </a:r>
            <a:br>
              <a:rPr lang="en-US" sz="14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1400" b="1" dirty="0">
                <a:solidFill>
                  <a:schemeClr val="bg1"/>
                </a:solidFill>
                <a:latin typeface="Gotham" panose="02000504050000020004" pitchFamily="2" charset="0"/>
              </a:rPr>
              <a:t>Ramaiah Skill Academy</a:t>
            </a:r>
            <a:br>
              <a:rPr lang="en-US" sz="20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endParaRPr lang="en-US" sz="20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BE5DA4E-0206-43A4-AB48-EB4E1C92EBB0}"/>
              </a:ext>
            </a:extLst>
          </p:cNvPr>
          <p:cNvSpPr txBox="1">
            <a:spLocks/>
          </p:cNvSpPr>
          <p:nvPr/>
        </p:nvSpPr>
        <p:spPr>
          <a:xfrm>
            <a:off x="3107095" y="2043407"/>
            <a:ext cx="6036906" cy="3041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Gotham" panose="02000504050000020004" pitchFamily="2" charset="0"/>
              </a:rPr>
              <a:t>SERIAL PERIPHERAL INTERFACE</a:t>
            </a:r>
          </a:p>
          <a:p>
            <a:br>
              <a:rPr lang="en-US" sz="32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endParaRPr lang="en-US" sz="32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F753-7B9E-A8EF-4E05-E5DF8F6D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35AA-DB11-C5BD-93D8-AF70BE23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819CC-BA6F-4F46-7CA1-1BCF55ED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69427"/>
            <a:ext cx="10782889" cy="4218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B062F-73BA-FF79-14CD-9AC1B44F5E6A}"/>
              </a:ext>
            </a:extLst>
          </p:cNvPr>
          <p:cNvSpPr txBox="1"/>
          <p:nvPr/>
        </p:nvSpPr>
        <p:spPr>
          <a:xfrm>
            <a:off x="8610600" y="6315022"/>
            <a:ext cx="24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www.analog.com</a:t>
            </a:r>
            <a:endParaRPr lang="en-IN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74A392-3464-9C61-43BB-A700C0EF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85163" cy="1146175"/>
          </a:xfrm>
        </p:spPr>
        <p:txBody>
          <a:bodyPr/>
          <a:lstStyle/>
          <a:p>
            <a:r>
              <a:rPr lang="en-US" dirty="0"/>
              <a:t>Timing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4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04A0B2-B53C-56FB-FCBE-7BA3C493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4467"/>
            <a:ext cx="10423358" cy="4142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BCAE-01E9-A5EA-C00C-95B7283B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FD94-D23B-4525-1860-3884AEBE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37DCE-92B1-83D2-2D08-FDD7316247BB}"/>
              </a:ext>
            </a:extLst>
          </p:cNvPr>
          <p:cNvSpPr txBox="1"/>
          <p:nvPr/>
        </p:nvSpPr>
        <p:spPr>
          <a:xfrm>
            <a:off x="8610600" y="6356350"/>
            <a:ext cx="24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www.analog.com</a:t>
            </a:r>
            <a:endParaRPr lang="en-IN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0AEE0A-3CC2-24AD-CF50-72F8A310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85163" cy="1146175"/>
          </a:xfrm>
        </p:spPr>
        <p:txBody>
          <a:bodyPr/>
          <a:lstStyle/>
          <a:p>
            <a:r>
              <a:rPr lang="en-US" dirty="0"/>
              <a:t>Timing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77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B83-267A-0386-1930-4DFCFD40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A94C-7D08-6C82-E999-5AC71795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speed data transfer</a:t>
            </a:r>
          </a:p>
          <a:p>
            <a:r>
              <a:rPr lang="en-US" dirty="0"/>
              <a:t>Simple Implementation</a:t>
            </a:r>
          </a:p>
          <a:p>
            <a:r>
              <a:rPr lang="en-US" dirty="0"/>
              <a:t>Full-duplex communication</a:t>
            </a:r>
          </a:p>
          <a:p>
            <a:r>
              <a:rPr lang="en-US" dirty="0"/>
              <a:t>Low power consumption</a:t>
            </a:r>
          </a:p>
          <a:p>
            <a:r>
              <a:rPr lang="en-IN" dirty="0"/>
              <a:t>Easy to daisy-chain multiple devices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679B-81F7-7508-ABB8-33B7C68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26A1-A142-75F2-57DF-E30EDA40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23223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ED38-8F5B-3583-F7CC-6D2FF249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03C5-8367-300D-89C6-5AFEA2D2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formal standard</a:t>
            </a:r>
          </a:p>
          <a:p>
            <a:r>
              <a:rPr lang="en-US" dirty="0"/>
              <a:t>Limited to short distances</a:t>
            </a:r>
          </a:p>
          <a:p>
            <a:r>
              <a:rPr lang="en-US" dirty="0"/>
              <a:t>Requires more pins than I2C</a:t>
            </a:r>
          </a:p>
          <a:p>
            <a:r>
              <a:rPr lang="en-US" dirty="0"/>
              <a:t>Only one master at a time</a:t>
            </a:r>
          </a:p>
          <a:p>
            <a:r>
              <a:rPr lang="en-US" dirty="0"/>
              <a:t>Handling multiple slaves requires extra control logic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83E2-30C2-AEAD-BE4F-91DBB7C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8FB4-FF92-5CCC-5557-2E19E479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256506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8509-BD4C-05EE-7A30-D7985F44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Multi-Slave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D248-FEE3-536B-10F7-E970B797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Daisy-Chain:</a:t>
            </a:r>
          </a:p>
          <a:p>
            <a:pPr lvl="1"/>
            <a:r>
              <a:rPr lang="en-US" dirty="0"/>
              <a:t>Single data line for all slaves</a:t>
            </a:r>
          </a:p>
          <a:p>
            <a:pPr lvl="1"/>
            <a:r>
              <a:rPr lang="en-US" dirty="0"/>
              <a:t>Advantages: </a:t>
            </a:r>
          </a:p>
          <a:p>
            <a:pPr lvl="2"/>
            <a:r>
              <a:rPr lang="en-US" dirty="0"/>
              <a:t>Reduces number of SS lines</a:t>
            </a:r>
          </a:p>
          <a:p>
            <a:pPr lvl="2"/>
            <a:r>
              <a:rPr lang="en-US" dirty="0"/>
              <a:t>Simple hardware connections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Slower due to cascading delays</a:t>
            </a:r>
          </a:p>
          <a:p>
            <a:pPr lvl="2"/>
            <a:r>
              <a:rPr lang="en-US" dirty="0"/>
              <a:t>Single point of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8C716-5420-49EA-E1F1-526C20D6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6292-9804-61C4-D07E-FF9FA197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A3E18-D320-0EFA-2DE2-6C2734A8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5781"/>
            <a:ext cx="4625741" cy="4780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D5377-6D81-363C-284C-F7260D68A905}"/>
              </a:ext>
            </a:extLst>
          </p:cNvPr>
          <p:cNvSpPr txBox="1"/>
          <p:nvPr/>
        </p:nvSpPr>
        <p:spPr>
          <a:xfrm>
            <a:off x="8610600" y="6509784"/>
            <a:ext cx="24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www.analog.com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499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529B8-C967-6CBB-C9E8-67E006F61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E201-109D-3E2E-48D0-286C3D93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Multi-Slave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045-8466-AAFC-5469-C9E5079D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SS Lines:</a:t>
            </a:r>
          </a:p>
          <a:p>
            <a:pPr lvl="1"/>
            <a:r>
              <a:rPr lang="en-US" dirty="0"/>
              <a:t>Each slave has a dedicated SS line</a:t>
            </a:r>
            <a:endParaRPr lang="en-IN" dirty="0"/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Faster Communication</a:t>
            </a:r>
          </a:p>
          <a:p>
            <a:pPr lvl="2"/>
            <a:r>
              <a:rPr lang="en-US" dirty="0"/>
              <a:t>Better Fault Isolation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Requires more GPIO pins</a:t>
            </a:r>
          </a:p>
          <a:p>
            <a:pPr lvl="2"/>
            <a:r>
              <a:rPr lang="en-US" dirty="0"/>
              <a:t>Complex hardware wiring for</a:t>
            </a:r>
          </a:p>
          <a:p>
            <a:pPr marL="914400" lvl="2" indent="0">
              <a:buNone/>
            </a:pPr>
            <a:r>
              <a:rPr lang="en-US" dirty="0"/>
              <a:t>	 large systems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F4A-946C-C546-819F-75B447D1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9EF2-4E2B-7A4E-3DC8-08440355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BF42A-D922-0AA1-48E4-75E30B2D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9" y="1646238"/>
            <a:ext cx="5807242" cy="3936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0ADF4-B815-BBEB-69E2-37D2809C8095}"/>
              </a:ext>
            </a:extLst>
          </p:cNvPr>
          <p:cNvSpPr txBox="1"/>
          <p:nvPr/>
        </p:nvSpPr>
        <p:spPr>
          <a:xfrm>
            <a:off x="8610600" y="6413698"/>
            <a:ext cx="24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www.analog.com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5872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DC8F-C440-6B17-74B5-50BA6A0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Protocols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1358-BC05-2FB7-672B-5010D663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BB63-DEDE-BC43-D08B-B63F52EB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A5A7E-BF0D-3FFC-0820-88414B4D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01147"/>
              </p:ext>
            </p:extLst>
          </p:nvPr>
        </p:nvGraphicFramePr>
        <p:xfrm>
          <a:off x="838199" y="1809749"/>
          <a:ext cx="10353675" cy="424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261727741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49732281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88464143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39830231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55743657"/>
                    </a:ext>
                  </a:extLst>
                </a:gridCol>
              </a:tblGrid>
              <a:tr h="448434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solidFill>
                            <a:srgbClr val="FFFF00"/>
                          </a:solidFill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solidFill>
                            <a:srgbClr val="FFFF00"/>
                          </a:solidFill>
                        </a:rPr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solidFill>
                            <a:srgbClr val="FFFF00"/>
                          </a:solidFill>
                        </a:rPr>
                        <a:t>UART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CAN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19030"/>
                  </a:ext>
                </a:extLst>
              </a:tr>
              <a:tr h="448434">
                <a:tc>
                  <a:txBody>
                    <a:bodyPr/>
                    <a:lstStyle/>
                    <a:p>
                      <a:r>
                        <a:rPr lang="en-IN" sz="2000" b="1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91510"/>
                  </a:ext>
                </a:extLst>
              </a:tr>
              <a:tr h="774011">
                <a:tc>
                  <a:txBody>
                    <a:bodyPr/>
                    <a:lstStyle/>
                    <a:p>
                      <a:r>
                        <a:rPr lang="en-IN" sz="2000" b="1"/>
                        <a:t>Number of Wires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 (min)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5444"/>
                  </a:ext>
                </a:extLst>
              </a:tr>
              <a:tr h="448434">
                <a:tc>
                  <a:txBody>
                    <a:bodyPr/>
                    <a:lstStyle/>
                    <a:p>
                      <a:r>
                        <a:rPr lang="en-IN" sz="2000" b="1" dirty="0"/>
                        <a:t>Full Duplex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39202"/>
                  </a:ext>
                </a:extLst>
              </a:tr>
              <a:tr h="774011">
                <a:tc>
                  <a:txBody>
                    <a:bodyPr/>
                    <a:lstStyle/>
                    <a:p>
                      <a:r>
                        <a:rPr lang="en-IN" sz="2000" b="1"/>
                        <a:t>Master-Slave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Single Master, Multi-Slave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Multi-Master, Multi-Slave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Point-to-Point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Multi-Master, Multi-Slave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024870"/>
                  </a:ext>
                </a:extLst>
              </a:tr>
              <a:tr h="448434">
                <a:tc>
                  <a:txBody>
                    <a:bodyPr/>
                    <a:lstStyle/>
                    <a:p>
                      <a:r>
                        <a:rPr lang="en-IN" sz="2000" b="1"/>
                        <a:t>Addressing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587085"/>
                  </a:ext>
                </a:extLst>
              </a:tr>
              <a:tr h="448434">
                <a:tc>
                  <a:txBody>
                    <a:bodyPr/>
                    <a:lstStyle/>
                    <a:p>
                      <a:r>
                        <a:rPr lang="en-IN" sz="2000" b="1"/>
                        <a:t>Robustness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5201"/>
                  </a:ext>
                </a:extLst>
              </a:tr>
              <a:tr h="448434">
                <a:tc>
                  <a:txBody>
                    <a:bodyPr/>
                    <a:lstStyle/>
                    <a:p>
                      <a:r>
                        <a:rPr lang="en-IN" sz="2000" b="1" dirty="0"/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Short-Medium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4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0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3367-78D4-569D-F5FA-FACF4F85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23F0-FB22-0F30-B0D4-794A3A23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Electronics:</a:t>
            </a:r>
          </a:p>
          <a:p>
            <a:pPr lvl="1"/>
            <a:r>
              <a:rPr lang="en-US" dirty="0"/>
              <a:t>SD Cards, Touch screens</a:t>
            </a:r>
            <a:endParaRPr lang="en-IN" dirty="0"/>
          </a:p>
          <a:p>
            <a:r>
              <a:rPr lang="en-IN" dirty="0"/>
              <a:t>Industrial:</a:t>
            </a:r>
          </a:p>
          <a:p>
            <a:pPr lvl="1"/>
            <a:r>
              <a:rPr lang="en-IN" dirty="0"/>
              <a:t>Sensors, Actuators</a:t>
            </a:r>
          </a:p>
          <a:p>
            <a:r>
              <a:rPr lang="en-IN" dirty="0"/>
              <a:t>Automotive:</a:t>
            </a:r>
          </a:p>
          <a:p>
            <a:pPr lvl="1"/>
            <a:r>
              <a:rPr lang="en-IN" dirty="0"/>
              <a:t>ECU communication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E2BB-5BCF-E211-5196-B321B8F0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B09B-2AA0-83EC-696F-A8DF606A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257462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9C4-85F7-8700-DC10-65BAF502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672D-7713-0F6D-C51C-917C4D51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an SPI module in Verilog that includes both </a:t>
            </a:r>
            <a:r>
              <a:rPr lang="en-US" sz="2400" dirty="0" err="1"/>
              <a:t>spi_master</a:t>
            </a:r>
            <a:r>
              <a:rPr lang="en-US" sz="2400" dirty="0"/>
              <a:t> and </a:t>
            </a:r>
            <a:r>
              <a:rPr lang="en-US" sz="2400" dirty="0" err="1"/>
              <a:t>spi_slave</a:t>
            </a:r>
            <a:r>
              <a:rPr lang="en-US" sz="2400" dirty="0"/>
              <a:t> functionalities. </a:t>
            </a:r>
          </a:p>
          <a:p>
            <a:pPr lvl="1"/>
            <a:r>
              <a:rPr lang="en-US" sz="2000" dirty="0"/>
              <a:t>Implement 8-bit data transfer with support for all four SPI modes (CPOL, CPHA). </a:t>
            </a:r>
          </a:p>
          <a:p>
            <a:pPr lvl="1"/>
            <a:r>
              <a:rPr lang="en-US" sz="2000" dirty="0"/>
              <a:t>Ensure the master generates the clock (SCLK) and the slave communicates based on the Slave Select (SS) signal. </a:t>
            </a:r>
          </a:p>
          <a:p>
            <a:pPr lvl="1"/>
            <a:r>
              <a:rPr lang="en-US" sz="2000" dirty="0"/>
              <a:t>Write a testbench to verify full-duplex communication for a given sequence of data bytes and validate correct operation through simulation waveforms.</a:t>
            </a:r>
          </a:p>
          <a:p>
            <a:pPr lvl="1"/>
            <a:r>
              <a:rPr lang="en-US" sz="2000" dirty="0"/>
              <a:t>Explain how your design would handle scenarios where the clock speed of the SPI master is higher than the capability of the slave.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B347-E1CF-1A78-E5E7-60546D3F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0B04-A514-77BF-3E62-751D5564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170389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567-C469-4B26-864D-4AA64260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2CB75-3154-83D9-9440-C1B7174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B996B-D07F-66B5-74C2-06B6C2C56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538C-42AD-9CFF-0299-F2A1F5C5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F9988-FD6C-48C5-8106-A4693F4F0487}"/>
              </a:ext>
            </a:extLst>
          </p:cNvPr>
          <p:cNvSpPr txBox="1"/>
          <p:nvPr/>
        </p:nvSpPr>
        <p:spPr>
          <a:xfrm>
            <a:off x="838200" y="187291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"Serial Communication Protocols: Principles and Applications" by Robert J. Anderson, Wiley, 2020.</a:t>
            </a:r>
          </a:p>
          <a:p>
            <a:endParaRPr lang="en-US" sz="2800" dirty="0"/>
          </a:p>
          <a:p>
            <a:r>
              <a:rPr lang="en-US" sz="2800" dirty="0"/>
              <a:t>2. "Microcontroller Systems: Advanced Design Techniques" by John H. Davies, Elsevier, 2019.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37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872F-03B9-4885-9213-F8F269B6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9BD4-2314-483A-A0DF-BF63189F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SPI protocol</a:t>
            </a:r>
            <a:endParaRPr lang="en-IN" dirty="0"/>
          </a:p>
          <a:p>
            <a:r>
              <a:rPr lang="en-IN" dirty="0"/>
              <a:t>Basic SPI Architecture</a:t>
            </a:r>
          </a:p>
          <a:p>
            <a:r>
              <a:rPr lang="en-IN" dirty="0"/>
              <a:t>Working Principle</a:t>
            </a:r>
          </a:p>
          <a:p>
            <a:r>
              <a:rPr lang="en-IN" dirty="0"/>
              <a:t>SPI Modes(Clock Polarity and Clock Phase)</a:t>
            </a:r>
          </a:p>
          <a:p>
            <a:r>
              <a:rPr lang="en-IN" dirty="0"/>
              <a:t>Timing Diagram</a:t>
            </a:r>
          </a:p>
          <a:p>
            <a:r>
              <a:rPr lang="en-IN" dirty="0"/>
              <a:t>Advantages of SPI</a:t>
            </a:r>
          </a:p>
          <a:p>
            <a:r>
              <a:rPr lang="en-IN" dirty="0"/>
              <a:t>Limitations of SPI</a:t>
            </a:r>
          </a:p>
          <a:p>
            <a:r>
              <a:rPr lang="en-IN" dirty="0"/>
              <a:t>Multi-Slave configuration</a:t>
            </a:r>
          </a:p>
          <a:p>
            <a:r>
              <a:rPr lang="en-IN" dirty="0"/>
              <a:t>Comparison with other protocols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04FB0-4DF3-D96E-A1C8-15ADBBE0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1176-12E2-7D8D-83BE-1B849B79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</p:spTree>
    <p:extLst>
      <p:ext uri="{BB962C8B-B14F-4D97-AF65-F5344CB8AC3E}">
        <p14:creationId xmlns:p14="http://schemas.microsoft.com/office/powerpoint/2010/main" val="5883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86A0-BE92-10D3-AE1F-2F1AA074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A124-7B0E-B198-85D2-A2DAC0C6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is a Serial Bus communication Protocol developed by Motorola in late 1980s</a:t>
            </a:r>
          </a:p>
          <a:p>
            <a:r>
              <a:rPr lang="en-US" dirty="0"/>
              <a:t>It is a Synchronous, Full Duplex protocol and most used protocol for short distance communication</a:t>
            </a:r>
          </a:p>
          <a:p>
            <a:r>
              <a:rPr lang="en-US" dirty="0"/>
              <a:t>Used in microcontrollers, sensors, EEPROMS, ADCs, DACs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Has a simple hardware interface</a:t>
            </a:r>
          </a:p>
          <a:p>
            <a:r>
              <a:rPr lang="en-US" dirty="0"/>
              <a:t>Provides high-speed data transfer</a:t>
            </a:r>
          </a:p>
          <a:p>
            <a:r>
              <a:rPr lang="en-US" dirty="0"/>
              <a:t>Supports single or multiple slave devices but has only one master that controls all communications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96B4-4967-2E86-0624-3213EB53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E92B-CDCF-BC76-B7EE-52DA00E9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40805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2C9F-A603-2B9B-B0AB-0181376B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SPI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A5ED-E8E5-A522-1866-3A0A3B62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Master-Slave Configuration</a:t>
            </a:r>
          </a:p>
          <a:p>
            <a:pPr lvl="1"/>
            <a:r>
              <a:rPr lang="en-US" dirty="0"/>
              <a:t>One master controls the communication</a:t>
            </a:r>
          </a:p>
          <a:p>
            <a:pPr lvl="1"/>
            <a:r>
              <a:rPr lang="en-US" dirty="0"/>
              <a:t>One or more slaves respond to the master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There are Four main signals:</a:t>
            </a:r>
          </a:p>
          <a:p>
            <a:pPr lvl="1"/>
            <a:r>
              <a:rPr lang="en-IN" b="1" i="1" dirty="0"/>
              <a:t>MOSI (Master Out Slave In) </a:t>
            </a:r>
            <a:r>
              <a:rPr lang="en-IN" dirty="0">
                <a:sym typeface="Wingdings" panose="05000000000000000000" pitchFamily="2" charset="2"/>
              </a:rPr>
              <a:t> used for sending data from Master to Slave</a:t>
            </a:r>
            <a:endParaRPr lang="en-IN" dirty="0"/>
          </a:p>
          <a:p>
            <a:pPr lvl="1"/>
            <a:r>
              <a:rPr lang="en-IN" b="1" i="1" dirty="0"/>
              <a:t>MISO (Master In Slave Out) </a:t>
            </a:r>
            <a:r>
              <a:rPr lang="en-IN" dirty="0">
                <a:sym typeface="Wingdings" panose="05000000000000000000" pitchFamily="2" charset="2"/>
              </a:rPr>
              <a:t> used for sending data from Slave to Master</a:t>
            </a:r>
            <a:endParaRPr lang="en-IN" dirty="0"/>
          </a:p>
          <a:p>
            <a:pPr lvl="1"/>
            <a:r>
              <a:rPr lang="en-IN" b="1" i="1" dirty="0"/>
              <a:t>SCLK (Serial Clock)</a:t>
            </a:r>
            <a:r>
              <a:rPr lang="en-IN" b="1" dirty="0"/>
              <a:t> </a:t>
            </a:r>
            <a:r>
              <a:rPr lang="en-IN" dirty="0">
                <a:sym typeface="Wingdings" panose="05000000000000000000" pitchFamily="2" charset="2"/>
              </a:rPr>
              <a:t> used to clock the signal</a:t>
            </a:r>
            <a:endParaRPr lang="en-IN" dirty="0"/>
          </a:p>
          <a:p>
            <a:pPr lvl="1"/>
            <a:r>
              <a:rPr lang="en-IN" b="1" i="1" dirty="0"/>
              <a:t>SS/CS (Slave Select / Chip Select)</a:t>
            </a:r>
            <a:r>
              <a:rPr lang="en-IN" b="1" dirty="0"/>
              <a:t> </a:t>
            </a:r>
            <a:r>
              <a:rPr lang="en-IN" dirty="0">
                <a:sym typeface="Wingdings" panose="05000000000000000000" pitchFamily="2" charset="2"/>
              </a:rPr>
              <a:t> used by master to send the data by selecting a particular slave. It is used when there are multiple slaves in the design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CC13-200A-B0DF-4879-D78694F0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DB22-E57A-8586-5179-290B0AF0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412077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8D051-1EB2-DE7D-A5FA-EE691BA79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D36-78A3-4D1B-410A-8082BA0E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SPI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3439-81D7-BE1F-1AAE-B203C2E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974-CE06-2FCF-234D-ADBE4784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4984-8B87-B4FA-FF28-9A7959F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7246D-4934-63A8-2A71-91BD378F7E26}"/>
              </a:ext>
            </a:extLst>
          </p:cNvPr>
          <p:cNvSpPr/>
          <p:nvPr/>
        </p:nvSpPr>
        <p:spPr>
          <a:xfrm>
            <a:off x="1812758" y="2582779"/>
            <a:ext cx="2225842" cy="28715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161F3-B8FF-8DCA-585C-32F2A951D5D8}"/>
              </a:ext>
            </a:extLst>
          </p:cNvPr>
          <p:cNvSpPr/>
          <p:nvPr/>
        </p:nvSpPr>
        <p:spPr>
          <a:xfrm>
            <a:off x="6659479" y="2565525"/>
            <a:ext cx="2225842" cy="28715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FC859-438E-C766-B1DA-85C72135EF9A}"/>
              </a:ext>
            </a:extLst>
          </p:cNvPr>
          <p:cNvSpPr txBox="1"/>
          <p:nvPr/>
        </p:nvSpPr>
        <p:spPr>
          <a:xfrm>
            <a:off x="2881565" y="2582779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MOSI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626BE-4A53-1CCE-9396-F9F9BF00A606}"/>
              </a:ext>
            </a:extLst>
          </p:cNvPr>
          <p:cNvSpPr txBox="1"/>
          <p:nvPr/>
        </p:nvSpPr>
        <p:spPr>
          <a:xfrm>
            <a:off x="2881565" y="3167390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MISO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07D1D-85C4-C618-DF18-D162F57E07DE}"/>
              </a:ext>
            </a:extLst>
          </p:cNvPr>
          <p:cNvSpPr txBox="1"/>
          <p:nvPr/>
        </p:nvSpPr>
        <p:spPr>
          <a:xfrm>
            <a:off x="2925679" y="4018547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SCLK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3C959-8698-91EB-7948-F7B3D2359117}"/>
              </a:ext>
            </a:extLst>
          </p:cNvPr>
          <p:cNvSpPr txBox="1"/>
          <p:nvPr/>
        </p:nvSpPr>
        <p:spPr>
          <a:xfrm>
            <a:off x="2881564" y="464017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SS/CS</a:t>
            </a:r>
            <a:endParaRPr lang="en-IN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9E8DC-F6CE-7146-A45D-FBB8960D3F7F}"/>
              </a:ext>
            </a:extLst>
          </p:cNvPr>
          <p:cNvSpPr txBox="1"/>
          <p:nvPr/>
        </p:nvSpPr>
        <p:spPr>
          <a:xfrm>
            <a:off x="6657474" y="262384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MOSI </a:t>
            </a:r>
            <a:endParaRPr lang="en-IN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91F6C-12AF-FFBF-F8A6-B86151A94A5D}"/>
              </a:ext>
            </a:extLst>
          </p:cNvPr>
          <p:cNvSpPr txBox="1"/>
          <p:nvPr/>
        </p:nvSpPr>
        <p:spPr>
          <a:xfrm>
            <a:off x="6657474" y="3208459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MISO</a:t>
            </a:r>
            <a:endParaRPr lang="en-IN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49FDE-D920-0BE6-D95D-E1280A59C561}"/>
              </a:ext>
            </a:extLst>
          </p:cNvPr>
          <p:cNvSpPr txBox="1"/>
          <p:nvPr/>
        </p:nvSpPr>
        <p:spPr>
          <a:xfrm>
            <a:off x="6701588" y="4059616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SCLK</a:t>
            </a:r>
            <a:endParaRPr lang="en-IN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43564-79E9-3EEE-162D-B76A20410849}"/>
              </a:ext>
            </a:extLst>
          </p:cNvPr>
          <p:cNvSpPr txBox="1"/>
          <p:nvPr/>
        </p:nvSpPr>
        <p:spPr>
          <a:xfrm>
            <a:off x="6657473" y="4681247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SS/CS</a:t>
            </a:r>
            <a:endParaRPr lang="en-IN" sz="28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0EA97-1FFB-B463-4767-377B65267E54}"/>
              </a:ext>
            </a:extLst>
          </p:cNvPr>
          <p:cNvCxnSpPr/>
          <p:nvPr/>
        </p:nvCxnSpPr>
        <p:spPr>
          <a:xfrm>
            <a:off x="4080710" y="4304114"/>
            <a:ext cx="25767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2CA95-4269-7D3B-9F3D-01EE541CCD90}"/>
              </a:ext>
            </a:extLst>
          </p:cNvPr>
          <p:cNvCxnSpPr/>
          <p:nvPr/>
        </p:nvCxnSpPr>
        <p:spPr>
          <a:xfrm>
            <a:off x="4036595" y="4953819"/>
            <a:ext cx="25767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B19693-25A7-9035-8C23-B605F25E2199}"/>
              </a:ext>
            </a:extLst>
          </p:cNvPr>
          <p:cNvCxnSpPr/>
          <p:nvPr/>
        </p:nvCxnSpPr>
        <p:spPr>
          <a:xfrm>
            <a:off x="4036595" y="2884388"/>
            <a:ext cx="25767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FF84F-51C5-3326-407E-E314AFD59A0B}"/>
              </a:ext>
            </a:extLst>
          </p:cNvPr>
          <p:cNvCxnSpPr>
            <a:cxnSpLocks/>
          </p:cNvCxnSpPr>
          <p:nvPr/>
        </p:nvCxnSpPr>
        <p:spPr>
          <a:xfrm flipH="1">
            <a:off x="4036595" y="3429000"/>
            <a:ext cx="26710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1107C1-9D07-73A2-4C61-06395FCE3237}"/>
              </a:ext>
            </a:extLst>
          </p:cNvPr>
          <p:cNvSpPr txBox="1"/>
          <p:nvPr/>
        </p:nvSpPr>
        <p:spPr>
          <a:xfrm>
            <a:off x="1854869" y="1622426"/>
            <a:ext cx="222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SPI MASTER / CONTROLLER</a:t>
            </a:r>
            <a:endParaRPr lang="en-IN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CB3FF3-A4A4-42EF-9F96-655844C6D97B}"/>
              </a:ext>
            </a:extLst>
          </p:cNvPr>
          <p:cNvSpPr txBox="1"/>
          <p:nvPr/>
        </p:nvSpPr>
        <p:spPr>
          <a:xfrm>
            <a:off x="6743698" y="1703387"/>
            <a:ext cx="2225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SPI SLAVE / PERIPHERAL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8405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FFA2-9048-0C32-3568-58891696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E49E-7302-35BD-5E77-B2788163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Clock Synchronization:  where Master generates the clock SCLK</a:t>
            </a:r>
          </a:p>
          <a:p>
            <a:pPr lvl="1"/>
            <a:r>
              <a:rPr lang="en-IN" sz="2400" dirty="0"/>
              <a:t>All data transfers are synchronized to this clock.</a:t>
            </a:r>
          </a:p>
          <a:p>
            <a:pPr lvl="1"/>
            <a:r>
              <a:rPr lang="en-IN" sz="2400" dirty="0"/>
              <a:t>Data Shifts occur on clock edges determined by SPI mode.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Transfer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Master sends data to the slave vis MOSI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Slave responds with data via MISO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Transfer happens in full duplex mode i.e., simultaneous read and write operations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Chip Selection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SS is driven low to select a slave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a particular slave is not selected, it remains inactive and ignores SCLK and MOSI.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Frame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SPI uses a shift register based data frame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is typically transferred as 8  bits at a time but it can be extended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018B-0CA2-3C1A-AF75-7B1DF54E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1956-5AB1-60B6-028D-D2A3146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58448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8AC2-798E-C2E8-6C68-85019E98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Modes ( Clock Polarity and Phase)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DDAE-C455-A5FA-7EE8-55B78871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 0  </a:t>
            </a:r>
            <a:r>
              <a:rPr lang="en-IN" dirty="0"/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CPOL = 0, CPHA = 0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Data is sampled on rising edge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US" dirty="0"/>
              <a:t>Mode 1  </a:t>
            </a:r>
            <a:r>
              <a:rPr lang="en-IN" dirty="0"/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CPOL = 0, CPHA = 1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Data is sampled on falling edge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US" dirty="0"/>
              <a:t>Mode 2  </a:t>
            </a:r>
            <a:r>
              <a:rPr lang="en-IN" dirty="0"/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CPOL = 1, CPHA = 0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Data is sampled on falling edge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Mode 3  </a:t>
            </a:r>
            <a:r>
              <a:rPr lang="en-IN" dirty="0"/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CPOL = 1, CPHA = 1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Data is sampled on rising edge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534D-47E7-AF4B-F5BE-0510F19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E693-DA92-92DA-7751-E8FE91F3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D4B481E-8F07-9C33-8179-11C85475CD09}"/>
              </a:ext>
            </a:extLst>
          </p:cNvPr>
          <p:cNvSpPr/>
          <p:nvPr/>
        </p:nvSpPr>
        <p:spPr>
          <a:xfrm>
            <a:off x="5839326" y="1825625"/>
            <a:ext cx="5727032" cy="2377407"/>
          </a:xfrm>
          <a:prstGeom prst="cloudCallout">
            <a:avLst>
              <a:gd name="adj1" fmla="val -56967"/>
              <a:gd name="adj2" fmla="val 793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3DFC0-1B8A-CD5C-5404-C9C20FBA71AC}"/>
              </a:ext>
            </a:extLst>
          </p:cNvPr>
          <p:cNvSpPr txBox="1"/>
          <p:nvPr/>
        </p:nvSpPr>
        <p:spPr>
          <a:xfrm>
            <a:off x="6898105" y="2454442"/>
            <a:ext cx="4058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choose a mode for given hardware?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382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840-73A1-0033-906F-B5239D3C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8369-CD49-69A2-31E9-EE45DB55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A940-8F63-BCB3-6681-0DEDF89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5E9E1-880D-3C16-4C6F-9655DB09F58A}"/>
              </a:ext>
            </a:extLst>
          </p:cNvPr>
          <p:cNvSpPr txBox="1"/>
          <p:nvPr/>
        </p:nvSpPr>
        <p:spPr>
          <a:xfrm>
            <a:off x="8750969" y="6356350"/>
            <a:ext cx="24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www.analog.com</a:t>
            </a:r>
            <a:endParaRPr lang="en-I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39292-C50A-A086-59D3-60D2EF87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9" y="2117558"/>
            <a:ext cx="10523619" cy="3962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795F1D-E166-C595-BDB6-85301F5B657C}"/>
              </a:ext>
            </a:extLst>
          </p:cNvPr>
          <p:cNvCxnSpPr>
            <a:cxnSpLocks/>
          </p:cNvCxnSpPr>
          <p:nvPr/>
        </p:nvCxnSpPr>
        <p:spPr>
          <a:xfrm flipH="1">
            <a:off x="2294021" y="1841166"/>
            <a:ext cx="320842" cy="500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930D4D-5DFB-1FE9-A428-603DAFB1F09C}"/>
              </a:ext>
            </a:extLst>
          </p:cNvPr>
          <p:cNvSpPr txBox="1"/>
          <p:nvPr/>
        </p:nvSpPr>
        <p:spPr>
          <a:xfrm>
            <a:off x="2438400" y="1511302"/>
            <a:ext cx="9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CDD46-1A72-FF18-1135-A4531D84D084}"/>
              </a:ext>
            </a:extLst>
          </p:cNvPr>
          <p:cNvSpPr txBox="1"/>
          <p:nvPr/>
        </p:nvSpPr>
        <p:spPr>
          <a:xfrm>
            <a:off x="10754227" y="1515449"/>
            <a:ext cx="9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8FCFE2-18DB-E672-0B9A-8CB96DC777F3}"/>
              </a:ext>
            </a:extLst>
          </p:cNvPr>
          <p:cNvCxnSpPr>
            <a:cxnSpLocks/>
          </p:cNvCxnSpPr>
          <p:nvPr/>
        </p:nvCxnSpPr>
        <p:spPr>
          <a:xfrm flipH="1">
            <a:off x="10670005" y="1776998"/>
            <a:ext cx="320842" cy="500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2EEA59-C46C-17C1-D1E1-88B2C72A30FA}"/>
              </a:ext>
            </a:extLst>
          </p:cNvPr>
          <p:cNvCxnSpPr>
            <a:cxnSpLocks/>
          </p:cNvCxnSpPr>
          <p:nvPr/>
        </p:nvCxnSpPr>
        <p:spPr>
          <a:xfrm flipH="1">
            <a:off x="2751221" y="2349531"/>
            <a:ext cx="320842" cy="500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565D37-A293-9DFC-35DB-7D379A5DA4FA}"/>
              </a:ext>
            </a:extLst>
          </p:cNvPr>
          <p:cNvCxnSpPr>
            <a:cxnSpLocks/>
          </p:cNvCxnSpPr>
          <p:nvPr/>
        </p:nvCxnSpPr>
        <p:spPr>
          <a:xfrm flipH="1">
            <a:off x="6112042" y="2387343"/>
            <a:ext cx="320842" cy="500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C6009A-BD64-09BC-2677-03ABBCCA37FD}"/>
              </a:ext>
            </a:extLst>
          </p:cNvPr>
          <p:cNvSpPr txBox="1"/>
          <p:nvPr/>
        </p:nvSpPr>
        <p:spPr>
          <a:xfrm>
            <a:off x="2783305" y="199458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edge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07A4C2-5538-20E6-DAC2-22BE7AF1E91C}"/>
              </a:ext>
            </a:extLst>
          </p:cNvPr>
          <p:cNvSpPr txBox="1"/>
          <p:nvPr/>
        </p:nvSpPr>
        <p:spPr>
          <a:xfrm>
            <a:off x="6041857" y="1983907"/>
            <a:ext cx="16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Shifting 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5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D59-E04A-74F8-F3D4-774CF5E9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12/27/2024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3935-49B9-D470-8AAC-7176DF6C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8DB4C5-CAB9-4624-84F6-7AC830E0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85163" cy="1146175"/>
          </a:xfrm>
        </p:spPr>
        <p:txBody>
          <a:bodyPr/>
          <a:lstStyle/>
          <a:p>
            <a:r>
              <a:rPr lang="en-US" dirty="0"/>
              <a:t>Timing Diagram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E8355-E883-3CF2-B4E0-31E84DEB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2" y="1677441"/>
            <a:ext cx="11334993" cy="4049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1F8A77-0037-5329-769A-C6D8A3975ADF}"/>
              </a:ext>
            </a:extLst>
          </p:cNvPr>
          <p:cNvSpPr txBox="1"/>
          <p:nvPr/>
        </p:nvSpPr>
        <p:spPr>
          <a:xfrm>
            <a:off x="8610600" y="6338986"/>
            <a:ext cx="24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www.analog.com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50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937</Words>
  <Application>Microsoft Office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Flama</vt:lpstr>
      <vt:lpstr>Gotham</vt:lpstr>
      <vt:lpstr>Wingdings</vt:lpstr>
      <vt:lpstr>Office Theme</vt:lpstr>
      <vt:lpstr>Prepared By Priyanka C Application Engineer Ramaiah Skill Academy </vt:lpstr>
      <vt:lpstr>Content</vt:lpstr>
      <vt:lpstr>Introduction to SPI</vt:lpstr>
      <vt:lpstr>Basic SPI Architecture</vt:lpstr>
      <vt:lpstr>Basic SPI Architecture</vt:lpstr>
      <vt:lpstr>Working Principle</vt:lpstr>
      <vt:lpstr>SPI Modes ( Clock Polarity and Phase)</vt:lpstr>
      <vt:lpstr>Timing Diagram</vt:lpstr>
      <vt:lpstr>Timing Diagram</vt:lpstr>
      <vt:lpstr>Timing Diagram</vt:lpstr>
      <vt:lpstr>Timing Diagram</vt:lpstr>
      <vt:lpstr>Advantages of SPI</vt:lpstr>
      <vt:lpstr>Limitations of SPI</vt:lpstr>
      <vt:lpstr>Multi-Slave Configuration</vt:lpstr>
      <vt:lpstr>Multi-Slave Configuration</vt:lpstr>
      <vt:lpstr>Comparison with other Protocols</vt:lpstr>
      <vt:lpstr>Applications</vt:lpstr>
      <vt:lpstr>Assignment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Mrs. Priyanka C</cp:lastModifiedBy>
  <cp:revision>162</cp:revision>
  <dcterms:created xsi:type="dcterms:W3CDTF">2021-10-27T08:40:39Z</dcterms:created>
  <dcterms:modified xsi:type="dcterms:W3CDTF">2024-12-30T04:17:55Z</dcterms:modified>
</cp:coreProperties>
</file>