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6" r:id="rId3"/>
    <p:sldId id="257" r:id="rId4"/>
    <p:sldId id="265" r:id="rId5"/>
    <p:sldId id="267" r:id="rId6"/>
    <p:sldId id="268" r:id="rId7"/>
    <p:sldId id="269" r:id="rId8"/>
    <p:sldId id="270" r:id="rId9"/>
    <p:sldId id="271" r:id="rId10"/>
    <p:sldId id="275" r:id="rId11"/>
    <p:sldId id="272" r:id="rId12"/>
    <p:sldId id="273" r:id="rId13"/>
    <p:sldId id="274" r:id="rId14"/>
    <p:sldId id="276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5" r:id="rId26"/>
    <p:sldId id="294" r:id="rId27"/>
    <p:sldId id="292" r:id="rId28"/>
    <p:sldId id="296" r:id="rId29"/>
    <p:sldId id="277" r:id="rId30"/>
    <p:sldId id="278" r:id="rId31"/>
    <p:sldId id="279" r:id="rId32"/>
    <p:sldId id="280" r:id="rId33"/>
    <p:sldId id="281" r:id="rId34"/>
    <p:sldId id="282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5B95-7E9C-448E-A737-4D264D782A3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F30D1-ECAF-46D9-B09F-77DE97A3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5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F30D1-ECAF-46D9-B09F-77DE97A34CF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2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F30D1-ECAF-46D9-B09F-77DE97A34CF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8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F30D1-ECAF-46D9-B09F-77DE97A34CF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5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m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856" y="2503488"/>
            <a:ext cx="7772400" cy="954527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0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402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Application Engineer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Darshan M R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29" y="134291"/>
            <a:ext cx="2819084" cy="89361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4815839" y="3762916"/>
            <a:ext cx="3337561" cy="909955"/>
            <a:chOff x="0" y="0"/>
            <a:chExt cx="3524250" cy="847724"/>
          </a:xfrm>
        </p:grpSpPr>
        <p:pic>
          <p:nvPicPr>
            <p:cNvPr id="10" name="Picture 9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1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Application Engineer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Darshan M R</a:t>
            </a:r>
          </a:p>
        </p:txBody>
      </p:sp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4815839" y="3762916"/>
            <a:ext cx="3337561" cy="909955"/>
            <a:chOff x="0" y="0"/>
            <a:chExt cx="3524250" cy="847724"/>
          </a:xfrm>
        </p:grpSpPr>
        <p:pic>
          <p:nvPicPr>
            <p:cNvPr id="7" name="Picture 6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09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285252" cy="11461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Darshan M R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76BD6B-EE0A-40F6-8593-D552FCFF208B}"/>
              </a:ext>
            </a:extLst>
          </p:cNvPr>
          <p:cNvSpPr txBox="1">
            <a:spLocks/>
          </p:cNvSpPr>
          <p:nvPr/>
        </p:nvSpPr>
        <p:spPr>
          <a:xfrm>
            <a:off x="10983074" y="6356350"/>
            <a:ext cx="370726" cy="501650"/>
          </a:xfrm>
          <a:prstGeom prst="rect">
            <a:avLst/>
          </a:prstGeom>
          <a:solidFill>
            <a:srgbClr val="9D1D5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3D21A-7D3D-4DED-9A48-B2ED06BDD9FF}" type="slidenum">
              <a:rPr lang="en-IN" smtClean="0">
                <a:solidFill>
                  <a:schemeClr val="bg1"/>
                </a:solidFill>
              </a:rPr>
              <a:pPr/>
              <a:t>‹#›</a:t>
            </a:fld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4815839" y="3762916"/>
            <a:ext cx="3337561" cy="909955"/>
            <a:chOff x="0" y="0"/>
            <a:chExt cx="3524250" cy="847724"/>
          </a:xfrm>
        </p:grpSpPr>
        <p:pic>
          <p:nvPicPr>
            <p:cNvPr id="12" name="Picture 11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6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Application Engineer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Darshan M R</a:t>
            </a:r>
          </a:p>
        </p:txBody>
      </p:sp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4932380" y="4322763"/>
            <a:ext cx="3337561" cy="909955"/>
            <a:chOff x="0" y="0"/>
            <a:chExt cx="3524250" cy="847724"/>
          </a:xfrm>
        </p:grpSpPr>
        <p:pic>
          <p:nvPicPr>
            <p:cNvPr id="7" name="Picture 6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1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Application Engineer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Darshan M 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4815839" y="3762916"/>
            <a:ext cx="3337561" cy="909955"/>
            <a:chOff x="0" y="0"/>
            <a:chExt cx="3524250" cy="847724"/>
          </a:xfrm>
        </p:grpSpPr>
        <p:pic>
          <p:nvPicPr>
            <p:cNvPr id="9" name="Picture 8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9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1515"/>
            <a:ext cx="8382441" cy="106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Application Engineer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Darshan M 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4815839" y="3762916"/>
            <a:ext cx="3337561" cy="909955"/>
            <a:chOff x="0" y="0"/>
            <a:chExt cx="3524250" cy="847724"/>
          </a:xfrm>
        </p:grpSpPr>
        <p:pic>
          <p:nvPicPr>
            <p:cNvPr id="11" name="Picture 10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69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375399"/>
            <a:ext cx="8264703" cy="113590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Application Engineer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Darshan M 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4815839" y="3762916"/>
            <a:ext cx="3337561" cy="909955"/>
            <a:chOff x="0" y="0"/>
            <a:chExt cx="3524250" cy="847724"/>
          </a:xfrm>
        </p:grpSpPr>
        <p:pic>
          <p:nvPicPr>
            <p:cNvPr id="7" name="Picture 6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03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Application Engineer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Darshan M R</a:t>
            </a: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4815839" y="3762916"/>
            <a:ext cx="3337561" cy="909955"/>
            <a:chOff x="0" y="0"/>
            <a:chExt cx="3524250" cy="847724"/>
          </a:xfrm>
        </p:grpSpPr>
        <p:pic>
          <p:nvPicPr>
            <p:cNvPr id="5" name="Picture 4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7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Application Engineer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Darshan M R</a:t>
            </a:r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4815839" y="3762916"/>
            <a:ext cx="3337561" cy="909955"/>
            <a:chOff x="0" y="0"/>
            <a:chExt cx="3524250" cy="847724"/>
          </a:xfrm>
        </p:grpSpPr>
        <p:pic>
          <p:nvPicPr>
            <p:cNvPr id="8" name="Picture 7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2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Application Engineer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Darshan M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7311-FD69-4D11-B2A0-076B5D45BADD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4815839" y="3762916"/>
            <a:ext cx="3337561" cy="909955"/>
            <a:chOff x="0" y="0"/>
            <a:chExt cx="3524250" cy="847724"/>
          </a:xfrm>
        </p:grpSpPr>
        <p:pic>
          <p:nvPicPr>
            <p:cNvPr id="9" name="Picture 8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85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Application Engineer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Darshan M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7311-FD69-4D11-B2A0-076B5D45BAD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76BD6B-EE0A-40F6-8593-D552FCFF208B}"/>
              </a:ext>
            </a:extLst>
          </p:cNvPr>
          <p:cNvSpPr txBox="1">
            <a:spLocks/>
          </p:cNvSpPr>
          <p:nvPr/>
        </p:nvSpPr>
        <p:spPr>
          <a:xfrm>
            <a:off x="10983074" y="6356350"/>
            <a:ext cx="370726" cy="501650"/>
          </a:xfrm>
          <a:prstGeom prst="rect">
            <a:avLst/>
          </a:prstGeom>
          <a:solidFill>
            <a:srgbClr val="9D1D5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3D21A-7D3D-4DED-9A48-B2ED06BDD9FF}" type="slidenum">
              <a:rPr lang="en-IN" smtClean="0">
                <a:solidFill>
                  <a:schemeClr val="bg1"/>
                </a:solidFill>
              </a:rPr>
              <a:pPr/>
              <a:t>‹#›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69D81-976A-4BB5-9CF3-0D734A86D0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67" y="391123"/>
            <a:ext cx="2210750" cy="9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1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Verilog Programming</a:t>
            </a:r>
            <a:endParaRPr lang="en-IN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47D90E5C-0570-4AAF-AB33-F556182C1F16}"/>
              </a:ext>
            </a:extLst>
          </p:cNvPr>
          <p:cNvSpPr>
            <a:spLocks noGrp="1"/>
          </p:cNvSpPr>
          <p:nvPr/>
        </p:nvSpPr>
        <p:spPr>
          <a:xfrm>
            <a:off x="9494962" y="5130990"/>
            <a:ext cx="2549277" cy="1670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Flama" pitchFamily="50" charset="0"/>
              </a:rPr>
              <a:t>Prepared By</a:t>
            </a:r>
            <a:br>
              <a:rPr lang="en-US" sz="2800" b="1" dirty="0">
                <a:solidFill>
                  <a:schemeClr val="bg1"/>
                </a:solidFill>
                <a:latin typeface="Gotham" panose="02000504050000020004" pitchFamily="2" charset="0"/>
              </a:rPr>
            </a:br>
            <a:r>
              <a:rPr lang="en-US" sz="2800" b="1" dirty="0">
                <a:solidFill>
                  <a:schemeClr val="bg1"/>
                </a:solidFill>
                <a:latin typeface="Gotham" panose="02000504050000020004" pitchFamily="2" charset="0"/>
              </a:rPr>
              <a:t>Darshan M R</a:t>
            </a:r>
            <a:br>
              <a:rPr lang="en-US" sz="2000" b="1" dirty="0">
                <a:solidFill>
                  <a:schemeClr val="bg1"/>
                </a:solidFill>
                <a:latin typeface="Gotham" panose="02000504050000020004" pitchFamily="2" charset="0"/>
              </a:rPr>
            </a:br>
            <a:r>
              <a:rPr lang="en-US" sz="1400" b="1" dirty="0">
                <a:solidFill>
                  <a:schemeClr val="bg1"/>
                </a:solidFill>
                <a:latin typeface="Gotham" panose="02000504050000020004" pitchFamily="2" charset="0"/>
              </a:rPr>
              <a:t>Application Engineer</a:t>
            </a:r>
            <a:br>
              <a:rPr lang="en-US" sz="1400" b="1" dirty="0">
                <a:solidFill>
                  <a:schemeClr val="bg1"/>
                </a:solidFill>
                <a:latin typeface="Gotham" panose="02000504050000020004" pitchFamily="2" charset="0"/>
              </a:rPr>
            </a:br>
            <a:r>
              <a:rPr lang="en-US" sz="1400" b="1" dirty="0">
                <a:solidFill>
                  <a:schemeClr val="bg1"/>
                </a:solidFill>
                <a:latin typeface="Gotham" panose="02000504050000020004" pitchFamily="2" charset="0"/>
              </a:rPr>
              <a:t>Ramaiah Skill Academy</a:t>
            </a:r>
            <a:br>
              <a:rPr lang="en-US" sz="2000" b="1" dirty="0">
                <a:solidFill>
                  <a:schemeClr val="bg1"/>
                </a:solidFill>
                <a:latin typeface="Gotham" panose="02000504050000020004" pitchFamily="2" charset="0"/>
              </a:rPr>
            </a:br>
            <a:endParaRPr lang="en-US" sz="2000" b="1" dirty="0">
              <a:solidFill>
                <a:schemeClr val="bg1"/>
              </a:solidFill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9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2434213"/>
            <a:ext cx="5687219" cy="313416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57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level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module </a:t>
            </a:r>
            <a:r>
              <a:rPr lang="en-US" sz="1800" dirty="0" err="1"/>
              <a:t>HalfAdder_GateLevel</a:t>
            </a:r>
            <a:r>
              <a:rPr lang="en-US" sz="1800" dirty="0"/>
              <a:t> ( input A, // 1-bit input A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input B, // 1-bit input B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output SUM, // 1-bit sum output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output CARRY // 1-bit carry output 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</a:t>
            </a:r>
            <a:r>
              <a:rPr lang="en-US" sz="1800" dirty="0" err="1"/>
              <a:t>xor</a:t>
            </a:r>
            <a:r>
              <a:rPr lang="en-US" sz="1800" dirty="0"/>
              <a:t> (SUM, A, B); // XOR gate for sum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and (CARRY, A, B); // AND gate for carry</a:t>
            </a:r>
          </a:p>
          <a:p>
            <a:pPr marL="0" indent="0">
              <a:buNone/>
            </a:pPr>
            <a:r>
              <a:rPr lang="en-US" sz="1800" dirty="0"/>
              <a:t>     endmodule</a:t>
            </a: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34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model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module </a:t>
            </a:r>
            <a:r>
              <a:rPr lang="en-IN" sz="1800" dirty="0" err="1"/>
              <a:t>HalfAdder_Dataflow</a:t>
            </a:r>
            <a:r>
              <a:rPr lang="en-IN" sz="1800" dirty="0"/>
              <a:t> ( input A, // 1-bit input A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input B, // 1-bit input B 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output SUM, // 1-bit sum output 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output CARRY // 1-bit carry output );</a:t>
            </a:r>
          </a:p>
          <a:p>
            <a:pPr marL="0" indent="0">
              <a:buNone/>
            </a:pPr>
            <a:r>
              <a:rPr lang="en-IN" sz="1800" dirty="0"/>
              <a:t>                             assign SUM = A ^ B; // XOR for sum </a:t>
            </a:r>
          </a:p>
          <a:p>
            <a:pPr marL="0" indent="0">
              <a:buNone/>
            </a:pPr>
            <a:r>
              <a:rPr lang="en-IN" sz="1800" dirty="0"/>
              <a:t>                             assign CARRY = A &amp; B; // AND for carry 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 err="1"/>
              <a:t>endmodule</a:t>
            </a: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module </a:t>
            </a:r>
            <a:r>
              <a:rPr lang="en-IN" sz="1800" dirty="0" err="1"/>
              <a:t>HalfAdder_Behavioral</a:t>
            </a:r>
            <a:r>
              <a:rPr lang="en-IN" sz="1800" dirty="0"/>
              <a:t> ( input A, // 1-bit input A 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   input B, // 1-bit input B 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   output </a:t>
            </a:r>
            <a:r>
              <a:rPr lang="en-IN" sz="1800" dirty="0" err="1"/>
              <a:t>reg</a:t>
            </a:r>
            <a:r>
              <a:rPr lang="en-IN" sz="1800" dirty="0"/>
              <a:t> SUM, // 1-bit sum output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   output </a:t>
            </a:r>
            <a:r>
              <a:rPr lang="en-IN" sz="1800" dirty="0" err="1"/>
              <a:t>reg</a:t>
            </a:r>
            <a:r>
              <a:rPr lang="en-IN" sz="1800" dirty="0"/>
              <a:t> CARRY // 1-bit carry output );</a:t>
            </a:r>
          </a:p>
          <a:p>
            <a:pPr marL="0" indent="0">
              <a:buNone/>
            </a:pPr>
            <a:r>
              <a:rPr lang="en-IN" sz="1800" dirty="0"/>
              <a:t>                                   always @(*) begin 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SUM = A ^ B; // XOR for sum 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CARRY = A &amp; B; // AND for carry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end 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endmodule</a:t>
            </a: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20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Types, Constants,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/>
              <a:t>Data types:</a:t>
            </a:r>
          </a:p>
          <a:p>
            <a:r>
              <a:rPr lang="en-US" altLang="en-US" sz="1800" dirty="0"/>
              <a:t>Nets: physical connection between hardware elements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       -&gt;  wire</a:t>
            </a:r>
          </a:p>
          <a:p>
            <a:r>
              <a:rPr lang="en-US" altLang="en-US" sz="1800" dirty="0"/>
              <a:t>Registers: Store value even if disconnected</a:t>
            </a:r>
          </a:p>
          <a:p>
            <a:pPr marL="0" indent="0">
              <a:buNone/>
            </a:pPr>
            <a:r>
              <a:rPr lang="en-US" altLang="en-US" sz="1800" dirty="0"/>
              <a:t>           -&gt;  </a:t>
            </a:r>
            <a:r>
              <a:rPr lang="en-US" altLang="en-US" sz="1800" dirty="0" err="1"/>
              <a:t>reg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Constants:  signed and unsigned</a:t>
            </a:r>
          </a:p>
          <a:p>
            <a:pPr marL="0" indent="0">
              <a:buNone/>
            </a:pPr>
            <a:r>
              <a:rPr lang="en-US" altLang="en-US" sz="1800" dirty="0"/>
              <a:t>                  30   ,  -2</a:t>
            </a:r>
          </a:p>
          <a:p>
            <a:pPr marL="0" indent="0">
              <a:buNone/>
            </a:pPr>
            <a:r>
              <a:rPr lang="en-US" altLang="en-US" sz="1800" dirty="0"/>
              <a:t>                  2’b10 ,  6’d-4</a:t>
            </a:r>
          </a:p>
          <a:p>
            <a:pPr marL="0" indent="0">
              <a:buNone/>
            </a:pPr>
            <a:r>
              <a:rPr lang="en-US" altLang="en-US" sz="1800" dirty="0"/>
              <a:t>Parameter:</a:t>
            </a:r>
          </a:p>
          <a:p>
            <a:pPr marL="0" indent="0">
              <a:buNone/>
            </a:pPr>
            <a:r>
              <a:rPr lang="en-US" altLang="en-US" sz="1800" dirty="0"/>
              <a:t>                    parameter red=1;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80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Real :</a:t>
            </a:r>
          </a:p>
          <a:p>
            <a:pPr marL="0" indent="0">
              <a:buNone/>
            </a:pPr>
            <a:r>
              <a:rPr lang="en-US" altLang="en-US" dirty="0"/>
              <a:t>             delta=4e10;    delta=2.34;</a:t>
            </a:r>
          </a:p>
          <a:p>
            <a:r>
              <a:rPr lang="en-US" altLang="en-US" dirty="0"/>
              <a:t>Vector:</a:t>
            </a:r>
          </a:p>
          <a:p>
            <a:pPr marL="0" indent="0">
              <a:buNone/>
            </a:pPr>
            <a:r>
              <a:rPr lang="en-US" altLang="en-US" dirty="0"/>
              <a:t>             wire [0:10]bus;     </a:t>
            </a:r>
            <a:r>
              <a:rPr lang="en-US" altLang="en-US" dirty="0" err="1"/>
              <a:t>reg</a:t>
            </a:r>
            <a:r>
              <a:rPr lang="en-US" altLang="en-US" dirty="0"/>
              <a:t> [0:10]buffer;</a:t>
            </a:r>
          </a:p>
          <a:p>
            <a:r>
              <a:rPr lang="en-US" altLang="en-US" dirty="0"/>
              <a:t>Integer: </a:t>
            </a:r>
          </a:p>
          <a:p>
            <a:pPr marL="0" indent="0">
              <a:buNone/>
            </a:pPr>
            <a:r>
              <a:rPr lang="en-US" altLang="en-US" dirty="0"/>
              <a:t>               integer </a:t>
            </a:r>
            <a:r>
              <a:rPr lang="en-US" altLang="en-US" dirty="0" err="1"/>
              <a:t>i</a:t>
            </a:r>
            <a:r>
              <a:rPr lang="en-US" altLang="en-US" dirty="0"/>
              <a:t>=10;</a:t>
            </a:r>
          </a:p>
          <a:p>
            <a:r>
              <a:rPr lang="en-US" altLang="en-US" dirty="0"/>
              <a:t>Time :</a:t>
            </a:r>
          </a:p>
          <a:p>
            <a:pPr marL="0" indent="0">
              <a:buNone/>
            </a:pPr>
            <a:r>
              <a:rPr lang="en-US" altLang="en-US" dirty="0"/>
              <a:t>               $time;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78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dimensional array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reg</a:t>
            </a:r>
            <a:r>
              <a:rPr lang="en-US" dirty="0"/>
              <a:t>   data[0:10];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reg</a:t>
            </a:r>
            <a:r>
              <a:rPr lang="en-US" dirty="0"/>
              <a:t> [7:0]data [0:10];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 dimensional array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reg</a:t>
            </a:r>
            <a:r>
              <a:rPr lang="en-US" dirty="0"/>
              <a:t> data[0:10][0:10];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19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 mem1bit[0:1023];    //1kb   with 1bit</a:t>
            </a:r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 [7:0] mem8bit[0:1023];   //1k with 8bit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50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Assignment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1800" dirty="0"/>
              <a:t> module continuous(input statin, output </a:t>
            </a:r>
            <a:r>
              <a:rPr lang="en-US" sz="1800" dirty="0" err="1"/>
              <a:t>statout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assign </a:t>
            </a:r>
            <a:r>
              <a:rPr lang="en-US" sz="1800" dirty="0" err="1"/>
              <a:t>statout</a:t>
            </a:r>
            <a:r>
              <a:rPr lang="en-US" sz="1800" dirty="0"/>
              <a:t>= ~statin;</a:t>
            </a:r>
          </a:p>
          <a:p>
            <a:pPr marL="0" indent="0">
              <a:buNone/>
            </a:pPr>
            <a:r>
              <a:rPr lang="en-US" sz="1800" dirty="0"/>
              <a:t>                 endmodule</a:t>
            </a:r>
            <a:r>
              <a:rPr lang="en-US" dirty="0"/>
              <a:t> </a:t>
            </a:r>
          </a:p>
          <a:p>
            <a:r>
              <a:rPr lang="en-US" dirty="0"/>
              <a:t>Procedural Assignment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            Blocking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             Non-Blocking</a:t>
            </a: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64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Blocking Assignment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Symbol:   =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1800" dirty="0"/>
              <a:t> module blocking(input [0:2]preset 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output </a:t>
            </a:r>
            <a:r>
              <a:rPr lang="en-US" sz="1800" dirty="0" err="1"/>
              <a:t>reg</a:t>
            </a:r>
            <a:r>
              <a:rPr lang="en-US" sz="1800" dirty="0"/>
              <a:t> [3:0] count)</a:t>
            </a:r>
          </a:p>
          <a:p>
            <a:pPr marL="0" indent="0">
              <a:buNone/>
            </a:pPr>
            <a:r>
              <a:rPr lang="en-US" sz="1800" dirty="0"/>
              <a:t>                       always @(preset)</a:t>
            </a:r>
          </a:p>
          <a:p>
            <a:pPr marL="0" indent="0">
              <a:buNone/>
            </a:pPr>
            <a:r>
              <a:rPr lang="en-US" sz="1800" dirty="0"/>
              <a:t>                                    count=preset+1;    //blocking procedural Assignment .</a:t>
            </a:r>
          </a:p>
          <a:p>
            <a:pPr marL="0" indent="0">
              <a:buNone/>
            </a:pPr>
            <a:r>
              <a:rPr lang="en-US" sz="1800" dirty="0"/>
              <a:t>             endmodule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65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42"/>
            <a:ext cx="416331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Verilog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Design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Definition of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Commenting in Verilog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Module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Different Modeling 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Data types, constants and 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 err="1">
                <a:latin typeface="Arial" panose="020B0604020202020204" pitchFamily="34" charset="0"/>
              </a:rPr>
              <a:t>Memmory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IF Statement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Case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Module instance and instantiation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Task and function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45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 &lt;=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1800" dirty="0"/>
              <a:t> module </a:t>
            </a:r>
            <a:r>
              <a:rPr lang="en-US" sz="1800" dirty="0" err="1"/>
              <a:t>Nonblocking</a:t>
            </a:r>
            <a:r>
              <a:rPr lang="en-US" sz="1800" dirty="0"/>
              <a:t>( input [3:0] </a:t>
            </a:r>
            <a:r>
              <a:rPr lang="en-US" sz="1800" dirty="0" err="1"/>
              <a:t>regA,Mask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output </a:t>
            </a:r>
            <a:r>
              <a:rPr lang="en-US" sz="1800" dirty="0" err="1"/>
              <a:t>reg</a:t>
            </a:r>
            <a:r>
              <a:rPr lang="en-US" sz="1800" dirty="0"/>
              <a:t> [3:0]</a:t>
            </a:r>
            <a:r>
              <a:rPr lang="en-US" sz="1800" dirty="0" err="1"/>
              <a:t>regB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always @( </a:t>
            </a:r>
            <a:r>
              <a:rPr lang="en-US" sz="1800" dirty="0" err="1"/>
              <a:t>regA</a:t>
            </a:r>
            <a:r>
              <a:rPr lang="en-US" sz="1800" dirty="0"/>
              <a:t> or Mask)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</a:t>
            </a:r>
            <a:r>
              <a:rPr lang="en-US" sz="1800" dirty="0" err="1"/>
              <a:t>regB</a:t>
            </a:r>
            <a:r>
              <a:rPr lang="en-US" sz="1800" dirty="0"/>
              <a:t>&lt;=</a:t>
            </a:r>
            <a:r>
              <a:rPr lang="en-US" sz="1800" dirty="0" err="1"/>
              <a:t>regA</a:t>
            </a:r>
            <a:r>
              <a:rPr lang="en-US" sz="1800" dirty="0"/>
              <a:t> &amp; Mask;  //non-blocking assignment</a:t>
            </a:r>
          </a:p>
          <a:p>
            <a:pPr marL="0" indent="0">
              <a:buNone/>
            </a:pPr>
            <a:r>
              <a:rPr lang="en-US" sz="1800" dirty="0"/>
              <a:t>                endmodule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15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operations</a:t>
            </a:r>
          </a:p>
          <a:p>
            <a:r>
              <a:rPr lang="en-US" dirty="0"/>
              <a:t>Logical operations</a:t>
            </a:r>
          </a:p>
          <a:p>
            <a:r>
              <a:rPr lang="en-US" dirty="0"/>
              <a:t>Relational operations</a:t>
            </a:r>
          </a:p>
          <a:p>
            <a:r>
              <a:rPr lang="en-US" dirty="0"/>
              <a:t>Equality operations </a:t>
            </a:r>
          </a:p>
          <a:p>
            <a:r>
              <a:rPr lang="en-US" dirty="0"/>
              <a:t>Shift operations</a:t>
            </a:r>
          </a:p>
          <a:p>
            <a:r>
              <a:rPr lang="en-US" dirty="0"/>
              <a:t>Vector </a:t>
            </a:r>
            <a:r>
              <a:rPr lang="en-US" dirty="0" err="1"/>
              <a:t>operstion</a:t>
            </a:r>
            <a:endParaRPr lang="en-US" dirty="0"/>
          </a:p>
          <a:p>
            <a:r>
              <a:rPr lang="en-US" dirty="0"/>
              <a:t>Part selector</a:t>
            </a:r>
          </a:p>
          <a:p>
            <a:r>
              <a:rPr lang="en-US" dirty="0"/>
              <a:t>Bit selector</a:t>
            </a:r>
          </a:p>
          <a:p>
            <a:r>
              <a:rPr lang="en-US" dirty="0"/>
              <a:t>Conditional expression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33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Module </a:t>
            </a:r>
            <a:r>
              <a:rPr lang="en-US" sz="1800" dirty="0" err="1"/>
              <a:t>selectone</a:t>
            </a:r>
            <a:r>
              <a:rPr lang="en-US" sz="1800" dirty="0"/>
              <a:t>(input </a:t>
            </a:r>
            <a:r>
              <a:rPr lang="en-US" sz="1800" dirty="0" err="1"/>
              <a:t>a,b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output z);</a:t>
            </a:r>
          </a:p>
          <a:p>
            <a:pPr marL="0" indent="0">
              <a:buNone/>
            </a:pPr>
            <a:r>
              <a:rPr lang="en-US" sz="1800" dirty="0"/>
              <a:t>           always @( a or b)</a:t>
            </a:r>
          </a:p>
          <a:p>
            <a:pPr marL="0" indent="0">
              <a:buNone/>
            </a:pPr>
            <a:r>
              <a:rPr lang="en-US" sz="1800" dirty="0"/>
              <a:t>                  if(a&gt;b)</a:t>
            </a:r>
          </a:p>
          <a:p>
            <a:pPr marL="0" indent="0">
              <a:buNone/>
            </a:pPr>
            <a:r>
              <a:rPr lang="en-US" sz="1800" dirty="0"/>
              <a:t>                        z=a;</a:t>
            </a:r>
          </a:p>
          <a:p>
            <a:pPr marL="0" indent="0">
              <a:buNone/>
            </a:pPr>
            <a:r>
              <a:rPr lang="en-US" sz="1800" dirty="0"/>
              <a:t>                  else</a:t>
            </a:r>
          </a:p>
          <a:p>
            <a:pPr marL="0" indent="0">
              <a:buNone/>
            </a:pPr>
            <a:r>
              <a:rPr lang="en-US" sz="1800" dirty="0"/>
              <a:t>                         z=b;</a:t>
            </a:r>
          </a:p>
          <a:p>
            <a:pPr marL="0" indent="0">
              <a:buNone/>
            </a:pPr>
            <a:r>
              <a:rPr lang="en-US" sz="1800" dirty="0"/>
              <a:t>            end</a:t>
            </a: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00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module alu(input </a:t>
            </a:r>
            <a:r>
              <a:rPr lang="en-US" sz="1800" dirty="0" err="1"/>
              <a:t>a,b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                    input [1:0]</a:t>
            </a:r>
            <a:r>
              <a:rPr lang="en-US" sz="1800" dirty="0" err="1"/>
              <a:t>sel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                   output out);</a:t>
            </a:r>
          </a:p>
          <a:p>
            <a:pPr marL="0" indent="0">
              <a:buNone/>
            </a:pPr>
            <a:r>
              <a:rPr lang="en-US" sz="1800" dirty="0"/>
              <a:t>   always @(a or b or </a:t>
            </a:r>
            <a:r>
              <a:rPr lang="en-US" sz="1800" dirty="0" err="1"/>
              <a:t>sel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begin</a:t>
            </a:r>
          </a:p>
          <a:p>
            <a:pPr marL="0" indent="0">
              <a:buNone/>
            </a:pPr>
            <a:r>
              <a:rPr lang="en-US" sz="1800" dirty="0"/>
              <a:t>             case(</a:t>
            </a:r>
            <a:r>
              <a:rPr lang="en-US" sz="1800" dirty="0" err="1"/>
              <a:t>sel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     00:out=</a:t>
            </a:r>
            <a:r>
              <a:rPr lang="en-US" sz="1800" dirty="0" err="1"/>
              <a:t>a+b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             01:out=a-b;</a:t>
            </a:r>
          </a:p>
          <a:p>
            <a:pPr marL="0" indent="0">
              <a:buNone/>
            </a:pPr>
            <a:r>
              <a:rPr lang="en-US" sz="1800" dirty="0"/>
              <a:t>                     10:out=</a:t>
            </a:r>
            <a:r>
              <a:rPr lang="en-US" sz="1800" dirty="0" err="1"/>
              <a:t>a&amp;b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             11:out=</a:t>
            </a:r>
            <a:r>
              <a:rPr lang="en-US" sz="1800" dirty="0" err="1"/>
              <a:t>a|b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endcse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end</a:t>
            </a:r>
          </a:p>
          <a:p>
            <a:pPr marL="0" indent="0">
              <a:buNone/>
            </a:pPr>
            <a:r>
              <a:rPr lang="en-US" sz="1800" dirty="0"/>
              <a:t>endmodule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77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b="1" dirty="0" err="1"/>
              <a:t>Casex</a:t>
            </a:r>
            <a:endParaRPr lang="en-US" sz="3800" b="1" dirty="0"/>
          </a:p>
          <a:p>
            <a:pPr marL="0" indent="0">
              <a:buNone/>
            </a:pPr>
            <a:r>
              <a:rPr lang="en-US" dirty="0"/>
              <a:t>module </a:t>
            </a:r>
            <a:r>
              <a:rPr lang="en-US" dirty="0" err="1"/>
              <a:t>casex_example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reg</a:t>
            </a:r>
            <a:r>
              <a:rPr lang="en-US" dirty="0"/>
              <a:t> [3:0] </a:t>
            </a:r>
            <a:r>
              <a:rPr lang="en-US" dirty="0" err="1"/>
              <a:t>input_val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reg</a:t>
            </a:r>
            <a:r>
              <a:rPr lang="en-US" dirty="0"/>
              <a:t> </a:t>
            </a:r>
            <a:r>
              <a:rPr lang="en-US" dirty="0" err="1"/>
              <a:t>output_val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always @(*) begin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casex</a:t>
            </a:r>
            <a:r>
              <a:rPr lang="en-US" dirty="0"/>
              <a:t> (</a:t>
            </a:r>
            <a:r>
              <a:rPr lang="en-US" dirty="0" err="1"/>
              <a:t>input_val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4'b1xx0: </a:t>
            </a:r>
            <a:r>
              <a:rPr lang="en-US" dirty="0" err="1"/>
              <a:t>output_val</a:t>
            </a:r>
            <a:r>
              <a:rPr lang="en-US" dirty="0"/>
              <a:t> = 1'b1; // Matches any value where MSB is 1 and LSB is 0</a:t>
            </a:r>
          </a:p>
          <a:p>
            <a:pPr marL="0" indent="0">
              <a:buNone/>
            </a:pPr>
            <a:r>
              <a:rPr lang="en-US" dirty="0"/>
              <a:t>            4'b0x1x: </a:t>
            </a:r>
            <a:r>
              <a:rPr lang="en-US" dirty="0" err="1"/>
              <a:t>output_val</a:t>
            </a:r>
            <a:r>
              <a:rPr lang="en-US" dirty="0"/>
              <a:t> = 1'b0; // Matches any value where MSB is 0 and bit 2 is 1</a:t>
            </a:r>
          </a:p>
          <a:p>
            <a:pPr marL="0" indent="0">
              <a:buNone/>
            </a:pPr>
            <a:r>
              <a:rPr lang="en-US" dirty="0"/>
              <a:t>            default: </a:t>
            </a:r>
            <a:r>
              <a:rPr lang="en-US" dirty="0" err="1"/>
              <a:t>output_val</a:t>
            </a:r>
            <a:r>
              <a:rPr lang="en-US" dirty="0"/>
              <a:t> = 1'bx; // For all other cases</a:t>
            </a:r>
          </a:p>
          <a:p>
            <a:pPr marL="0" indent="0">
              <a:buNone/>
            </a:pPr>
            <a:r>
              <a:rPr lang="en-US" dirty="0"/>
              <a:t>        endcase</a:t>
            </a:r>
          </a:p>
          <a:p>
            <a:pPr marL="0" indent="0">
              <a:buNone/>
            </a:pPr>
            <a:r>
              <a:rPr lang="en-US" dirty="0"/>
              <a:t>    end</a:t>
            </a:r>
          </a:p>
          <a:p>
            <a:pPr marL="0" indent="0">
              <a:buNone/>
            </a:pPr>
            <a:r>
              <a:rPr lang="en-US" dirty="0"/>
              <a:t>endmodule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265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b="1" dirty="0" err="1"/>
              <a:t>Casez</a:t>
            </a:r>
            <a:endParaRPr lang="en-US" sz="3200" b="1" dirty="0"/>
          </a:p>
          <a:p>
            <a:pPr marL="0" indent="0">
              <a:buNone/>
            </a:pPr>
            <a:r>
              <a:rPr lang="en-IN" dirty="0"/>
              <a:t>module </a:t>
            </a:r>
            <a:r>
              <a:rPr lang="en-IN" dirty="0" err="1"/>
              <a:t>casez_example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reg</a:t>
            </a:r>
            <a:r>
              <a:rPr lang="en-IN" dirty="0"/>
              <a:t> [3:0] </a:t>
            </a:r>
            <a:r>
              <a:rPr lang="en-IN" dirty="0" err="1"/>
              <a:t>input_val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reg</a:t>
            </a:r>
            <a:r>
              <a:rPr lang="en-IN" dirty="0"/>
              <a:t> </a:t>
            </a:r>
            <a:r>
              <a:rPr lang="en-IN" dirty="0" err="1"/>
              <a:t>output_val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always @(*) begin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casez</a:t>
            </a:r>
            <a:r>
              <a:rPr lang="en-IN" dirty="0"/>
              <a:t> (</a:t>
            </a:r>
            <a:r>
              <a:rPr lang="en-IN" dirty="0" err="1"/>
              <a:t>input_val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4'b1z10: </a:t>
            </a:r>
            <a:r>
              <a:rPr lang="en-IN" dirty="0" err="1"/>
              <a:t>output_val</a:t>
            </a:r>
            <a:r>
              <a:rPr lang="en-IN" dirty="0"/>
              <a:t> = 1'b1; // Matches any value with MSB=1, second bit high-impedance (z)</a:t>
            </a:r>
          </a:p>
          <a:p>
            <a:pPr marL="0" indent="0">
              <a:buNone/>
            </a:pPr>
            <a:r>
              <a:rPr lang="en-IN" dirty="0"/>
              <a:t>            4'b0z1z: </a:t>
            </a:r>
            <a:r>
              <a:rPr lang="en-IN" dirty="0" err="1"/>
              <a:t>output_val</a:t>
            </a:r>
            <a:r>
              <a:rPr lang="en-IN" dirty="0"/>
              <a:t> = 1'b0; // Matches any value with MSB=0, second and fourth bit high-impedance</a:t>
            </a:r>
          </a:p>
          <a:p>
            <a:pPr marL="0" indent="0">
              <a:buNone/>
            </a:pPr>
            <a:r>
              <a:rPr lang="en-IN" dirty="0"/>
              <a:t>            default: </a:t>
            </a:r>
            <a:r>
              <a:rPr lang="en-IN" dirty="0" err="1"/>
              <a:t>output_val</a:t>
            </a:r>
            <a:r>
              <a:rPr lang="en-IN" dirty="0"/>
              <a:t> = 1'bx; // For all other cases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endcase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end</a:t>
            </a:r>
          </a:p>
          <a:p>
            <a:pPr marL="0" indent="0">
              <a:buNone/>
            </a:pPr>
            <a:r>
              <a:rPr lang="en-IN" dirty="0" err="1"/>
              <a:t>endmodule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94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module </a:t>
            </a:r>
            <a:r>
              <a:rPr lang="en-IN" sz="6400" dirty="0" err="1"/>
              <a:t>two_variable_case_example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/>
              <a:t>    </a:t>
            </a:r>
            <a:r>
              <a:rPr lang="en-IN" sz="6400" dirty="0" err="1"/>
              <a:t>reg</a:t>
            </a:r>
            <a:r>
              <a:rPr lang="en-IN" sz="6400" dirty="0"/>
              <a:t> [1:0] var1, var2; // Two variables</a:t>
            </a:r>
          </a:p>
          <a:p>
            <a:pPr marL="0" indent="0">
              <a:buNone/>
            </a:pPr>
            <a:r>
              <a:rPr lang="en-IN" sz="6400" dirty="0"/>
              <a:t>    </a:t>
            </a:r>
            <a:r>
              <a:rPr lang="en-IN" sz="6400" dirty="0" err="1"/>
              <a:t>reg</a:t>
            </a:r>
            <a:r>
              <a:rPr lang="en-IN" sz="6400" dirty="0"/>
              <a:t> [3:0] </a:t>
            </a:r>
            <a:r>
              <a:rPr lang="en-IN" sz="6400" dirty="0" err="1"/>
              <a:t>combined_var</a:t>
            </a:r>
            <a:r>
              <a:rPr lang="en-IN" sz="6400" dirty="0"/>
              <a:t>; // Combined variable for case</a:t>
            </a:r>
          </a:p>
          <a:p>
            <a:pPr marL="0" indent="0">
              <a:buNone/>
            </a:pPr>
            <a:r>
              <a:rPr lang="en-IN" sz="6400" dirty="0"/>
              <a:t>    </a:t>
            </a:r>
            <a:r>
              <a:rPr lang="en-IN" sz="6400" dirty="0" err="1"/>
              <a:t>reg</a:t>
            </a:r>
            <a:r>
              <a:rPr lang="en-IN" sz="6400" dirty="0"/>
              <a:t> </a:t>
            </a:r>
            <a:r>
              <a:rPr lang="en-IN" sz="6400" dirty="0" err="1"/>
              <a:t>output_val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endParaRPr lang="en-IN" sz="6400" dirty="0"/>
          </a:p>
          <a:p>
            <a:pPr marL="0" indent="0">
              <a:buNone/>
            </a:pPr>
            <a:r>
              <a:rPr lang="en-IN" sz="6400" dirty="0"/>
              <a:t>    always @(*) begin</a:t>
            </a:r>
          </a:p>
          <a:p>
            <a:pPr marL="0" indent="0">
              <a:buNone/>
            </a:pPr>
            <a:r>
              <a:rPr lang="en-IN" sz="6400" dirty="0"/>
              <a:t>        </a:t>
            </a:r>
            <a:r>
              <a:rPr lang="en-IN" sz="6400" dirty="0" err="1"/>
              <a:t>combined_var</a:t>
            </a:r>
            <a:r>
              <a:rPr lang="en-IN" sz="6400" dirty="0"/>
              <a:t> = {var1, var2}; // Concatenate var1 and var2</a:t>
            </a:r>
          </a:p>
          <a:p>
            <a:pPr marL="0" indent="0">
              <a:buNone/>
            </a:pPr>
            <a:r>
              <a:rPr lang="en-IN" sz="6400" dirty="0"/>
              <a:t>        case (</a:t>
            </a:r>
            <a:r>
              <a:rPr lang="en-IN" sz="6400" dirty="0" err="1"/>
              <a:t>combined_var</a:t>
            </a:r>
            <a:r>
              <a:rPr lang="en-IN" sz="6400" dirty="0"/>
              <a:t>)</a:t>
            </a:r>
          </a:p>
          <a:p>
            <a:pPr marL="0" indent="0">
              <a:buNone/>
            </a:pPr>
            <a:r>
              <a:rPr lang="en-IN" sz="6400" dirty="0"/>
              <a:t>            4'b0000: </a:t>
            </a:r>
            <a:r>
              <a:rPr lang="en-IN" sz="6400" dirty="0" err="1"/>
              <a:t>output_val</a:t>
            </a:r>
            <a:r>
              <a:rPr lang="en-IN" sz="6400" dirty="0"/>
              <a:t> = 1'b0; // var1=00, var2=00</a:t>
            </a:r>
          </a:p>
          <a:p>
            <a:pPr marL="0" indent="0">
              <a:buNone/>
            </a:pPr>
            <a:r>
              <a:rPr lang="en-IN" sz="6400" dirty="0"/>
              <a:t>            4'b0001: </a:t>
            </a:r>
            <a:r>
              <a:rPr lang="en-IN" sz="6400" dirty="0" err="1"/>
              <a:t>output_val</a:t>
            </a:r>
            <a:r>
              <a:rPr lang="en-IN" sz="6400" dirty="0"/>
              <a:t> = 1'b1; // var1=00, var2=01</a:t>
            </a:r>
          </a:p>
          <a:p>
            <a:pPr marL="0" indent="0">
              <a:buNone/>
            </a:pPr>
            <a:r>
              <a:rPr lang="en-IN" sz="6400" dirty="0"/>
              <a:t>            4'b0010: </a:t>
            </a:r>
            <a:r>
              <a:rPr lang="en-IN" sz="6400" dirty="0" err="1"/>
              <a:t>output_val</a:t>
            </a:r>
            <a:r>
              <a:rPr lang="en-IN" sz="6400" dirty="0"/>
              <a:t> = 1'b0; // var1=00, var2=10</a:t>
            </a:r>
          </a:p>
          <a:p>
            <a:pPr marL="0" indent="0">
              <a:buNone/>
            </a:pPr>
            <a:r>
              <a:rPr lang="en-IN" sz="6400" dirty="0"/>
              <a:t>            4'b0011: </a:t>
            </a:r>
            <a:r>
              <a:rPr lang="en-IN" sz="6400" dirty="0" err="1"/>
              <a:t>output_val</a:t>
            </a:r>
            <a:r>
              <a:rPr lang="en-IN" sz="6400" dirty="0"/>
              <a:t> = 1'b1; // var1=00, var2=11</a:t>
            </a:r>
          </a:p>
          <a:p>
            <a:pPr marL="0" indent="0">
              <a:buNone/>
            </a:pPr>
            <a:r>
              <a:rPr lang="en-IN" sz="6400" dirty="0"/>
              <a:t>            default: </a:t>
            </a:r>
            <a:r>
              <a:rPr lang="en-IN" sz="6400" dirty="0" err="1"/>
              <a:t>output_val</a:t>
            </a:r>
            <a:r>
              <a:rPr lang="en-IN" sz="6400" dirty="0"/>
              <a:t> = 1'bx; // Unmatched values</a:t>
            </a:r>
          </a:p>
          <a:p>
            <a:pPr marL="0" indent="0">
              <a:buNone/>
            </a:pPr>
            <a:r>
              <a:rPr lang="en-IN" sz="6400" dirty="0"/>
              <a:t>        </a:t>
            </a:r>
            <a:r>
              <a:rPr lang="en-IN" sz="6400" dirty="0" err="1"/>
              <a:t>endcase</a:t>
            </a:r>
            <a:endParaRPr lang="en-IN" sz="6400" dirty="0"/>
          </a:p>
          <a:p>
            <a:pPr marL="0" indent="0">
              <a:buNone/>
            </a:pPr>
            <a:r>
              <a:rPr lang="en-IN" sz="6400" dirty="0"/>
              <a:t>    end</a:t>
            </a:r>
          </a:p>
          <a:p>
            <a:pPr marL="0" indent="0">
              <a:buNone/>
            </a:pPr>
            <a:r>
              <a:rPr lang="en-IN" sz="6400" dirty="0" err="1"/>
              <a:t>endmodule</a:t>
            </a:r>
            <a:endParaRPr lang="en-IN" sz="6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162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instance &amp; Instantiation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dirty="0"/>
              <a:t>module </a:t>
            </a:r>
            <a:r>
              <a:rPr lang="en-IN" sz="1800" dirty="0" err="1"/>
              <a:t>TopModule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reg</a:t>
            </a:r>
            <a:r>
              <a:rPr lang="en-IN" sz="1800" dirty="0"/>
              <a:t> [3:0] A, B;   // 4-bit inputs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reg</a:t>
            </a:r>
            <a:r>
              <a:rPr lang="en-IN" sz="1800" dirty="0"/>
              <a:t> </a:t>
            </a:r>
            <a:r>
              <a:rPr lang="en-IN" sz="1800" dirty="0" err="1"/>
              <a:t>Cin</a:t>
            </a:r>
            <a:r>
              <a:rPr lang="en-IN" sz="1800" dirty="0"/>
              <a:t>;          // Carry input</a:t>
            </a:r>
          </a:p>
          <a:p>
            <a:pPr marL="0" indent="0">
              <a:buNone/>
            </a:pPr>
            <a:r>
              <a:rPr lang="en-IN" sz="1800" dirty="0"/>
              <a:t>    wire [3:0] Sum;   // 4-bit Sum output</a:t>
            </a:r>
          </a:p>
          <a:p>
            <a:pPr marL="0" indent="0">
              <a:buNone/>
            </a:pPr>
            <a:r>
              <a:rPr lang="en-IN" sz="1800" dirty="0"/>
              <a:t>    wire </a:t>
            </a:r>
            <a:r>
              <a:rPr lang="en-IN" sz="1800" dirty="0" err="1"/>
              <a:t>Cout</a:t>
            </a:r>
            <a:r>
              <a:rPr lang="en-IN" sz="1800" dirty="0"/>
              <a:t>;        // Carry output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// Instantiate the Adder4Bit module</a:t>
            </a:r>
          </a:p>
          <a:p>
            <a:pPr marL="0" indent="0">
              <a:buNone/>
            </a:pPr>
            <a:r>
              <a:rPr lang="en-IN" sz="1800" dirty="0"/>
              <a:t>    Adder4Bit </a:t>
            </a:r>
            <a:r>
              <a:rPr lang="en-IN" sz="1800" dirty="0" err="1"/>
              <a:t>myAdder</a:t>
            </a:r>
            <a:r>
              <a:rPr lang="en-IN" sz="1800" dirty="0"/>
              <a:t> (</a:t>
            </a:r>
          </a:p>
          <a:p>
            <a:pPr marL="0" indent="0">
              <a:buNone/>
            </a:pPr>
            <a:r>
              <a:rPr lang="en-IN" sz="1800" dirty="0"/>
              <a:t>        .A(A),        // Connect A</a:t>
            </a:r>
          </a:p>
          <a:p>
            <a:pPr marL="0" indent="0">
              <a:buNone/>
            </a:pPr>
            <a:r>
              <a:rPr lang="en-IN" sz="1800" dirty="0"/>
              <a:t>        .B(B),        // Connect B</a:t>
            </a:r>
          </a:p>
          <a:p>
            <a:pPr marL="0" indent="0">
              <a:buNone/>
            </a:pPr>
            <a:r>
              <a:rPr lang="en-IN" sz="1800" dirty="0"/>
              <a:t>        .</a:t>
            </a:r>
            <a:r>
              <a:rPr lang="en-IN" sz="1800" dirty="0" err="1"/>
              <a:t>Cin</a:t>
            </a:r>
            <a:r>
              <a:rPr lang="en-IN" sz="1800" dirty="0"/>
              <a:t>(</a:t>
            </a:r>
            <a:r>
              <a:rPr lang="en-IN" sz="1800" dirty="0" err="1"/>
              <a:t>Cin</a:t>
            </a:r>
            <a:r>
              <a:rPr lang="en-IN" sz="1800" dirty="0"/>
              <a:t>),    // Connect </a:t>
            </a:r>
            <a:r>
              <a:rPr lang="en-IN" sz="1800" dirty="0" err="1"/>
              <a:t>Cin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.Sum(Sum),    // Connect Sum</a:t>
            </a:r>
          </a:p>
          <a:p>
            <a:pPr marL="0" indent="0">
              <a:buNone/>
            </a:pPr>
            <a:r>
              <a:rPr lang="en-IN" sz="1800" dirty="0"/>
              <a:t>        .</a:t>
            </a:r>
            <a:r>
              <a:rPr lang="en-IN" sz="1800" dirty="0" err="1"/>
              <a:t>Cout</a:t>
            </a:r>
            <a:r>
              <a:rPr lang="en-IN" sz="1800" dirty="0"/>
              <a:t>(</a:t>
            </a:r>
            <a:r>
              <a:rPr lang="en-IN" sz="1800" dirty="0" err="1"/>
              <a:t>Cout</a:t>
            </a:r>
            <a:r>
              <a:rPr lang="en-IN" sz="1800" dirty="0"/>
              <a:t>)   // Connect </a:t>
            </a:r>
            <a:r>
              <a:rPr lang="en-IN" sz="1800" dirty="0" err="1"/>
              <a:t>Cout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);</a:t>
            </a:r>
          </a:p>
          <a:p>
            <a:pPr marL="0" indent="0">
              <a:buNone/>
            </a:pPr>
            <a:r>
              <a:rPr lang="en-IN" sz="1800" dirty="0" err="1"/>
              <a:t>endmodule</a:t>
            </a: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687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instance &amp; Instantiation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dirty="0"/>
              <a:t>module Adder4Bit(</a:t>
            </a:r>
          </a:p>
          <a:p>
            <a:pPr marL="0" indent="0">
              <a:buNone/>
            </a:pPr>
            <a:r>
              <a:rPr lang="en-IN" sz="1900" dirty="0"/>
              <a:t>    input [3:0] A,    // 4-bit input A</a:t>
            </a:r>
          </a:p>
          <a:p>
            <a:pPr marL="0" indent="0">
              <a:buNone/>
            </a:pPr>
            <a:r>
              <a:rPr lang="en-IN" sz="1900" dirty="0"/>
              <a:t>    input [3:0] B,    // 4-bit input B</a:t>
            </a:r>
          </a:p>
          <a:p>
            <a:pPr marL="0" indent="0">
              <a:buNone/>
            </a:pPr>
            <a:r>
              <a:rPr lang="en-IN" sz="1900" dirty="0"/>
              <a:t>    input </a:t>
            </a:r>
            <a:r>
              <a:rPr lang="en-IN" sz="1900" dirty="0" err="1"/>
              <a:t>Cin</a:t>
            </a:r>
            <a:r>
              <a:rPr lang="en-IN" sz="1900" dirty="0"/>
              <a:t>,        // Carry input</a:t>
            </a:r>
          </a:p>
          <a:p>
            <a:pPr marL="0" indent="0">
              <a:buNone/>
            </a:pPr>
            <a:r>
              <a:rPr lang="en-IN" sz="1900" dirty="0"/>
              <a:t>    output [3:0] Sum, // 4-bit Sum output</a:t>
            </a:r>
          </a:p>
          <a:p>
            <a:pPr marL="0" indent="0">
              <a:buNone/>
            </a:pPr>
            <a:r>
              <a:rPr lang="en-IN" sz="1900" dirty="0"/>
              <a:t>    output </a:t>
            </a:r>
            <a:r>
              <a:rPr lang="en-IN" sz="1900" dirty="0" err="1"/>
              <a:t>Cout</a:t>
            </a:r>
            <a:r>
              <a:rPr lang="en-IN" sz="1900" dirty="0"/>
              <a:t>       // Carry output</a:t>
            </a:r>
          </a:p>
          <a:p>
            <a:pPr marL="0" indent="0">
              <a:buNone/>
            </a:pPr>
            <a:r>
              <a:rPr lang="en-IN" sz="1900" dirty="0"/>
              <a:t>);</a:t>
            </a:r>
          </a:p>
          <a:p>
            <a:pPr marL="0" indent="0">
              <a:buNone/>
            </a:pPr>
            <a:r>
              <a:rPr lang="en-IN" sz="1900" dirty="0"/>
              <a:t>    assign {</a:t>
            </a:r>
            <a:r>
              <a:rPr lang="en-IN" sz="1900" dirty="0" err="1"/>
              <a:t>Cout</a:t>
            </a:r>
            <a:r>
              <a:rPr lang="en-IN" sz="1900" dirty="0"/>
              <a:t>, Sum} = A + B + </a:t>
            </a:r>
            <a:r>
              <a:rPr lang="en-IN" sz="1900" dirty="0" err="1"/>
              <a:t>Cin</a:t>
            </a:r>
            <a:r>
              <a:rPr lang="en-IN" sz="1900" dirty="0"/>
              <a:t>; // Addition with carry</a:t>
            </a:r>
          </a:p>
          <a:p>
            <a:pPr marL="0" indent="0">
              <a:buNone/>
            </a:pPr>
            <a:r>
              <a:rPr lang="en-IN" sz="1900" dirty="0" err="1"/>
              <a:t>endmodule</a:t>
            </a:r>
            <a:endParaRPr lang="en-IN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78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Functions in Verilog</a:t>
            </a:r>
          </a:p>
          <a:p>
            <a:pPr marL="0" indent="0" fontAlgn="base">
              <a:buNone/>
            </a:pPr>
            <a:r>
              <a:rPr lang="en-US" dirty="0"/>
              <a:t>    A function that does not consume simulation time, returns a single value or an expression, and may or may not take arguments.</a:t>
            </a:r>
          </a:p>
          <a:p>
            <a:pPr fontAlgn="base"/>
            <a:r>
              <a:rPr lang="en-US" b="1" dirty="0"/>
              <a:t>Keywords used:</a:t>
            </a:r>
            <a:r>
              <a:rPr lang="en-US" dirty="0"/>
              <a:t> function and </a:t>
            </a:r>
            <a:r>
              <a:rPr lang="en-US" dirty="0" err="1"/>
              <a:t>endfunction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84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Verilog HDL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2187426"/>
            <a:ext cx="622478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Verilog?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An HDL for designing digital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IEEE 1364 Standardized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Flow in Verilog: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Coding → Simulation → Synthesis →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44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/>
              <a:t>//Method 1</a:t>
            </a:r>
          </a:p>
          <a:p>
            <a:pPr marL="0" indent="0">
              <a:buNone/>
            </a:pPr>
            <a:r>
              <a:rPr lang="en-IN" sz="1800" dirty="0"/>
              <a:t>       function &lt;</a:t>
            </a:r>
            <a:r>
              <a:rPr lang="en-IN" sz="1800" dirty="0" err="1"/>
              <a:t>ret_type</a:t>
            </a:r>
            <a:r>
              <a:rPr lang="en-IN" sz="1800" dirty="0"/>
              <a:t>&gt; &lt;</a:t>
            </a:r>
            <a:r>
              <a:rPr lang="en-IN" sz="1800" dirty="0" err="1"/>
              <a:t>func_name</a:t>
            </a:r>
            <a:r>
              <a:rPr lang="en-IN" sz="1800" dirty="0"/>
              <a:t>&gt; (input   &lt;</a:t>
            </a:r>
            <a:r>
              <a:rPr lang="en-IN" sz="1800" dirty="0" err="1"/>
              <a:t>port_list</a:t>
            </a:r>
            <a:r>
              <a:rPr lang="en-IN" sz="1800" dirty="0"/>
              <a:t>&gt;, </a:t>
            </a:r>
            <a:r>
              <a:rPr lang="en-IN" sz="1800" dirty="0" err="1"/>
              <a:t>inout</a:t>
            </a:r>
            <a:r>
              <a:rPr lang="en-IN" sz="1800" dirty="0"/>
              <a:t>    &lt;</a:t>
            </a:r>
            <a:r>
              <a:rPr lang="en-IN" sz="1800" dirty="0" err="1"/>
              <a:t>port_list</a:t>
            </a:r>
            <a:r>
              <a:rPr lang="en-IN" sz="1800" dirty="0"/>
              <a:t>&gt;,  output &lt;</a:t>
            </a:r>
            <a:r>
              <a:rPr lang="en-IN" sz="1800" dirty="0" err="1"/>
              <a:t>port_list</a:t>
            </a:r>
            <a:r>
              <a:rPr lang="en-IN" sz="1800" dirty="0"/>
              <a:t>&gt;);</a:t>
            </a:r>
          </a:p>
          <a:p>
            <a:pPr marL="0" indent="0">
              <a:buNone/>
            </a:pPr>
            <a:r>
              <a:rPr lang="en-IN" sz="1800" dirty="0"/>
              <a:t>                  ... </a:t>
            </a:r>
          </a:p>
          <a:p>
            <a:pPr marL="0" indent="0">
              <a:buNone/>
            </a:pPr>
            <a:r>
              <a:rPr lang="en-IN" sz="1800" dirty="0"/>
              <a:t>                return &lt;</a:t>
            </a:r>
            <a:r>
              <a:rPr lang="en-IN" sz="1800" dirty="0" err="1"/>
              <a:t>val</a:t>
            </a:r>
            <a:r>
              <a:rPr lang="en-IN" sz="1800" dirty="0"/>
              <a:t> or expression&gt;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dirty="0" err="1"/>
              <a:t>endfunction</a:t>
            </a:r>
            <a:r>
              <a:rPr lang="en-IN" sz="1800" dirty="0"/>
              <a:t> </a:t>
            </a:r>
          </a:p>
          <a:p>
            <a:r>
              <a:rPr lang="en-IN" sz="1800" dirty="0"/>
              <a:t>// Method 2</a:t>
            </a:r>
          </a:p>
          <a:p>
            <a:pPr marL="0" indent="0">
              <a:buNone/>
            </a:pPr>
            <a:r>
              <a:rPr lang="en-IN" sz="1800" dirty="0"/>
              <a:t>      function &lt;</a:t>
            </a:r>
            <a:r>
              <a:rPr lang="en-IN" sz="1800" dirty="0" err="1"/>
              <a:t>return_type</a:t>
            </a:r>
            <a:r>
              <a:rPr lang="en-IN" sz="1800" dirty="0"/>
              <a:t>&gt; &lt;</a:t>
            </a:r>
            <a:r>
              <a:rPr lang="en-IN" sz="1800" dirty="0" err="1"/>
              <a:t>func_name</a:t>
            </a:r>
            <a:r>
              <a:rPr lang="en-IN" sz="1800" dirty="0"/>
              <a:t>&gt; (); </a:t>
            </a:r>
          </a:p>
          <a:p>
            <a:pPr marL="0" indent="0">
              <a:buNone/>
            </a:pPr>
            <a:r>
              <a:rPr lang="en-IN" sz="1800" dirty="0"/>
              <a:t>                input &lt;</a:t>
            </a:r>
            <a:r>
              <a:rPr lang="en-IN" sz="1800" dirty="0" err="1"/>
              <a:t>port_list</a:t>
            </a:r>
            <a:r>
              <a:rPr lang="en-IN" sz="1800" dirty="0"/>
              <a:t>&gt;;</a:t>
            </a:r>
          </a:p>
          <a:p>
            <a:pPr marL="0" indent="0">
              <a:buNone/>
            </a:pPr>
            <a:r>
              <a:rPr lang="en-IN" sz="1800" dirty="0"/>
              <a:t>                </a:t>
            </a:r>
            <a:r>
              <a:rPr lang="en-IN" sz="1800" dirty="0" err="1"/>
              <a:t>inout</a:t>
            </a:r>
            <a:r>
              <a:rPr lang="en-IN" sz="1800" dirty="0"/>
              <a:t> &lt;</a:t>
            </a:r>
            <a:r>
              <a:rPr lang="en-IN" sz="1800" dirty="0" err="1"/>
              <a:t>port_list</a:t>
            </a:r>
            <a:r>
              <a:rPr lang="en-IN" sz="1800" dirty="0"/>
              <a:t>&gt;;</a:t>
            </a:r>
          </a:p>
          <a:p>
            <a:pPr marL="0" indent="0">
              <a:buNone/>
            </a:pPr>
            <a:r>
              <a:rPr lang="en-IN" sz="1800" dirty="0"/>
              <a:t>                output &lt;</a:t>
            </a:r>
            <a:r>
              <a:rPr lang="en-IN" sz="1800" dirty="0" err="1"/>
              <a:t>port_list</a:t>
            </a:r>
            <a:r>
              <a:rPr lang="en-IN" sz="1800" dirty="0"/>
              <a:t>&gt;;</a:t>
            </a:r>
          </a:p>
          <a:p>
            <a:pPr marL="0" indent="0">
              <a:buNone/>
            </a:pPr>
            <a:r>
              <a:rPr lang="en-IN" sz="1800" dirty="0"/>
              <a:t>                     ... </a:t>
            </a:r>
          </a:p>
          <a:p>
            <a:pPr marL="0" indent="0">
              <a:buNone/>
            </a:pPr>
            <a:r>
              <a:rPr lang="en-IN" sz="1800" dirty="0"/>
              <a:t>                   return &lt;</a:t>
            </a:r>
            <a:r>
              <a:rPr lang="en-IN" sz="1800" dirty="0" err="1"/>
              <a:t>val</a:t>
            </a:r>
            <a:r>
              <a:rPr lang="en-IN" sz="1800" dirty="0"/>
              <a:t> or </a:t>
            </a:r>
            <a:r>
              <a:rPr lang="en-IN" sz="1800" dirty="0" err="1"/>
              <a:t>exp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endfunction</a:t>
            </a: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469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module </a:t>
            </a:r>
            <a:r>
              <a:rPr lang="en-US" sz="1800" dirty="0" err="1"/>
              <a:t>func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function compare(input </a:t>
            </a:r>
            <a:r>
              <a:rPr lang="en-US" sz="1800" dirty="0" err="1"/>
              <a:t>int</a:t>
            </a:r>
            <a:r>
              <a:rPr lang="en-US" sz="1800" dirty="0"/>
              <a:t> val1,val2);</a:t>
            </a:r>
          </a:p>
          <a:p>
            <a:pPr marL="0" indent="0">
              <a:buNone/>
            </a:pPr>
            <a:r>
              <a:rPr lang="en-US" sz="1800" dirty="0"/>
              <a:t>         if(val1&gt;val2) </a:t>
            </a:r>
          </a:p>
          <a:p>
            <a:pPr marL="0" indent="0">
              <a:buNone/>
            </a:pPr>
            <a:r>
              <a:rPr lang="en-US" sz="1800" dirty="0"/>
              <a:t>                  $display(“val1 is greater than val2”);</a:t>
            </a:r>
          </a:p>
          <a:p>
            <a:pPr marL="0" indent="0">
              <a:buNone/>
            </a:pPr>
            <a:r>
              <a:rPr lang="en-US" sz="1800" dirty="0"/>
              <a:t>         else if(val1&lt;val2)</a:t>
            </a:r>
          </a:p>
          <a:p>
            <a:pPr marL="0" indent="0">
              <a:buNone/>
            </a:pPr>
            <a:r>
              <a:rPr lang="en-US" sz="1800" dirty="0"/>
              <a:t>                  $display(“val1 is less than val2”);</a:t>
            </a:r>
          </a:p>
          <a:p>
            <a:pPr marL="0" indent="0">
              <a:buNone/>
            </a:pPr>
            <a:r>
              <a:rPr lang="en-US" sz="1800" dirty="0"/>
              <a:t>         else </a:t>
            </a:r>
          </a:p>
          <a:p>
            <a:pPr marL="0" indent="0">
              <a:buNone/>
            </a:pPr>
            <a:r>
              <a:rPr lang="en-US" sz="1800" dirty="0"/>
              <a:t>                 $display(“val1 is equal to val2”);</a:t>
            </a:r>
          </a:p>
          <a:p>
            <a:pPr marL="0" indent="0">
              <a:buNone/>
            </a:pPr>
            <a:r>
              <a:rPr lang="en-US" sz="1800" dirty="0"/>
              <a:t>         return 1;  //not mandatory</a:t>
            </a:r>
          </a:p>
          <a:p>
            <a:pPr marL="0" indent="0">
              <a:buNone/>
            </a:pPr>
            <a:r>
              <a:rPr lang="en-US" sz="1800" dirty="0" err="1"/>
              <a:t>endfunction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94400" y="2115127"/>
            <a:ext cx="92364" cy="362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40945" y="2410691"/>
            <a:ext cx="24825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begin</a:t>
            </a:r>
          </a:p>
          <a:p>
            <a:r>
              <a:rPr lang="en-US" dirty="0"/>
              <a:t>   compare(10,10);</a:t>
            </a:r>
          </a:p>
          <a:p>
            <a:r>
              <a:rPr lang="en-US" dirty="0"/>
              <a:t>   compare(5,9);</a:t>
            </a:r>
          </a:p>
          <a:p>
            <a:r>
              <a:rPr lang="en-US" dirty="0"/>
              <a:t>   compare(9,5);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endmodule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069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//method 1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800" dirty="0"/>
              <a:t>task &lt;</a:t>
            </a:r>
            <a:r>
              <a:rPr lang="en-US" sz="1800" dirty="0" err="1"/>
              <a:t>task_name</a:t>
            </a:r>
            <a:r>
              <a:rPr lang="en-US" sz="1800" dirty="0"/>
              <a:t>&gt;(input &lt;</a:t>
            </a:r>
            <a:r>
              <a:rPr lang="en-US" sz="1800" dirty="0" err="1"/>
              <a:t>port_list</a:t>
            </a:r>
            <a:r>
              <a:rPr lang="en-US" sz="1800" dirty="0"/>
              <a:t>&gt;,output &lt;</a:t>
            </a:r>
            <a:r>
              <a:rPr lang="en-US" sz="1800" dirty="0" err="1"/>
              <a:t>port_list</a:t>
            </a:r>
            <a:r>
              <a:rPr lang="en-US" sz="1800" dirty="0"/>
              <a:t>&gt;);</a:t>
            </a:r>
          </a:p>
          <a:p>
            <a:pPr marL="0" indent="0">
              <a:buNone/>
            </a:pPr>
            <a:r>
              <a:rPr lang="en-US" sz="1800" dirty="0"/>
              <a:t>           …….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endtask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//method 2</a:t>
            </a:r>
          </a:p>
          <a:p>
            <a:pPr marL="0" indent="0">
              <a:buNone/>
            </a:pPr>
            <a:r>
              <a:rPr lang="en-US" sz="1800" dirty="0"/>
              <a:t>    task &lt;</a:t>
            </a:r>
            <a:r>
              <a:rPr lang="en-US" sz="1800" dirty="0" err="1"/>
              <a:t>task_name</a:t>
            </a:r>
            <a:r>
              <a:rPr lang="en-US" sz="1800" dirty="0"/>
              <a:t>&gt;();</a:t>
            </a:r>
          </a:p>
          <a:p>
            <a:pPr marL="0" indent="0">
              <a:buNone/>
            </a:pPr>
            <a:r>
              <a:rPr lang="en-US" sz="1800" dirty="0"/>
              <a:t>           input &lt;</a:t>
            </a:r>
            <a:r>
              <a:rPr lang="en-US" sz="1800" dirty="0" err="1"/>
              <a:t>port_list</a:t>
            </a:r>
            <a:r>
              <a:rPr lang="en-US" sz="1800" dirty="0"/>
              <a:t>&gt;;</a:t>
            </a:r>
          </a:p>
          <a:p>
            <a:pPr marL="0" indent="0">
              <a:buNone/>
            </a:pPr>
            <a:r>
              <a:rPr lang="en-US" sz="1800" dirty="0"/>
              <a:t>           output &lt;</a:t>
            </a:r>
            <a:r>
              <a:rPr lang="en-US" sz="1800" dirty="0" err="1"/>
              <a:t>port_list</a:t>
            </a:r>
            <a:r>
              <a:rPr lang="en-US" sz="1800" dirty="0"/>
              <a:t>&gt;;</a:t>
            </a:r>
          </a:p>
          <a:p>
            <a:pPr marL="0" indent="0">
              <a:buNone/>
            </a:pPr>
            <a:r>
              <a:rPr lang="en-US" sz="1800" dirty="0"/>
              <a:t>         …………………..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endtask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83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71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module </a:t>
            </a:r>
            <a:r>
              <a:rPr lang="en-US" sz="1900" dirty="0" err="1"/>
              <a:t>task_ex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/>
              <a:t>     task compare(input </a:t>
            </a:r>
            <a:r>
              <a:rPr lang="en-US" sz="1900" dirty="0" err="1"/>
              <a:t>int</a:t>
            </a:r>
            <a:r>
              <a:rPr lang="en-US" sz="1900" dirty="0"/>
              <a:t> val1,val2, output done);</a:t>
            </a:r>
          </a:p>
          <a:p>
            <a:pPr marL="0" indent="0">
              <a:buNone/>
            </a:pPr>
            <a:r>
              <a:rPr lang="en-US" sz="1900" dirty="0"/>
              <a:t>         if(val1&gt;val2) </a:t>
            </a:r>
          </a:p>
          <a:p>
            <a:pPr marL="0" indent="0">
              <a:buNone/>
            </a:pPr>
            <a:r>
              <a:rPr lang="en-US" sz="1900" dirty="0"/>
              <a:t>                  $display(“val1 is greater than val2”);</a:t>
            </a:r>
          </a:p>
          <a:p>
            <a:pPr marL="0" indent="0">
              <a:buNone/>
            </a:pPr>
            <a:r>
              <a:rPr lang="en-US" sz="1900" dirty="0"/>
              <a:t>         else if(val1&lt;val2)</a:t>
            </a:r>
          </a:p>
          <a:p>
            <a:pPr marL="0" indent="0">
              <a:buNone/>
            </a:pPr>
            <a:r>
              <a:rPr lang="en-US" sz="1900" dirty="0"/>
              <a:t>                  $display(“val1 is less than val2”);</a:t>
            </a:r>
          </a:p>
          <a:p>
            <a:pPr marL="0" indent="0">
              <a:buNone/>
            </a:pPr>
            <a:r>
              <a:rPr lang="en-US" sz="1900" dirty="0"/>
              <a:t>         else </a:t>
            </a:r>
          </a:p>
          <a:p>
            <a:pPr marL="0" indent="0">
              <a:buNone/>
            </a:pPr>
            <a:r>
              <a:rPr lang="en-US" sz="1900" dirty="0"/>
              <a:t>                 $display(“val1 is equal to val2”);</a:t>
            </a:r>
          </a:p>
          <a:p>
            <a:pPr marL="0" indent="0">
              <a:buNone/>
            </a:pPr>
            <a:r>
              <a:rPr lang="en-US" sz="1900" dirty="0"/>
              <a:t>         #20;</a:t>
            </a:r>
          </a:p>
          <a:p>
            <a:pPr marL="0" indent="0">
              <a:buNone/>
            </a:pPr>
            <a:r>
              <a:rPr lang="en-US" sz="1900" dirty="0"/>
              <a:t>         done = 1;  //not mandatory</a:t>
            </a:r>
          </a:p>
          <a:p>
            <a:pPr marL="0" indent="0">
              <a:buNone/>
            </a:pPr>
            <a:r>
              <a:rPr lang="en-US" sz="1900" dirty="0" err="1"/>
              <a:t>endtask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49818" y="2078182"/>
            <a:ext cx="9237" cy="3796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87128" y="2078182"/>
            <a:ext cx="3823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begin</a:t>
            </a:r>
          </a:p>
          <a:p>
            <a:r>
              <a:rPr lang="en-US" dirty="0"/>
              <a:t>   bit done;</a:t>
            </a:r>
          </a:p>
          <a:p>
            <a:r>
              <a:rPr lang="en-US" dirty="0"/>
              <a:t>   compare(10,10,done);</a:t>
            </a:r>
          </a:p>
          <a:p>
            <a:r>
              <a:rPr lang="en-US" dirty="0"/>
              <a:t>   if(done)$display(“comparison dine at time =%0t”,$time);</a:t>
            </a:r>
          </a:p>
          <a:p>
            <a:r>
              <a:rPr lang="en-US" dirty="0"/>
              <a:t>   compare(5,9);</a:t>
            </a:r>
          </a:p>
          <a:p>
            <a:r>
              <a:rPr lang="en-US" dirty="0"/>
              <a:t> if(done)$display(“comparison dine at time =%0t”,$time);</a:t>
            </a:r>
          </a:p>
          <a:p>
            <a:r>
              <a:rPr lang="en-US" dirty="0"/>
              <a:t>   compare(9,5);</a:t>
            </a:r>
          </a:p>
          <a:p>
            <a:r>
              <a:rPr lang="en-US" dirty="0"/>
              <a:t> if(done)$display(“comparison dine at time =%0t”,$time);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endmodule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57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Task &amp; Function</a:t>
            </a:r>
            <a:endParaRPr lang="en-IN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706878"/>
              </p:ext>
            </p:extLst>
          </p:nvPr>
        </p:nvGraphicFramePr>
        <p:xfrm>
          <a:off x="746760" y="2226724"/>
          <a:ext cx="10515600" cy="2560320"/>
        </p:xfrm>
        <a:graphic>
          <a:graphicData uri="http://schemas.openxmlformats.org/drawingml/2006/table">
            <a:tbl>
              <a:tblPr/>
              <a:tblGrid>
                <a:gridCol w="242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Feature</a:t>
                      </a:r>
                      <a:endParaRPr lang="en-IN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Task</a:t>
                      </a:r>
                      <a:endParaRPr lang="en-IN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Function</a:t>
                      </a:r>
                      <a:endParaRPr lang="en-IN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Declaration</a:t>
                      </a:r>
                      <a:endParaRPr lang="en-IN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task, </a:t>
                      </a:r>
                      <a:r>
                        <a:rPr lang="en-IN" dirty="0" err="1">
                          <a:ln>
                            <a:solidFill>
                              <a:schemeClr val="accent1"/>
                            </a:solidFill>
                          </a:ln>
                        </a:rPr>
                        <a:t>endtask</a:t>
                      </a:r>
                      <a:endParaRPr lang="en-IN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n>
                            <a:solidFill>
                              <a:schemeClr val="accent1"/>
                            </a:solidFill>
                          </a:ln>
                        </a:rPr>
                        <a:t>function, endfunction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Arguments</a:t>
                      </a:r>
                      <a:endParaRPr lang="en-IN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input, output, </a:t>
                      </a:r>
                      <a:r>
                        <a:rPr lang="en-IN" dirty="0" err="1">
                          <a:ln>
                            <a:solidFill>
                              <a:schemeClr val="accent1"/>
                            </a:solidFill>
                          </a:ln>
                        </a:rPr>
                        <a:t>inout</a:t>
                      </a:r>
                      <a:endParaRPr lang="en-IN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n>
                            <a:solidFill>
                              <a:schemeClr val="accent1"/>
                            </a:solidFill>
                          </a:ln>
                        </a:rPr>
                        <a:t>input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Timing Controls</a:t>
                      </a:r>
                      <a:endParaRPr lang="en-IN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Allowed (#, @, wait)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n>
                            <a:solidFill>
                              <a:schemeClr val="accent1"/>
                            </a:solidFill>
                          </a:ln>
                        </a:rPr>
                        <a:t>Not Allowed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Return Value</a:t>
                      </a:r>
                      <a:endParaRPr lang="en-IN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output, </a:t>
                      </a:r>
                      <a:r>
                        <a:rPr lang="en-IN" dirty="0" err="1">
                          <a:ln>
                            <a:solidFill>
                              <a:schemeClr val="accent1"/>
                            </a:solidFill>
                          </a:ln>
                        </a:rPr>
                        <a:t>inout</a:t>
                      </a:r>
                      <a:endParaRPr lang="en-IN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Directly returns a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Call Syntax</a:t>
                      </a:r>
                      <a:endParaRPr lang="en-IN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Procedural (</a:t>
                      </a:r>
                      <a:r>
                        <a:rPr lang="en-IN" dirty="0" err="1">
                          <a:ln>
                            <a:solidFill>
                              <a:schemeClr val="accent1"/>
                            </a:solidFill>
                          </a:ln>
                        </a:rPr>
                        <a:t>task_name</a:t>
                      </a:r>
                      <a:r>
                        <a:rPr lang="en-IN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Expression (</a:t>
                      </a:r>
                      <a:r>
                        <a:rPr lang="en-IN" dirty="0" err="1">
                          <a:ln>
                            <a:solidFill>
                              <a:schemeClr val="accent1"/>
                            </a:solidFill>
                          </a:ln>
                        </a:rPr>
                        <a:t>function_name</a:t>
                      </a:r>
                      <a:r>
                        <a:rPr lang="en-IN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Usage Context</a:t>
                      </a:r>
                      <a:endParaRPr lang="en-IN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Procedural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Procedural and continuous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781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Verilog HDL Synthesis A practical primer by J </a:t>
            </a:r>
            <a:r>
              <a:rPr lang="en-US" sz="1800" dirty="0" err="1"/>
              <a:t>Bhasker</a:t>
            </a:r>
            <a:r>
              <a:rPr lang="en-US" sz="1800" dirty="0"/>
              <a:t>      -BS Publications</a:t>
            </a: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2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Need: a simple, intuitive and effective way of describing digital circuits for modeling, simulation and analysis.</a:t>
            </a:r>
          </a:p>
          <a:p>
            <a:r>
              <a:rPr lang="en-US" altLang="en-US" dirty="0"/>
              <a:t>Developed in 1984-85 by Philip </a:t>
            </a:r>
            <a:r>
              <a:rPr lang="en-US" altLang="en-US" dirty="0" err="1"/>
              <a:t>Moorby</a:t>
            </a:r>
            <a:endParaRPr lang="en-US" altLang="en-US" dirty="0"/>
          </a:p>
          <a:p>
            <a:r>
              <a:rPr lang="en-US" altLang="en-US" dirty="0"/>
              <a:t>In 1990 Cadence opened the language to the public</a:t>
            </a:r>
          </a:p>
          <a:p>
            <a:r>
              <a:rPr lang="en-US" altLang="en-US" dirty="0"/>
              <a:t>Standardization of language by IEEE in 1995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35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flow</a:t>
            </a:r>
            <a:br>
              <a:rPr lang="en-US" dirty="0"/>
            </a:br>
            <a:endParaRPr lang="en-IN" dirty="0"/>
          </a:p>
        </p:txBody>
      </p:sp>
      <p:pic>
        <p:nvPicPr>
          <p:cNvPr id="2050" name="Picture 2" descr="VLSI Design St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821" y="1511302"/>
            <a:ext cx="3976357" cy="52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93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 of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Interface: port and parameter declaration</a:t>
            </a:r>
          </a:p>
          <a:p>
            <a:r>
              <a:rPr lang="en-US" altLang="en-US" dirty="0"/>
              <a:t>Body: Internal part of module</a:t>
            </a:r>
          </a:p>
          <a:p>
            <a:r>
              <a:rPr lang="en-US" altLang="en-US" dirty="0"/>
              <a:t>Add-ons (optional)                                  module(port list);</a:t>
            </a:r>
          </a:p>
          <a:p>
            <a:pPr marL="0" indent="0">
              <a:buNone/>
            </a:pPr>
            <a:r>
              <a:rPr lang="en-US" altLang="en-US" dirty="0"/>
              <a:t>                                                                            //port declaration;</a:t>
            </a:r>
          </a:p>
          <a:p>
            <a:pPr marL="0" indent="0">
              <a:buNone/>
            </a:pPr>
            <a:r>
              <a:rPr lang="en-US" altLang="en-US" dirty="0"/>
              <a:t>                                                                                 //design body</a:t>
            </a:r>
          </a:p>
          <a:p>
            <a:pPr marL="0" indent="0">
              <a:buNone/>
            </a:pPr>
            <a:r>
              <a:rPr lang="en-US" altLang="en-US" dirty="0"/>
              <a:t>                                                                           //Add-ons</a:t>
            </a:r>
          </a:p>
          <a:p>
            <a:pPr marL="0" indent="0">
              <a:buNone/>
            </a:pPr>
            <a:r>
              <a:rPr lang="en-US" altLang="en-US" dirty="0"/>
              <a:t>                                                                         endmodule;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80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in </a:t>
            </a:r>
            <a:r>
              <a:rPr lang="en-US" dirty="0" err="1"/>
              <a:t>verilog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name of Module</a:t>
            </a:r>
          </a:p>
          <a:p>
            <a:endParaRPr lang="en-US" altLang="en-US" dirty="0"/>
          </a:p>
          <a:p>
            <a:r>
              <a:rPr lang="en-US" altLang="en-US" dirty="0"/>
              <a:t>Comments in Verilog</a:t>
            </a:r>
          </a:p>
          <a:p>
            <a:pPr lvl="1"/>
            <a:r>
              <a:rPr lang="en-US" altLang="en-US" dirty="0"/>
              <a:t>One line comment (// ………….)</a:t>
            </a:r>
          </a:p>
          <a:p>
            <a:pPr lvl="1"/>
            <a:r>
              <a:rPr lang="en-US" altLang="en-US" dirty="0"/>
              <a:t>Block Comment (/*…………….*/)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Description of Module (optional but suggested)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25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Module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a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b                                                  out</a:t>
            </a:r>
          </a:p>
          <a:p>
            <a:pPr marL="0" indent="0">
              <a:buNone/>
            </a:pPr>
            <a:r>
              <a:rPr lang="en-US" dirty="0"/>
              <a:t>module adder(</a:t>
            </a:r>
            <a:r>
              <a:rPr lang="en-US" dirty="0" err="1"/>
              <a:t>a,b,out</a:t>
            </a:r>
            <a:r>
              <a:rPr lang="en-US" dirty="0"/>
              <a:t>);//port list</a:t>
            </a:r>
          </a:p>
          <a:p>
            <a:pPr marL="0" indent="0">
              <a:buNone/>
            </a:pPr>
            <a:r>
              <a:rPr lang="en-US" dirty="0"/>
              <a:t>    input </a:t>
            </a:r>
            <a:r>
              <a:rPr lang="en-US" dirty="0" err="1"/>
              <a:t>a,b</a:t>
            </a:r>
            <a:r>
              <a:rPr lang="en-US" dirty="0"/>
              <a:t>;  // port declaration</a:t>
            </a:r>
          </a:p>
          <a:p>
            <a:pPr marL="0" indent="0">
              <a:buNone/>
            </a:pPr>
            <a:r>
              <a:rPr lang="en-US" dirty="0"/>
              <a:t>    assign out=</a:t>
            </a:r>
            <a:r>
              <a:rPr lang="en-US" dirty="0" err="1"/>
              <a:t>a+b</a:t>
            </a:r>
            <a:r>
              <a:rPr lang="en-US" dirty="0"/>
              <a:t>;   //body</a:t>
            </a:r>
          </a:p>
          <a:p>
            <a:pPr marL="0" indent="0">
              <a:buNone/>
            </a:pPr>
            <a:r>
              <a:rPr lang="en-US" dirty="0"/>
              <a:t>endmodule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88152" y="2304288"/>
            <a:ext cx="2633472" cy="1042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  <a:p>
            <a:pPr algn="ctr"/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5257800" y="2532888"/>
            <a:ext cx="530352" cy="8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5239512" y="3072384"/>
            <a:ext cx="54864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8421624" y="2825496"/>
            <a:ext cx="612648" cy="118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47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modelling styles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level model</a:t>
            </a:r>
          </a:p>
          <a:p>
            <a:r>
              <a:rPr lang="en-US" dirty="0"/>
              <a:t>Gate level</a:t>
            </a:r>
          </a:p>
          <a:p>
            <a:r>
              <a:rPr lang="en-US" dirty="0"/>
              <a:t>Data flow level model</a:t>
            </a:r>
          </a:p>
          <a:p>
            <a:r>
              <a:rPr lang="en-US" dirty="0"/>
              <a:t>Behavioral level model</a:t>
            </a:r>
          </a:p>
          <a:p>
            <a:r>
              <a:rPr lang="en-US" dirty="0"/>
              <a:t>Switch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Darshan M 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370616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  - 06.11.202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  - 06.11.2024</Template>
  <TotalTime>596</TotalTime>
  <Words>2049</Words>
  <Application>Microsoft Office PowerPoint</Application>
  <PresentationFormat>Widescreen</PresentationFormat>
  <Paragraphs>412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Flama</vt:lpstr>
      <vt:lpstr>Gotham</vt:lpstr>
      <vt:lpstr>Wingdings</vt:lpstr>
      <vt:lpstr>PPT_TEMPLATE  - 06.11.2024</vt:lpstr>
      <vt:lpstr>Verilog Programming</vt:lpstr>
      <vt:lpstr>contents</vt:lpstr>
      <vt:lpstr>Introduction to Verilog HDL</vt:lpstr>
      <vt:lpstr>History:</vt:lpstr>
      <vt:lpstr>Design flow </vt:lpstr>
      <vt:lpstr>Definition of Module</vt:lpstr>
      <vt:lpstr>Commenting in verilog</vt:lpstr>
      <vt:lpstr>The Module Interface</vt:lpstr>
      <vt:lpstr>Different modelling styles </vt:lpstr>
      <vt:lpstr>Half adder </vt:lpstr>
      <vt:lpstr>Gate level model</vt:lpstr>
      <vt:lpstr>Data flow model </vt:lpstr>
      <vt:lpstr>Behavioral model</vt:lpstr>
      <vt:lpstr>Data Types, Constants, Parameters</vt:lpstr>
      <vt:lpstr>Data types</vt:lpstr>
      <vt:lpstr>Array</vt:lpstr>
      <vt:lpstr>Memory </vt:lpstr>
      <vt:lpstr>Assignment </vt:lpstr>
      <vt:lpstr>Blocking Assignment</vt:lpstr>
      <vt:lpstr>Non-Blocking Assignment</vt:lpstr>
      <vt:lpstr>Operations</vt:lpstr>
      <vt:lpstr>IF Statement</vt:lpstr>
      <vt:lpstr>Case Statement</vt:lpstr>
      <vt:lpstr>Case Statement</vt:lpstr>
      <vt:lpstr>Case Statement </vt:lpstr>
      <vt:lpstr>Case statement </vt:lpstr>
      <vt:lpstr>Module instance &amp; Instantiation </vt:lpstr>
      <vt:lpstr>Module instance &amp; Instantiation </vt:lpstr>
      <vt:lpstr>Tasks and Functions</vt:lpstr>
      <vt:lpstr>Function</vt:lpstr>
      <vt:lpstr>Function Example</vt:lpstr>
      <vt:lpstr>Task</vt:lpstr>
      <vt:lpstr>Task Example</vt:lpstr>
      <vt:lpstr>Difference between Task &amp; Function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VERILOG</dc:title>
  <dc:creator>Microsoft account</dc:creator>
  <cp:lastModifiedBy>Mrs. Priyanka C</cp:lastModifiedBy>
  <cp:revision>32</cp:revision>
  <dcterms:created xsi:type="dcterms:W3CDTF">2024-12-20T15:46:56Z</dcterms:created>
  <dcterms:modified xsi:type="dcterms:W3CDTF">2024-12-30T04:16:21Z</dcterms:modified>
</cp:coreProperties>
</file>