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8" r:id="rId9"/>
    <p:sldId id="272" r:id="rId10"/>
    <p:sldId id="273" r:id="rId11"/>
    <p:sldId id="274" r:id="rId12"/>
    <p:sldId id="276" r:id="rId13"/>
    <p:sldId id="269" r:id="rId14"/>
    <p:sldId id="270" r:id="rId15"/>
    <p:sldId id="275" r:id="rId16"/>
    <p:sldId id="278" r:id="rId17"/>
    <p:sldId id="261" r:id="rId18"/>
    <p:sldId id="279" r:id="rId19"/>
    <p:sldId id="271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62" r:id="rId3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shatha chandrashekar" initials="ac" lastIdx="5" clrIdx="0">
    <p:extLst>
      <p:ext uri="{19B8F6BF-5375-455C-9EA6-DF929625EA0E}">
        <p15:presenceInfo xmlns:p15="http://schemas.microsoft.com/office/powerpoint/2012/main" userId="ef66a6e72ae523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1D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9" autoAdjust="0"/>
    <p:restoredTop sz="94434" autoAdjust="0"/>
  </p:normalViewPr>
  <p:slideViewPr>
    <p:cSldViewPr snapToGrid="0">
      <p:cViewPr varScale="1">
        <p:scale>
          <a:sx n="63" d="100"/>
          <a:sy n="63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7317C74-A6B9-4E39-A3A1-54132AE2074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54251C5-1D29-42B3-A899-F6F67578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tmp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05"/>
            <a:ext cx="12192000" cy="6876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856" y="2503488"/>
            <a:ext cx="7772400" cy="954527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A4FC4-DAFC-4746-A21B-FFA5EDA334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114" t="24736" r="59767" b="61043"/>
          <a:stretch/>
        </p:blipFill>
        <p:spPr>
          <a:xfrm>
            <a:off x="0" y="593913"/>
            <a:ext cx="3644900" cy="975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822741-0EFE-41AF-A63D-47AF835D9DB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11" y="593913"/>
            <a:ext cx="2365778" cy="97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7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38402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229" y="134291"/>
            <a:ext cx="2819084" cy="89361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9D1D5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4427219" y="3546316"/>
            <a:ext cx="3337561" cy="909955"/>
            <a:chOff x="0" y="0"/>
            <a:chExt cx="3524250" cy="847724"/>
          </a:xfrm>
        </p:grpSpPr>
        <p:pic>
          <p:nvPicPr>
            <p:cNvPr id="10" name="Picture 9" descr="MS Ramaiah Institute Of Technology, (MSRIT)| College | Admission ..."/>
            <p:cNvPicPr>
              <a:picLocks noChangeAspect="1" noChangeArrowheads="1"/>
            </p:cNvPicPr>
            <p:nvPr userDrawn="1"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"/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924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  <p:grpSp>
        <p:nvGrpSpPr>
          <p:cNvPr id="6" name="Group 5"/>
          <p:cNvGrpSpPr>
            <a:grpSpLocks/>
          </p:cNvGrpSpPr>
          <p:nvPr userDrawn="1"/>
        </p:nvGrpSpPr>
        <p:grpSpPr bwMode="auto">
          <a:xfrm>
            <a:off x="4348664" y="3011729"/>
            <a:ext cx="3337561" cy="909955"/>
            <a:chOff x="0" y="0"/>
            <a:chExt cx="3524250" cy="847724"/>
          </a:xfrm>
        </p:grpSpPr>
        <p:pic>
          <p:nvPicPr>
            <p:cNvPr id="7" name="Picture 6" descr="MS Ramaiah Institute Of Technology, (MSRIT)| College | Admission ...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"/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32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8285252" cy="11461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PRIYANKA C(AE)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9D1D5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876BD6B-EE0A-40F6-8593-D552FCFF208B}"/>
              </a:ext>
            </a:extLst>
          </p:cNvPr>
          <p:cNvSpPr txBox="1">
            <a:spLocks/>
          </p:cNvSpPr>
          <p:nvPr userDrawn="1"/>
        </p:nvSpPr>
        <p:spPr>
          <a:xfrm>
            <a:off x="10983074" y="6356350"/>
            <a:ext cx="370726" cy="501650"/>
          </a:xfrm>
          <a:prstGeom prst="rect">
            <a:avLst/>
          </a:prstGeom>
          <a:solidFill>
            <a:srgbClr val="9D1D59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3D21A-7D3D-4DED-9A48-B2ED06BDD9FF}" type="slidenum">
              <a:rPr lang="en-IN" smtClean="0">
                <a:solidFill>
                  <a:schemeClr val="bg1"/>
                </a:solidFill>
              </a:rPr>
              <a:pPr/>
              <a:t>‹#›</a:t>
            </a:fld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5077433" y="3633899"/>
            <a:ext cx="3337561" cy="909955"/>
            <a:chOff x="0" y="0"/>
            <a:chExt cx="3524250" cy="847724"/>
          </a:xfrm>
        </p:grpSpPr>
        <p:pic>
          <p:nvPicPr>
            <p:cNvPr id="12" name="Picture 11" descr="MS Ramaiah Institute Of Technology, (MSRIT)| College | Admission ...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1"/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33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  <p:grpSp>
        <p:nvGrpSpPr>
          <p:cNvPr id="6" name="Group 5"/>
          <p:cNvGrpSpPr>
            <a:grpSpLocks/>
          </p:cNvGrpSpPr>
          <p:nvPr userDrawn="1"/>
        </p:nvGrpSpPr>
        <p:grpSpPr bwMode="auto">
          <a:xfrm>
            <a:off x="4728641" y="2908035"/>
            <a:ext cx="3337561" cy="909955"/>
            <a:chOff x="0" y="0"/>
            <a:chExt cx="3524250" cy="847724"/>
          </a:xfrm>
        </p:grpSpPr>
        <p:pic>
          <p:nvPicPr>
            <p:cNvPr id="7" name="Picture 6" descr="MS Ramaiah Institute Of Technology, (MSRIT)| College | Admission ...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"/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976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9D1D5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4452358" y="3709313"/>
            <a:ext cx="3337561" cy="909955"/>
            <a:chOff x="0" y="0"/>
            <a:chExt cx="3524250" cy="847724"/>
          </a:xfrm>
        </p:grpSpPr>
        <p:pic>
          <p:nvPicPr>
            <p:cNvPr id="9" name="Picture 8" descr="MS Ramaiah Institute Of Technology, (MSRIT)| College | Admission ...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"/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288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1515"/>
            <a:ext cx="8382441" cy="1069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9D1D5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4452358" y="3709313"/>
            <a:ext cx="3337561" cy="909955"/>
            <a:chOff x="0" y="0"/>
            <a:chExt cx="3524250" cy="847724"/>
          </a:xfrm>
        </p:grpSpPr>
        <p:pic>
          <p:nvPicPr>
            <p:cNvPr id="11" name="Picture 10" descr="MS Ramaiah Institute Of Technology, (MSRIT)| College | Admission ...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1"/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99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375399"/>
            <a:ext cx="8264703" cy="1135903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9D1D5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/>
          </p:cNvGrpSpPr>
          <p:nvPr userDrawn="1"/>
        </p:nvGrpSpPr>
        <p:grpSpPr bwMode="auto">
          <a:xfrm>
            <a:off x="4452358" y="3709313"/>
            <a:ext cx="3337561" cy="909955"/>
            <a:chOff x="0" y="0"/>
            <a:chExt cx="3524250" cy="847724"/>
          </a:xfrm>
        </p:grpSpPr>
        <p:pic>
          <p:nvPicPr>
            <p:cNvPr id="7" name="Picture 6" descr="MS Ramaiah Institute Of Technology, (MSRIT)| College | Admission ...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1"/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3495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4508919" y="3040009"/>
            <a:ext cx="3337561" cy="909955"/>
            <a:chOff x="0" y="0"/>
            <a:chExt cx="3524250" cy="847724"/>
          </a:xfrm>
        </p:grpSpPr>
        <p:pic>
          <p:nvPicPr>
            <p:cNvPr id="5" name="Picture 4" descr="MS Ramaiah Institute Of Technology, (MSRIT)| College | Admission ...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1"/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36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4131847" y="3053238"/>
            <a:ext cx="3337561" cy="909955"/>
            <a:chOff x="0" y="0"/>
            <a:chExt cx="3524250" cy="847724"/>
          </a:xfrm>
        </p:grpSpPr>
        <p:pic>
          <p:nvPicPr>
            <p:cNvPr id="8" name="Picture 7" descr="MS Ramaiah Institute Of Technology, (MSRIT)| College | Admission ...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1"/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l"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06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65748" y="82716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6375-37E4-4626-831E-AA0B25D7674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4427219" y="3202622"/>
            <a:ext cx="3337561" cy="909955"/>
            <a:chOff x="0" y="0"/>
            <a:chExt cx="3524250" cy="847724"/>
          </a:xfrm>
        </p:grpSpPr>
        <p:pic>
          <p:nvPicPr>
            <p:cNvPr id="9" name="Picture 8" descr="MS Ramaiah Institute Of Technology, (MSRIT)| College | Admission ...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19"/>
              <a:ext cx="2641601" cy="8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1"/>
            <p:cNvSpPr txBox="1">
              <a:spLocks noChangeArrowheads="1"/>
            </p:cNvSpPr>
            <p:nvPr userDrawn="1"/>
          </p:nvSpPr>
          <p:spPr bwMode="auto">
            <a:xfrm>
              <a:off x="647700" y="0"/>
              <a:ext cx="2876550" cy="77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2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RAMAIAH</a:t>
              </a:r>
              <a:r>
                <a:rPr lang="en-IN" sz="18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b="1" kern="1200" dirty="0">
                  <a:solidFill>
                    <a:schemeClr val="bg2">
                      <a:lumMod val="9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SKILL ACADEMY</a:t>
              </a:r>
              <a:endParaRPr lang="en-IN" sz="11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200" dirty="0">
                  <a:solidFill>
                    <a:srgbClr val="0032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83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PRIYANKA C(AE)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C6375-37E4-4626-831E-AA0B25D767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876BD6B-EE0A-40F6-8593-D552FCFF208B}"/>
              </a:ext>
            </a:extLst>
          </p:cNvPr>
          <p:cNvSpPr txBox="1">
            <a:spLocks/>
          </p:cNvSpPr>
          <p:nvPr userDrawn="1"/>
        </p:nvSpPr>
        <p:spPr>
          <a:xfrm>
            <a:off x="10983074" y="6356350"/>
            <a:ext cx="370726" cy="501650"/>
          </a:xfrm>
          <a:prstGeom prst="rect">
            <a:avLst/>
          </a:prstGeom>
          <a:solidFill>
            <a:srgbClr val="9D1D59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3D21A-7D3D-4DED-9A48-B2ED06BDD9FF}" type="slidenum">
              <a:rPr lang="en-IN" smtClean="0">
                <a:solidFill>
                  <a:schemeClr val="bg1"/>
                </a:solidFill>
              </a:rPr>
              <a:pPr/>
              <a:t>‹#›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69D81-976A-4BB5-9CF3-0D734A86D00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367" y="391123"/>
            <a:ext cx="2210750" cy="91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6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>
          <a:xfrm>
            <a:off x="1504755" y="1854558"/>
            <a:ext cx="9068799" cy="23780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Finite State Machines</a:t>
            </a:r>
            <a:br>
              <a:rPr lang="en-US" b="1" dirty="0">
                <a:solidFill>
                  <a:srgbClr val="FFFF00"/>
                </a:solidFill>
              </a:rPr>
            </a:br>
            <a:br>
              <a:rPr lang="en-US" b="1" dirty="0">
                <a:solidFill>
                  <a:srgbClr val="FFFF00"/>
                </a:solidFill>
              </a:rPr>
            </a:br>
            <a:r>
              <a:rPr lang="en-US" sz="2400" b="1" dirty="0">
                <a:solidFill>
                  <a:srgbClr val="FFFF00"/>
                </a:solidFill>
              </a:rPr>
              <a:t>16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r>
              <a:rPr lang="en-US" sz="2400" b="1" dirty="0">
                <a:solidFill>
                  <a:srgbClr val="FFFF00"/>
                </a:solidFill>
              </a:rPr>
              <a:t> -17th December 2024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58781" y="4845378"/>
            <a:ext cx="2328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PRIYANKA C</a:t>
            </a:r>
          </a:p>
          <a:p>
            <a:r>
              <a:rPr lang="en-US" dirty="0"/>
              <a:t>Application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5827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390D9-B2BE-23F8-4D11-17EC0DA83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CAE3-B842-012A-FE61-A5584E02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Moore FSM State Machine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481BD6A-4908-A5FE-2D09-713209B684F1}"/>
              </a:ext>
            </a:extLst>
          </p:cNvPr>
          <p:cNvSpPr/>
          <p:nvPr/>
        </p:nvSpPr>
        <p:spPr>
          <a:xfrm>
            <a:off x="3465159" y="2644018"/>
            <a:ext cx="931334" cy="71966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00/1</a:t>
            </a:r>
            <a:endParaRPr lang="en-IN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BF6E332-80D9-276B-A6E6-60FAA438060C}"/>
              </a:ext>
            </a:extLst>
          </p:cNvPr>
          <p:cNvSpPr/>
          <p:nvPr/>
        </p:nvSpPr>
        <p:spPr>
          <a:xfrm>
            <a:off x="6817959" y="4561716"/>
            <a:ext cx="931334" cy="71966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11/0</a:t>
            </a:r>
            <a:endParaRPr lang="en-IN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41382F0-AA2C-D28F-43F8-5BD33906E0A5}"/>
              </a:ext>
            </a:extLst>
          </p:cNvPr>
          <p:cNvSpPr/>
          <p:nvPr/>
        </p:nvSpPr>
        <p:spPr>
          <a:xfrm>
            <a:off x="6817959" y="2644018"/>
            <a:ext cx="931334" cy="71966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01/1</a:t>
            </a:r>
            <a:endParaRPr lang="en-IN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8CFE8D3-C31A-1D1E-C6A3-0D929A0C779D}"/>
              </a:ext>
            </a:extLst>
          </p:cNvPr>
          <p:cNvSpPr/>
          <p:nvPr/>
        </p:nvSpPr>
        <p:spPr>
          <a:xfrm>
            <a:off x="3465160" y="4561716"/>
            <a:ext cx="931334" cy="71966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10/0</a:t>
            </a:r>
            <a:endParaRPr lang="en-IN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102EF9-FA0F-2132-853E-2985CAB9D464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4260103" y="3131072"/>
            <a:ext cx="2557856" cy="15360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6B6702-9E54-46DA-95FE-187338AF7588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7283626" y="3363685"/>
            <a:ext cx="0" cy="11980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59A59E-2219-4AFC-5E79-E5DB8E8FFACC}"/>
              </a:ext>
            </a:extLst>
          </p:cNvPr>
          <p:cNvCxnSpPr>
            <a:cxnSpLocks/>
          </p:cNvCxnSpPr>
          <p:nvPr/>
        </p:nvCxnSpPr>
        <p:spPr>
          <a:xfrm flipH="1" flipV="1">
            <a:off x="3896959" y="3363685"/>
            <a:ext cx="24476" cy="11980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4CA8FB-86EB-B3A5-70F5-09615309C2ED}"/>
              </a:ext>
            </a:extLst>
          </p:cNvPr>
          <p:cNvCxnSpPr>
            <a:cxnSpLocks/>
          </p:cNvCxnSpPr>
          <p:nvPr/>
        </p:nvCxnSpPr>
        <p:spPr>
          <a:xfrm>
            <a:off x="4455759" y="3003851"/>
            <a:ext cx="230293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52FDDB-85E5-CB4F-8BE8-91EC2C1938D5}"/>
              </a:ext>
            </a:extLst>
          </p:cNvPr>
          <p:cNvCxnSpPr>
            <a:cxnSpLocks/>
          </p:cNvCxnSpPr>
          <p:nvPr/>
        </p:nvCxnSpPr>
        <p:spPr>
          <a:xfrm flipH="1">
            <a:off x="4455759" y="4969678"/>
            <a:ext cx="24214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66D21A12-FB8A-472B-A13A-57940087D5B5}"/>
              </a:ext>
            </a:extLst>
          </p:cNvPr>
          <p:cNvCxnSpPr>
            <a:cxnSpLocks/>
            <a:stCxn id="8" idx="6"/>
          </p:cNvCxnSpPr>
          <p:nvPr/>
        </p:nvCxnSpPr>
        <p:spPr>
          <a:xfrm flipH="1" flipV="1">
            <a:off x="7461426" y="2525485"/>
            <a:ext cx="287867" cy="478367"/>
          </a:xfrm>
          <a:prstGeom prst="curvedConnector4">
            <a:avLst>
              <a:gd name="adj1" fmla="val -150000"/>
              <a:gd name="adj2" fmla="val 154868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D3A913B-80F2-8D1B-A0C9-C6B2290B5BB0}"/>
              </a:ext>
            </a:extLst>
          </p:cNvPr>
          <p:cNvCxnSpPr>
            <a:stCxn id="7" idx="4"/>
          </p:cNvCxnSpPr>
          <p:nvPr/>
        </p:nvCxnSpPr>
        <p:spPr>
          <a:xfrm rot="5400000" flipH="1" flipV="1">
            <a:off x="7395809" y="4809366"/>
            <a:ext cx="359834" cy="584200"/>
          </a:xfrm>
          <a:prstGeom prst="curvedConnector4">
            <a:avLst>
              <a:gd name="adj1" fmla="val -63529"/>
              <a:gd name="adj2" fmla="val 17971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EC64202-9BA9-8AAC-A236-68BBCC6EA529}"/>
              </a:ext>
            </a:extLst>
          </p:cNvPr>
          <p:cNvCxnSpPr>
            <a:cxnSpLocks/>
            <a:endCxn id="6" idx="2"/>
          </p:cNvCxnSpPr>
          <p:nvPr/>
        </p:nvCxnSpPr>
        <p:spPr>
          <a:xfrm rot="5400000">
            <a:off x="3441876" y="2548768"/>
            <a:ext cx="478367" cy="431800"/>
          </a:xfrm>
          <a:prstGeom prst="curvedConnector4">
            <a:avLst>
              <a:gd name="adj1" fmla="val -61947"/>
              <a:gd name="adj2" fmla="val 2078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D1F1EB-FEDC-AE54-8F65-4209EF24C6C0}"/>
              </a:ext>
            </a:extLst>
          </p:cNvPr>
          <p:cNvSpPr txBox="1"/>
          <p:nvPr/>
        </p:nvSpPr>
        <p:spPr>
          <a:xfrm>
            <a:off x="2330626" y="1942363"/>
            <a:ext cx="9313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0</a:t>
            </a:r>
            <a:endParaRPr lang="en-IN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B2F735-92A0-C1C3-B480-DBC3A692E476}"/>
              </a:ext>
            </a:extLst>
          </p:cNvPr>
          <p:cNvSpPr txBox="1"/>
          <p:nvPr/>
        </p:nvSpPr>
        <p:spPr>
          <a:xfrm>
            <a:off x="7960959" y="2120798"/>
            <a:ext cx="9313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1</a:t>
            </a:r>
            <a:endParaRPr lang="en-IN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6FBA9-B41A-D5A2-E2B8-DA90ECB1D663}"/>
              </a:ext>
            </a:extLst>
          </p:cNvPr>
          <p:cNvSpPr txBox="1"/>
          <p:nvPr/>
        </p:nvSpPr>
        <p:spPr>
          <a:xfrm>
            <a:off x="2999492" y="3678663"/>
            <a:ext cx="9313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1</a:t>
            </a:r>
            <a:endParaRPr lang="en-IN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B61474-6707-5261-D688-C5C54B30442F}"/>
              </a:ext>
            </a:extLst>
          </p:cNvPr>
          <p:cNvSpPr txBox="1"/>
          <p:nvPr/>
        </p:nvSpPr>
        <p:spPr>
          <a:xfrm>
            <a:off x="5321035" y="3701090"/>
            <a:ext cx="9313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0</a:t>
            </a:r>
            <a:endParaRPr lang="en-IN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F7E7E1-0847-ED51-B1E0-5B0C39719E8B}"/>
              </a:ext>
            </a:extLst>
          </p:cNvPr>
          <p:cNvSpPr txBox="1"/>
          <p:nvPr/>
        </p:nvSpPr>
        <p:spPr>
          <a:xfrm>
            <a:off x="5141559" y="5017880"/>
            <a:ext cx="9313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0</a:t>
            </a:r>
            <a:endParaRPr lang="en-IN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1408CD-28A6-A001-8420-50838148D776}"/>
              </a:ext>
            </a:extLst>
          </p:cNvPr>
          <p:cNvSpPr txBox="1"/>
          <p:nvPr/>
        </p:nvSpPr>
        <p:spPr>
          <a:xfrm>
            <a:off x="7173560" y="3596970"/>
            <a:ext cx="9313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0</a:t>
            </a:r>
            <a:endParaRPr lang="en-IN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A956A4-548E-7E2E-80DA-4F762EDD45B7}"/>
              </a:ext>
            </a:extLst>
          </p:cNvPr>
          <p:cNvSpPr txBox="1"/>
          <p:nvPr/>
        </p:nvSpPr>
        <p:spPr>
          <a:xfrm>
            <a:off x="8104894" y="5298428"/>
            <a:ext cx="9313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1</a:t>
            </a:r>
            <a:endParaRPr lang="en-IN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78FBE9-5101-5F16-939E-0A70E5AC36EA}"/>
              </a:ext>
            </a:extLst>
          </p:cNvPr>
          <p:cNvSpPr txBox="1"/>
          <p:nvPr/>
        </p:nvSpPr>
        <p:spPr>
          <a:xfrm>
            <a:off x="5073364" y="2503058"/>
            <a:ext cx="9313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1</a:t>
            </a:r>
            <a:endParaRPr lang="en-IN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33A6-9B3E-21C7-E1F7-0240F50E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Moore Machine State Table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40B229-360C-7BF3-F4BA-E7262279F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93029"/>
              </p:ext>
            </p:extLst>
          </p:nvPr>
        </p:nvGraphicFramePr>
        <p:xfrm>
          <a:off x="5153025" y="1933574"/>
          <a:ext cx="6410324" cy="4048127"/>
        </p:xfrm>
        <a:graphic>
          <a:graphicData uri="http://schemas.openxmlformats.org/drawingml/2006/table">
            <a:tbl>
              <a:tblPr firstRow="1" firstCol="1" bandRow="1"/>
              <a:tblGrid>
                <a:gridCol w="1029478">
                  <a:extLst>
                    <a:ext uri="{9D8B030D-6E8A-4147-A177-3AD203B41FA5}">
                      <a16:colId xmlns:a16="http://schemas.microsoft.com/office/drawing/2014/main" val="690773967"/>
                    </a:ext>
                  </a:extLst>
                </a:gridCol>
                <a:gridCol w="277681">
                  <a:extLst>
                    <a:ext uri="{9D8B030D-6E8A-4147-A177-3AD203B41FA5}">
                      <a16:colId xmlns:a16="http://schemas.microsoft.com/office/drawing/2014/main" val="1161512584"/>
                    </a:ext>
                  </a:extLst>
                </a:gridCol>
                <a:gridCol w="729170">
                  <a:extLst>
                    <a:ext uri="{9D8B030D-6E8A-4147-A177-3AD203B41FA5}">
                      <a16:colId xmlns:a16="http://schemas.microsoft.com/office/drawing/2014/main" val="3779115565"/>
                    </a:ext>
                  </a:extLst>
                </a:gridCol>
                <a:gridCol w="874182">
                  <a:extLst>
                    <a:ext uri="{9D8B030D-6E8A-4147-A177-3AD203B41FA5}">
                      <a16:colId xmlns:a16="http://schemas.microsoft.com/office/drawing/2014/main" val="4269038714"/>
                    </a:ext>
                  </a:extLst>
                </a:gridCol>
                <a:gridCol w="438120">
                  <a:extLst>
                    <a:ext uri="{9D8B030D-6E8A-4147-A177-3AD203B41FA5}">
                      <a16:colId xmlns:a16="http://schemas.microsoft.com/office/drawing/2014/main" val="1387669665"/>
                    </a:ext>
                  </a:extLst>
                </a:gridCol>
                <a:gridCol w="874182">
                  <a:extLst>
                    <a:ext uri="{9D8B030D-6E8A-4147-A177-3AD203B41FA5}">
                      <a16:colId xmlns:a16="http://schemas.microsoft.com/office/drawing/2014/main" val="2667081165"/>
                    </a:ext>
                  </a:extLst>
                </a:gridCol>
                <a:gridCol w="875210">
                  <a:extLst>
                    <a:ext uri="{9D8B030D-6E8A-4147-A177-3AD203B41FA5}">
                      <a16:colId xmlns:a16="http://schemas.microsoft.com/office/drawing/2014/main" val="601236869"/>
                    </a:ext>
                  </a:extLst>
                </a:gridCol>
                <a:gridCol w="437091">
                  <a:extLst>
                    <a:ext uri="{9D8B030D-6E8A-4147-A177-3AD203B41FA5}">
                      <a16:colId xmlns:a16="http://schemas.microsoft.com/office/drawing/2014/main" val="490736030"/>
                    </a:ext>
                  </a:extLst>
                </a:gridCol>
                <a:gridCol w="875210">
                  <a:extLst>
                    <a:ext uri="{9D8B030D-6E8A-4147-A177-3AD203B41FA5}">
                      <a16:colId xmlns:a16="http://schemas.microsoft.com/office/drawing/2014/main" val="3330882268"/>
                    </a:ext>
                  </a:extLst>
                </a:gridCol>
              </a:tblGrid>
              <a:tr h="749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743444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Q1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Q0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Q1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Q0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609400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688751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556995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465356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839096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707532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457776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13844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687832"/>
                  </a:ext>
                </a:extLst>
              </a:tr>
            </a:tbl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2F8F10F4-DB2D-9CDA-CF82-2FDBEAD1E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0" y="3030515"/>
            <a:ext cx="3828765" cy="2484460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9D8DF7ED-B2FA-D62C-085F-BBFA058CE263}"/>
              </a:ext>
            </a:extLst>
          </p:cNvPr>
          <p:cNvSpPr/>
          <p:nvPr/>
        </p:nvSpPr>
        <p:spPr>
          <a:xfrm>
            <a:off x="4226767" y="3760237"/>
            <a:ext cx="783772" cy="373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9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85025-A199-C403-9FDB-AF50A1499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2FDA-3360-854C-3A7D-A5855C33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 Machine State Equations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6D2038-1A9D-10B3-9E9F-0276C4589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086070"/>
              </p:ext>
            </p:extLst>
          </p:nvPr>
        </p:nvGraphicFramePr>
        <p:xfrm>
          <a:off x="5382895" y="2212658"/>
          <a:ext cx="2969260" cy="887730"/>
        </p:xfrm>
        <a:graphic>
          <a:graphicData uri="http://schemas.openxmlformats.org/drawingml/2006/table">
            <a:tbl>
              <a:tblPr firstRow="1" firstCol="1" bandRow="1"/>
              <a:tblGrid>
                <a:gridCol w="742315">
                  <a:extLst>
                    <a:ext uri="{9D8B030D-6E8A-4147-A177-3AD203B41FA5}">
                      <a16:colId xmlns:a16="http://schemas.microsoft.com/office/drawing/2014/main" val="1982246016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340264029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51218401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728839354"/>
                    </a:ext>
                  </a:extLst>
                </a:gridCol>
              </a:tblGrid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042783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23998"/>
                  </a:ext>
                </a:extLst>
              </a:tr>
            </a:tbl>
          </a:graphicData>
        </a:graphic>
      </p:graphicFrame>
      <p:sp>
        <p:nvSpPr>
          <p:cNvPr id="11" name="Rectangle 5">
            <a:extLst>
              <a:ext uri="{FF2B5EF4-FFF2-40B4-BE49-F238E27FC236}">
                <a16:creationId xmlns:a16="http://schemas.microsoft.com/office/drawing/2014/main" id="{0DC95521-B0B0-277C-1525-F03925D92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3557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EB92E3-7863-681B-A5B1-9CA4B6C56068}"/>
              </a:ext>
            </a:extLst>
          </p:cNvPr>
          <p:cNvCxnSpPr/>
          <p:nvPr/>
        </p:nvCxnSpPr>
        <p:spPr>
          <a:xfrm flipH="1" flipV="1">
            <a:off x="4919345" y="1831975"/>
            <a:ext cx="463550" cy="373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6">
            <a:extLst>
              <a:ext uri="{FF2B5EF4-FFF2-40B4-BE49-F238E27FC236}">
                <a16:creationId xmlns:a16="http://schemas.microsoft.com/office/drawing/2014/main" id="{BBB4B804-38A4-8899-19C9-1AB7820F2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4014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8A3A49C-6E9F-6CA2-38A4-C6F4F3AD8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495532"/>
              </p:ext>
            </p:extLst>
          </p:nvPr>
        </p:nvGraphicFramePr>
        <p:xfrm>
          <a:off x="141129" y="1977230"/>
          <a:ext cx="4238625" cy="4048127"/>
        </p:xfrm>
        <a:graphic>
          <a:graphicData uri="http://schemas.openxmlformats.org/drawingml/2006/table">
            <a:tbl>
              <a:tblPr firstRow="1" firstCol="1" bandRow="1"/>
              <a:tblGrid>
                <a:gridCol w="680710">
                  <a:extLst>
                    <a:ext uri="{9D8B030D-6E8A-4147-A177-3AD203B41FA5}">
                      <a16:colId xmlns:a16="http://schemas.microsoft.com/office/drawing/2014/main" val="690773967"/>
                    </a:ext>
                  </a:extLst>
                </a:gridCol>
                <a:gridCol w="183608">
                  <a:extLst>
                    <a:ext uri="{9D8B030D-6E8A-4147-A177-3AD203B41FA5}">
                      <a16:colId xmlns:a16="http://schemas.microsoft.com/office/drawing/2014/main" val="1161512584"/>
                    </a:ext>
                  </a:extLst>
                </a:gridCol>
                <a:gridCol w="482141">
                  <a:extLst>
                    <a:ext uri="{9D8B030D-6E8A-4147-A177-3AD203B41FA5}">
                      <a16:colId xmlns:a16="http://schemas.microsoft.com/office/drawing/2014/main" val="3779115565"/>
                    </a:ext>
                  </a:extLst>
                </a:gridCol>
                <a:gridCol w="578025">
                  <a:extLst>
                    <a:ext uri="{9D8B030D-6E8A-4147-A177-3AD203B41FA5}">
                      <a16:colId xmlns:a16="http://schemas.microsoft.com/office/drawing/2014/main" val="4269038714"/>
                    </a:ext>
                  </a:extLst>
                </a:gridCol>
                <a:gridCol w="289693">
                  <a:extLst>
                    <a:ext uri="{9D8B030D-6E8A-4147-A177-3AD203B41FA5}">
                      <a16:colId xmlns:a16="http://schemas.microsoft.com/office/drawing/2014/main" val="1387669665"/>
                    </a:ext>
                  </a:extLst>
                </a:gridCol>
                <a:gridCol w="578025">
                  <a:extLst>
                    <a:ext uri="{9D8B030D-6E8A-4147-A177-3AD203B41FA5}">
                      <a16:colId xmlns:a16="http://schemas.microsoft.com/office/drawing/2014/main" val="2667081165"/>
                    </a:ext>
                  </a:extLst>
                </a:gridCol>
                <a:gridCol w="578705">
                  <a:extLst>
                    <a:ext uri="{9D8B030D-6E8A-4147-A177-3AD203B41FA5}">
                      <a16:colId xmlns:a16="http://schemas.microsoft.com/office/drawing/2014/main" val="601236869"/>
                    </a:ext>
                  </a:extLst>
                </a:gridCol>
                <a:gridCol w="289013">
                  <a:extLst>
                    <a:ext uri="{9D8B030D-6E8A-4147-A177-3AD203B41FA5}">
                      <a16:colId xmlns:a16="http://schemas.microsoft.com/office/drawing/2014/main" val="490736030"/>
                    </a:ext>
                  </a:extLst>
                </a:gridCol>
                <a:gridCol w="578705">
                  <a:extLst>
                    <a:ext uri="{9D8B030D-6E8A-4147-A177-3AD203B41FA5}">
                      <a16:colId xmlns:a16="http://schemas.microsoft.com/office/drawing/2014/main" val="3330882268"/>
                    </a:ext>
                  </a:extLst>
                </a:gridCol>
              </a:tblGrid>
              <a:tr h="749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743444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Q1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Q0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Q1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Q0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609400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688751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556995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465356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839096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707532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457776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13844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68783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2D7C02C-0F46-6DF6-79D0-48503D745950}"/>
              </a:ext>
            </a:extLst>
          </p:cNvPr>
          <p:cNvSpPr txBox="1"/>
          <p:nvPr/>
        </p:nvSpPr>
        <p:spPr>
          <a:xfrm>
            <a:off x="7740889" y="1893451"/>
            <a:ext cx="394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  <a:endParaRPr lang="en-IN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E98886-3A24-F444-930A-58AF3A345A59}"/>
              </a:ext>
            </a:extLst>
          </p:cNvPr>
          <p:cNvSpPr txBox="1"/>
          <p:nvPr/>
        </p:nvSpPr>
        <p:spPr>
          <a:xfrm>
            <a:off x="5098296" y="2295207"/>
            <a:ext cx="29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6736B4-958F-6B05-0CE7-FE5C403E26CC}"/>
              </a:ext>
            </a:extLst>
          </p:cNvPr>
          <p:cNvSpPr txBox="1"/>
          <p:nvPr/>
        </p:nvSpPr>
        <p:spPr>
          <a:xfrm>
            <a:off x="5129060" y="2727041"/>
            <a:ext cx="3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A95021-E4B4-C2C7-B9A1-0EC6F6316138}"/>
              </a:ext>
            </a:extLst>
          </p:cNvPr>
          <p:cNvSpPr txBox="1"/>
          <p:nvPr/>
        </p:nvSpPr>
        <p:spPr>
          <a:xfrm>
            <a:off x="5470808" y="1966880"/>
            <a:ext cx="45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DD76D1-ABC3-351D-835B-B4CD69147F9B}"/>
              </a:ext>
            </a:extLst>
          </p:cNvPr>
          <p:cNvSpPr txBox="1"/>
          <p:nvPr/>
        </p:nvSpPr>
        <p:spPr>
          <a:xfrm>
            <a:off x="6331618" y="1928260"/>
            <a:ext cx="394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01</a:t>
            </a:r>
            <a:endParaRPr lang="en-IN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F4F7EE-DAE2-7226-65F3-E17DD42EA526}"/>
              </a:ext>
            </a:extLst>
          </p:cNvPr>
          <p:cNvSpPr txBox="1"/>
          <p:nvPr/>
        </p:nvSpPr>
        <p:spPr>
          <a:xfrm>
            <a:off x="7074078" y="1933976"/>
            <a:ext cx="433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</a:t>
            </a:r>
            <a:endParaRPr lang="en-IN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25842D-9EB2-D261-ABF9-A758EA4D2F63}"/>
              </a:ext>
            </a:extLst>
          </p:cNvPr>
          <p:cNvSpPr txBox="1"/>
          <p:nvPr/>
        </p:nvSpPr>
        <p:spPr>
          <a:xfrm>
            <a:off x="4987056" y="1651482"/>
            <a:ext cx="75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Q1Q0</a:t>
            </a:r>
            <a:endParaRPr lang="en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7C8963-100B-3198-4E34-C96B4D9EF165}"/>
              </a:ext>
            </a:extLst>
          </p:cNvPr>
          <p:cNvSpPr txBox="1"/>
          <p:nvPr/>
        </p:nvSpPr>
        <p:spPr>
          <a:xfrm>
            <a:off x="7821686" y="2323673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IN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6B453E-078E-9A52-C69A-D197091924AE}"/>
              </a:ext>
            </a:extLst>
          </p:cNvPr>
          <p:cNvSpPr txBox="1"/>
          <p:nvPr/>
        </p:nvSpPr>
        <p:spPr>
          <a:xfrm>
            <a:off x="6369603" y="2257132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015569-45C4-8029-7F90-71718A42C5B5}"/>
              </a:ext>
            </a:extLst>
          </p:cNvPr>
          <p:cNvSpPr txBox="1"/>
          <p:nvPr/>
        </p:nvSpPr>
        <p:spPr>
          <a:xfrm>
            <a:off x="7021467" y="2257132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5B6FD5-ACDD-371B-5633-9D9BA79F6BCB}"/>
              </a:ext>
            </a:extLst>
          </p:cNvPr>
          <p:cNvSpPr txBox="1"/>
          <p:nvPr/>
        </p:nvSpPr>
        <p:spPr>
          <a:xfrm>
            <a:off x="5544396" y="2299898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IN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6BA47B-144D-538E-DBC2-A61921BD0E60}"/>
              </a:ext>
            </a:extLst>
          </p:cNvPr>
          <p:cNvSpPr txBox="1"/>
          <p:nvPr/>
        </p:nvSpPr>
        <p:spPr>
          <a:xfrm>
            <a:off x="4892531" y="1977037"/>
            <a:ext cx="503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endParaRPr lang="en-I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305BFC-6912-4C01-7771-E092F5AE151A}"/>
              </a:ext>
            </a:extLst>
          </p:cNvPr>
          <p:cNvSpPr txBox="1"/>
          <p:nvPr/>
        </p:nvSpPr>
        <p:spPr>
          <a:xfrm>
            <a:off x="5544396" y="2723197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IN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B093FE-7AA6-59BA-CFEB-431CE777C049}"/>
              </a:ext>
            </a:extLst>
          </p:cNvPr>
          <p:cNvSpPr txBox="1"/>
          <p:nvPr/>
        </p:nvSpPr>
        <p:spPr>
          <a:xfrm>
            <a:off x="7021466" y="2752967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D50ABD-9B6B-C723-FF89-4C1BD1330952}"/>
              </a:ext>
            </a:extLst>
          </p:cNvPr>
          <p:cNvSpPr txBox="1"/>
          <p:nvPr/>
        </p:nvSpPr>
        <p:spPr>
          <a:xfrm>
            <a:off x="6363970" y="2742042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IN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A6D674-4EB3-857F-50CD-2EEE959A1C71}"/>
              </a:ext>
            </a:extLst>
          </p:cNvPr>
          <p:cNvSpPr txBox="1"/>
          <p:nvPr/>
        </p:nvSpPr>
        <p:spPr>
          <a:xfrm>
            <a:off x="7883524" y="2716801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IN" sz="1400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59011F34-21C4-E69C-406C-59F5AC5DA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33685"/>
              </p:ext>
            </p:extLst>
          </p:nvPr>
        </p:nvGraphicFramePr>
        <p:xfrm>
          <a:off x="5470211" y="4853766"/>
          <a:ext cx="2969260" cy="887730"/>
        </p:xfrm>
        <a:graphic>
          <a:graphicData uri="http://schemas.openxmlformats.org/drawingml/2006/table">
            <a:tbl>
              <a:tblPr firstRow="1" firstCol="1" bandRow="1"/>
              <a:tblGrid>
                <a:gridCol w="742315">
                  <a:extLst>
                    <a:ext uri="{9D8B030D-6E8A-4147-A177-3AD203B41FA5}">
                      <a16:colId xmlns:a16="http://schemas.microsoft.com/office/drawing/2014/main" val="1982246016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340264029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51218401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728839354"/>
                    </a:ext>
                  </a:extLst>
                </a:gridCol>
              </a:tblGrid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042783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23998"/>
                  </a:ext>
                </a:extLst>
              </a:tr>
            </a:tbl>
          </a:graphicData>
        </a:graphic>
      </p:graphicFrame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99EC59D-E8E6-ACE9-981C-9E2DC932DC01}"/>
              </a:ext>
            </a:extLst>
          </p:cNvPr>
          <p:cNvCxnSpPr/>
          <p:nvPr/>
        </p:nvCxnSpPr>
        <p:spPr>
          <a:xfrm flipH="1" flipV="1">
            <a:off x="5006661" y="4473083"/>
            <a:ext cx="463550" cy="373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C6B37E-2CE9-0CDB-1D74-77766B12F377}"/>
              </a:ext>
            </a:extLst>
          </p:cNvPr>
          <p:cNvSpPr txBox="1"/>
          <p:nvPr/>
        </p:nvSpPr>
        <p:spPr>
          <a:xfrm>
            <a:off x="7828205" y="4534559"/>
            <a:ext cx="394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  <a:endParaRPr lang="en-IN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C0D829-38DE-C55F-89C6-6E91ECFBA9A1}"/>
              </a:ext>
            </a:extLst>
          </p:cNvPr>
          <p:cNvSpPr txBox="1"/>
          <p:nvPr/>
        </p:nvSpPr>
        <p:spPr>
          <a:xfrm>
            <a:off x="5185612" y="4936315"/>
            <a:ext cx="29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IN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8B2FF7-3A62-48E3-6F39-F566FCE47F24}"/>
              </a:ext>
            </a:extLst>
          </p:cNvPr>
          <p:cNvSpPr txBox="1"/>
          <p:nvPr/>
        </p:nvSpPr>
        <p:spPr>
          <a:xfrm>
            <a:off x="5216376" y="5368149"/>
            <a:ext cx="3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FDAE51-7181-6BD5-0DE1-6C78B1837547}"/>
              </a:ext>
            </a:extLst>
          </p:cNvPr>
          <p:cNvSpPr txBox="1"/>
          <p:nvPr/>
        </p:nvSpPr>
        <p:spPr>
          <a:xfrm>
            <a:off x="5558124" y="4607988"/>
            <a:ext cx="45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</a:t>
            </a:r>
            <a:endParaRPr lang="en-IN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10390D-9AA3-4F38-6E68-A5D9E6002633}"/>
              </a:ext>
            </a:extLst>
          </p:cNvPr>
          <p:cNvSpPr txBox="1"/>
          <p:nvPr/>
        </p:nvSpPr>
        <p:spPr>
          <a:xfrm>
            <a:off x="6418934" y="4569368"/>
            <a:ext cx="394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01</a:t>
            </a:r>
            <a:endParaRPr lang="en-IN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21BA26-D6D0-AEE6-4569-C10CA4BAAB8A}"/>
              </a:ext>
            </a:extLst>
          </p:cNvPr>
          <p:cNvSpPr txBox="1"/>
          <p:nvPr/>
        </p:nvSpPr>
        <p:spPr>
          <a:xfrm>
            <a:off x="7161394" y="4575084"/>
            <a:ext cx="433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</a:t>
            </a:r>
            <a:endParaRPr lang="en-IN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402AFB-C7E4-5401-20A2-E8C725BE6C02}"/>
              </a:ext>
            </a:extLst>
          </p:cNvPr>
          <p:cNvSpPr txBox="1"/>
          <p:nvPr/>
        </p:nvSpPr>
        <p:spPr>
          <a:xfrm>
            <a:off x="5074372" y="4292590"/>
            <a:ext cx="75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Q1Q0</a:t>
            </a:r>
            <a:endParaRPr lang="en-IN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18FB94-3BD1-F0E1-0A59-DFBAADB80523}"/>
              </a:ext>
            </a:extLst>
          </p:cNvPr>
          <p:cNvSpPr txBox="1"/>
          <p:nvPr/>
        </p:nvSpPr>
        <p:spPr>
          <a:xfrm>
            <a:off x="7909002" y="4964781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0CB7A6-0754-EAB1-21EE-62DEB47382C4}"/>
              </a:ext>
            </a:extLst>
          </p:cNvPr>
          <p:cNvSpPr txBox="1"/>
          <p:nvPr/>
        </p:nvSpPr>
        <p:spPr>
          <a:xfrm>
            <a:off x="6456919" y="4898240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78D532-BE8C-B142-A883-5A497D4EC13F}"/>
              </a:ext>
            </a:extLst>
          </p:cNvPr>
          <p:cNvSpPr txBox="1"/>
          <p:nvPr/>
        </p:nvSpPr>
        <p:spPr>
          <a:xfrm>
            <a:off x="7108783" y="4898240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IN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AAC896-9B74-ECFA-4CB4-41ED4001DEF4}"/>
              </a:ext>
            </a:extLst>
          </p:cNvPr>
          <p:cNvSpPr txBox="1"/>
          <p:nvPr/>
        </p:nvSpPr>
        <p:spPr>
          <a:xfrm>
            <a:off x="5631712" y="4941006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IN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359383-E246-B1FF-DF17-85EF608DAAB1}"/>
              </a:ext>
            </a:extLst>
          </p:cNvPr>
          <p:cNvSpPr txBox="1"/>
          <p:nvPr/>
        </p:nvSpPr>
        <p:spPr>
          <a:xfrm>
            <a:off x="4979847" y="4618145"/>
            <a:ext cx="503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7717E9-5F95-C60F-8724-01039D5408C7}"/>
              </a:ext>
            </a:extLst>
          </p:cNvPr>
          <p:cNvSpPr txBox="1"/>
          <p:nvPr/>
        </p:nvSpPr>
        <p:spPr>
          <a:xfrm>
            <a:off x="5631712" y="5364305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B7EE27-890F-1635-B422-C0035D3E9BE8}"/>
              </a:ext>
            </a:extLst>
          </p:cNvPr>
          <p:cNvSpPr txBox="1"/>
          <p:nvPr/>
        </p:nvSpPr>
        <p:spPr>
          <a:xfrm>
            <a:off x="7108782" y="5394075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469C9F-969B-65FC-EABB-745490ED10BF}"/>
              </a:ext>
            </a:extLst>
          </p:cNvPr>
          <p:cNvSpPr txBox="1"/>
          <p:nvPr/>
        </p:nvSpPr>
        <p:spPr>
          <a:xfrm>
            <a:off x="6451286" y="5383150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269CF9-88C1-A02C-C9FE-5DF2439C9720}"/>
              </a:ext>
            </a:extLst>
          </p:cNvPr>
          <p:cNvSpPr txBox="1"/>
          <p:nvPr/>
        </p:nvSpPr>
        <p:spPr>
          <a:xfrm>
            <a:off x="7970840" y="5357909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IN" sz="1400" dirty="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714EBD4B-3C1A-C1F4-9C77-E9AB09EB0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223881"/>
              </p:ext>
            </p:extLst>
          </p:nvPr>
        </p:nvGraphicFramePr>
        <p:xfrm>
          <a:off x="9046687" y="3836270"/>
          <a:ext cx="2969260" cy="887730"/>
        </p:xfrm>
        <a:graphic>
          <a:graphicData uri="http://schemas.openxmlformats.org/drawingml/2006/table">
            <a:tbl>
              <a:tblPr firstRow="1" firstCol="1" bandRow="1"/>
              <a:tblGrid>
                <a:gridCol w="742315">
                  <a:extLst>
                    <a:ext uri="{9D8B030D-6E8A-4147-A177-3AD203B41FA5}">
                      <a16:colId xmlns:a16="http://schemas.microsoft.com/office/drawing/2014/main" val="1982246016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340264029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51218401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728839354"/>
                    </a:ext>
                  </a:extLst>
                </a:gridCol>
              </a:tblGrid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042783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23998"/>
                  </a:ext>
                </a:extLst>
              </a:tr>
            </a:tbl>
          </a:graphicData>
        </a:graphic>
      </p:graphicFrame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C686447-4E6B-5E70-4040-3697F3344AAF}"/>
              </a:ext>
            </a:extLst>
          </p:cNvPr>
          <p:cNvCxnSpPr/>
          <p:nvPr/>
        </p:nvCxnSpPr>
        <p:spPr>
          <a:xfrm flipH="1" flipV="1">
            <a:off x="8583137" y="3455587"/>
            <a:ext cx="463550" cy="373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EBF28F3-8E6A-8038-22E9-DA24E8533924}"/>
              </a:ext>
            </a:extLst>
          </p:cNvPr>
          <p:cNvSpPr txBox="1"/>
          <p:nvPr/>
        </p:nvSpPr>
        <p:spPr>
          <a:xfrm>
            <a:off x="11404681" y="3517063"/>
            <a:ext cx="394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  <a:endParaRPr lang="en-IN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8A6AFA-D06F-BB65-6D04-83411548EF7B}"/>
              </a:ext>
            </a:extLst>
          </p:cNvPr>
          <p:cNvSpPr txBox="1"/>
          <p:nvPr/>
        </p:nvSpPr>
        <p:spPr>
          <a:xfrm>
            <a:off x="8762088" y="3918819"/>
            <a:ext cx="29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IN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BBB1A6-8389-331C-AC56-12D13A5CAB43}"/>
              </a:ext>
            </a:extLst>
          </p:cNvPr>
          <p:cNvSpPr txBox="1"/>
          <p:nvPr/>
        </p:nvSpPr>
        <p:spPr>
          <a:xfrm>
            <a:off x="8792852" y="4350653"/>
            <a:ext cx="3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EF3F6C-982B-01A9-D424-710FCE06AC85}"/>
              </a:ext>
            </a:extLst>
          </p:cNvPr>
          <p:cNvSpPr txBox="1"/>
          <p:nvPr/>
        </p:nvSpPr>
        <p:spPr>
          <a:xfrm>
            <a:off x="9134600" y="3590492"/>
            <a:ext cx="45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</a:t>
            </a:r>
            <a:endParaRPr lang="en-IN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4676B9-6BC5-6B6A-F3EE-090225F216DE}"/>
              </a:ext>
            </a:extLst>
          </p:cNvPr>
          <p:cNvSpPr txBox="1"/>
          <p:nvPr/>
        </p:nvSpPr>
        <p:spPr>
          <a:xfrm>
            <a:off x="9995410" y="3551872"/>
            <a:ext cx="394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01</a:t>
            </a:r>
            <a:endParaRPr lang="en-IN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2AE8CD-FA11-708D-B2DF-47B77B03DD4C}"/>
              </a:ext>
            </a:extLst>
          </p:cNvPr>
          <p:cNvSpPr txBox="1"/>
          <p:nvPr/>
        </p:nvSpPr>
        <p:spPr>
          <a:xfrm>
            <a:off x="10737870" y="3557588"/>
            <a:ext cx="433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</a:t>
            </a:r>
            <a:endParaRPr lang="en-IN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BDB31-D529-43D8-3A02-2F57665A72B8}"/>
              </a:ext>
            </a:extLst>
          </p:cNvPr>
          <p:cNvSpPr txBox="1"/>
          <p:nvPr/>
        </p:nvSpPr>
        <p:spPr>
          <a:xfrm>
            <a:off x="8650848" y="3275094"/>
            <a:ext cx="75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Q1Q0</a:t>
            </a:r>
            <a:endParaRPr lang="en-IN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B78E41-2034-06A1-D0ED-6259787001EF}"/>
              </a:ext>
            </a:extLst>
          </p:cNvPr>
          <p:cNvSpPr txBox="1"/>
          <p:nvPr/>
        </p:nvSpPr>
        <p:spPr>
          <a:xfrm>
            <a:off x="11485478" y="3947285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93133A7-C1B9-DA65-69BB-5898F6679CC3}"/>
              </a:ext>
            </a:extLst>
          </p:cNvPr>
          <p:cNvSpPr txBox="1"/>
          <p:nvPr/>
        </p:nvSpPr>
        <p:spPr>
          <a:xfrm>
            <a:off x="10033395" y="3880744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I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F67393-6D88-4DC7-3785-554884158D02}"/>
              </a:ext>
            </a:extLst>
          </p:cNvPr>
          <p:cNvSpPr txBox="1"/>
          <p:nvPr/>
        </p:nvSpPr>
        <p:spPr>
          <a:xfrm>
            <a:off x="10685259" y="3880744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IN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35F0B0-7095-44F3-F987-8C4F83772BB3}"/>
              </a:ext>
            </a:extLst>
          </p:cNvPr>
          <p:cNvSpPr txBox="1"/>
          <p:nvPr/>
        </p:nvSpPr>
        <p:spPr>
          <a:xfrm>
            <a:off x="9208188" y="3923510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B7BDF9-A5EA-FCEA-FBED-12229F685BF7}"/>
              </a:ext>
            </a:extLst>
          </p:cNvPr>
          <p:cNvSpPr txBox="1"/>
          <p:nvPr/>
        </p:nvSpPr>
        <p:spPr>
          <a:xfrm>
            <a:off x="8556323" y="3600649"/>
            <a:ext cx="503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endParaRPr lang="en-IN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DC3F13-8554-CE85-9CB3-A896CB20164B}"/>
              </a:ext>
            </a:extLst>
          </p:cNvPr>
          <p:cNvSpPr txBox="1"/>
          <p:nvPr/>
        </p:nvSpPr>
        <p:spPr>
          <a:xfrm>
            <a:off x="9208188" y="4346809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0031C2-03FC-E4AB-5BD6-77723A3000D9}"/>
              </a:ext>
            </a:extLst>
          </p:cNvPr>
          <p:cNvSpPr txBox="1"/>
          <p:nvPr/>
        </p:nvSpPr>
        <p:spPr>
          <a:xfrm>
            <a:off x="10685258" y="4376579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I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EB91E91-6CA0-232F-8C2D-CF133C519AF4}"/>
              </a:ext>
            </a:extLst>
          </p:cNvPr>
          <p:cNvSpPr txBox="1"/>
          <p:nvPr/>
        </p:nvSpPr>
        <p:spPr>
          <a:xfrm>
            <a:off x="10027762" y="4365654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F524DF-394E-F64D-2356-4FDD9EF0EBCE}"/>
              </a:ext>
            </a:extLst>
          </p:cNvPr>
          <p:cNvSpPr txBox="1"/>
          <p:nvPr/>
        </p:nvSpPr>
        <p:spPr>
          <a:xfrm>
            <a:off x="11547316" y="4340413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772B76-AD25-B6F1-992A-8D637A691E53}"/>
              </a:ext>
            </a:extLst>
          </p:cNvPr>
          <p:cNvSpPr txBox="1"/>
          <p:nvPr/>
        </p:nvSpPr>
        <p:spPr>
          <a:xfrm>
            <a:off x="5624255" y="3244096"/>
            <a:ext cx="1736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Q1’ = X’ Q0 + Q1 Q0 </a:t>
            </a:r>
            <a:endParaRPr lang="en-IN" sz="14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891E9D-1A59-12AA-87C7-5A9C6766EBF7}"/>
              </a:ext>
            </a:extLst>
          </p:cNvPr>
          <p:cNvSpPr txBox="1"/>
          <p:nvPr/>
        </p:nvSpPr>
        <p:spPr>
          <a:xfrm>
            <a:off x="5544396" y="5907185"/>
            <a:ext cx="1564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Q0’ = Q1’ + X Q0</a:t>
            </a:r>
            <a:endParaRPr lang="en-IN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FC94504-EA94-D2D2-EF4F-100309D89419}"/>
              </a:ext>
            </a:extLst>
          </p:cNvPr>
          <p:cNvSpPr txBox="1"/>
          <p:nvPr/>
        </p:nvSpPr>
        <p:spPr>
          <a:xfrm>
            <a:off x="9316945" y="4830362"/>
            <a:ext cx="140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Y = Q0’ + X Q1’</a:t>
            </a:r>
            <a:endParaRPr lang="en-IN" sz="14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89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C6242-6B1B-E0F0-076F-8EC32D992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4CE8-0B34-F8C2-F038-89C7C4F3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Mealy FSM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B1659B-F2BD-0648-1DD5-EFC56806FD03}"/>
              </a:ext>
            </a:extLst>
          </p:cNvPr>
          <p:cNvSpPr/>
          <p:nvPr/>
        </p:nvSpPr>
        <p:spPr>
          <a:xfrm>
            <a:off x="4320419" y="2168504"/>
            <a:ext cx="3369734" cy="1828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Combinational Logic circuit</a:t>
            </a:r>
            <a:endParaRPr lang="en-IN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05EA35-E24D-42CF-3A1F-80391CFA02EB}"/>
              </a:ext>
            </a:extLst>
          </p:cNvPr>
          <p:cNvCxnSpPr/>
          <p:nvPr/>
        </p:nvCxnSpPr>
        <p:spPr>
          <a:xfrm>
            <a:off x="2711753" y="2541037"/>
            <a:ext cx="16086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A6C848-EA63-2068-CDAC-83966728098E}"/>
              </a:ext>
            </a:extLst>
          </p:cNvPr>
          <p:cNvCxnSpPr/>
          <p:nvPr/>
        </p:nvCxnSpPr>
        <p:spPr>
          <a:xfrm>
            <a:off x="7690153" y="2574904"/>
            <a:ext cx="16086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2E26E2-8F75-A5AF-9A9F-25304CC746C3}"/>
              </a:ext>
            </a:extLst>
          </p:cNvPr>
          <p:cNvSpPr txBox="1"/>
          <p:nvPr/>
        </p:nvSpPr>
        <p:spPr>
          <a:xfrm>
            <a:off x="1399420" y="2203972"/>
            <a:ext cx="1312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Input</a:t>
            </a:r>
            <a:endParaRPr lang="en-IN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56ACEF-6CD4-07B4-2168-324E391D7D89}"/>
              </a:ext>
            </a:extLst>
          </p:cNvPr>
          <p:cNvSpPr txBox="1"/>
          <p:nvPr/>
        </p:nvSpPr>
        <p:spPr>
          <a:xfrm>
            <a:off x="9349619" y="2168504"/>
            <a:ext cx="1710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output</a:t>
            </a:r>
            <a:endParaRPr lang="en-IN" sz="3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43D10D-E74F-AECE-009C-28FEDEBA3BC5}"/>
              </a:ext>
            </a:extLst>
          </p:cNvPr>
          <p:cNvSpPr/>
          <p:nvPr/>
        </p:nvSpPr>
        <p:spPr>
          <a:xfrm>
            <a:off x="4345819" y="5415468"/>
            <a:ext cx="3369734" cy="8170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Memory Element</a:t>
            </a:r>
            <a:endParaRPr lang="en-IN" sz="28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9B5CAA3-2952-3AAB-DE1A-C7835C45B260}"/>
              </a:ext>
            </a:extLst>
          </p:cNvPr>
          <p:cNvCxnSpPr>
            <a:cxnSpLocks/>
            <a:stCxn id="3" idx="3"/>
            <a:endCxn id="11" idx="3"/>
          </p:cNvCxnSpPr>
          <p:nvPr/>
        </p:nvCxnSpPr>
        <p:spPr>
          <a:xfrm>
            <a:off x="7690153" y="3082904"/>
            <a:ext cx="25400" cy="2741082"/>
          </a:xfrm>
          <a:prstGeom prst="bentConnector3">
            <a:avLst>
              <a:gd name="adj1" fmla="val 540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C16987F-8F7A-14C9-87D8-1BDFD201B1C9}"/>
              </a:ext>
            </a:extLst>
          </p:cNvPr>
          <p:cNvCxnSpPr>
            <a:stCxn id="11" idx="1"/>
            <a:endCxn id="3" idx="1"/>
          </p:cNvCxnSpPr>
          <p:nvPr/>
        </p:nvCxnSpPr>
        <p:spPr>
          <a:xfrm rot="10800000">
            <a:off x="4320419" y="3082904"/>
            <a:ext cx="25400" cy="2741082"/>
          </a:xfrm>
          <a:prstGeom prst="bentConnector3">
            <a:avLst>
              <a:gd name="adj1" fmla="val 54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53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F6135-97AD-232B-0C62-7A5D0ED62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7175-B1E6-3A17-5BE0-32E20242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Mealy FSM State Machine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9238863-4D9B-69B9-E140-9ABA271CC975}"/>
              </a:ext>
            </a:extLst>
          </p:cNvPr>
          <p:cNvSpPr/>
          <p:nvPr/>
        </p:nvSpPr>
        <p:spPr>
          <a:xfrm>
            <a:off x="3536647" y="2755986"/>
            <a:ext cx="931334" cy="71966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00</a:t>
            </a:r>
            <a:endParaRPr lang="en-IN" sz="2800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9E1EF3B-3F8E-9CE0-EEF0-6CB7112F105D}"/>
              </a:ext>
            </a:extLst>
          </p:cNvPr>
          <p:cNvSpPr/>
          <p:nvPr/>
        </p:nvSpPr>
        <p:spPr>
          <a:xfrm>
            <a:off x="6889447" y="4673684"/>
            <a:ext cx="931334" cy="71966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  <a:endParaRPr lang="en-IN" sz="28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B456F21-855F-2237-9638-823F33E241A1}"/>
              </a:ext>
            </a:extLst>
          </p:cNvPr>
          <p:cNvSpPr/>
          <p:nvPr/>
        </p:nvSpPr>
        <p:spPr>
          <a:xfrm>
            <a:off x="6889447" y="2755986"/>
            <a:ext cx="931334" cy="71966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01</a:t>
            </a:r>
            <a:endParaRPr lang="en-IN" sz="2800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0C9DB4D-B94B-1BA6-4BC6-378A5E3010A8}"/>
              </a:ext>
            </a:extLst>
          </p:cNvPr>
          <p:cNvSpPr/>
          <p:nvPr/>
        </p:nvSpPr>
        <p:spPr>
          <a:xfrm>
            <a:off x="3536647" y="4673684"/>
            <a:ext cx="931334" cy="71966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  <a:endParaRPr lang="en-IN" sz="2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FE68B1-C217-B879-B69F-58BE3353995B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331590" y="3243040"/>
            <a:ext cx="2557857" cy="15360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5E9416-C80B-BABB-5D3B-E9E929329DA7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7355114" y="3475653"/>
            <a:ext cx="0" cy="11980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C9B7CE-6A3D-ECC1-917E-33303EB0C8E1}"/>
              </a:ext>
            </a:extLst>
          </p:cNvPr>
          <p:cNvCxnSpPr>
            <a:cxnSpLocks/>
          </p:cNvCxnSpPr>
          <p:nvPr/>
        </p:nvCxnSpPr>
        <p:spPr>
          <a:xfrm flipH="1" flipV="1">
            <a:off x="3968447" y="3475653"/>
            <a:ext cx="24476" cy="11980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1B163A-4802-BAFA-2704-3A7692D97E81}"/>
              </a:ext>
            </a:extLst>
          </p:cNvPr>
          <p:cNvCxnSpPr>
            <a:cxnSpLocks/>
          </p:cNvCxnSpPr>
          <p:nvPr/>
        </p:nvCxnSpPr>
        <p:spPr>
          <a:xfrm>
            <a:off x="4527247" y="3115819"/>
            <a:ext cx="230293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334B7C-FA13-3F92-9721-981C611A9E18}"/>
              </a:ext>
            </a:extLst>
          </p:cNvPr>
          <p:cNvCxnSpPr>
            <a:cxnSpLocks/>
          </p:cNvCxnSpPr>
          <p:nvPr/>
        </p:nvCxnSpPr>
        <p:spPr>
          <a:xfrm flipH="1">
            <a:off x="4527247" y="5081646"/>
            <a:ext cx="24214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8FF9F799-6F86-14B5-EAB7-769490B23C0E}"/>
              </a:ext>
            </a:extLst>
          </p:cNvPr>
          <p:cNvCxnSpPr>
            <a:cxnSpLocks/>
            <a:stCxn id="7" idx="6"/>
          </p:cNvCxnSpPr>
          <p:nvPr/>
        </p:nvCxnSpPr>
        <p:spPr>
          <a:xfrm flipH="1" flipV="1">
            <a:off x="7532914" y="2637453"/>
            <a:ext cx="287867" cy="478367"/>
          </a:xfrm>
          <a:prstGeom prst="curvedConnector4">
            <a:avLst>
              <a:gd name="adj1" fmla="val -150000"/>
              <a:gd name="adj2" fmla="val 154868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905B178-34A1-BC6F-A087-7B5AC9E956C8}"/>
              </a:ext>
            </a:extLst>
          </p:cNvPr>
          <p:cNvCxnSpPr>
            <a:stCxn id="6" idx="4"/>
          </p:cNvCxnSpPr>
          <p:nvPr/>
        </p:nvCxnSpPr>
        <p:spPr>
          <a:xfrm rot="5400000" flipH="1" flipV="1">
            <a:off x="7467297" y="4921334"/>
            <a:ext cx="359834" cy="584200"/>
          </a:xfrm>
          <a:prstGeom prst="curvedConnector4">
            <a:avLst>
              <a:gd name="adj1" fmla="val -63529"/>
              <a:gd name="adj2" fmla="val 17971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307799CA-2761-262B-FFFF-660034EDB519}"/>
              </a:ext>
            </a:extLst>
          </p:cNvPr>
          <p:cNvCxnSpPr>
            <a:endCxn id="5" idx="2"/>
          </p:cNvCxnSpPr>
          <p:nvPr/>
        </p:nvCxnSpPr>
        <p:spPr>
          <a:xfrm rot="5400000">
            <a:off x="3513364" y="2660736"/>
            <a:ext cx="478367" cy="431800"/>
          </a:xfrm>
          <a:prstGeom prst="curvedConnector4">
            <a:avLst>
              <a:gd name="adj1" fmla="val -61947"/>
              <a:gd name="adj2" fmla="val 2078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494A6D4-1B82-4C88-D84C-AF4767CCB083}"/>
              </a:ext>
            </a:extLst>
          </p:cNvPr>
          <p:cNvSpPr txBox="1"/>
          <p:nvPr/>
        </p:nvSpPr>
        <p:spPr>
          <a:xfrm>
            <a:off x="2402114" y="2054331"/>
            <a:ext cx="9313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0/1</a:t>
            </a:r>
            <a:endParaRPr lang="en-IN" sz="2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B912CF-37F2-1518-750F-1806625DEC09}"/>
              </a:ext>
            </a:extLst>
          </p:cNvPr>
          <p:cNvSpPr txBox="1"/>
          <p:nvPr/>
        </p:nvSpPr>
        <p:spPr>
          <a:xfrm>
            <a:off x="8032447" y="2232766"/>
            <a:ext cx="9313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1/0</a:t>
            </a:r>
            <a:endParaRPr lang="en-IN" sz="2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6F3ABCD-4137-E9C9-3E55-9F01ADD59330}"/>
              </a:ext>
            </a:extLst>
          </p:cNvPr>
          <p:cNvSpPr txBox="1"/>
          <p:nvPr/>
        </p:nvSpPr>
        <p:spPr>
          <a:xfrm>
            <a:off x="3070980" y="3790631"/>
            <a:ext cx="9313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1/1</a:t>
            </a:r>
            <a:endParaRPr lang="en-IN" sz="2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9801CA-283D-65F6-AACE-3F258B3979F4}"/>
              </a:ext>
            </a:extLst>
          </p:cNvPr>
          <p:cNvSpPr txBox="1"/>
          <p:nvPr/>
        </p:nvSpPr>
        <p:spPr>
          <a:xfrm>
            <a:off x="5392523" y="3813058"/>
            <a:ext cx="9313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0/0</a:t>
            </a:r>
            <a:endParaRPr lang="en-IN" sz="2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FE725E-A173-F5CA-F8EA-89CC53A23A00}"/>
              </a:ext>
            </a:extLst>
          </p:cNvPr>
          <p:cNvSpPr txBox="1"/>
          <p:nvPr/>
        </p:nvSpPr>
        <p:spPr>
          <a:xfrm>
            <a:off x="5213047" y="5129848"/>
            <a:ext cx="9313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0/0</a:t>
            </a:r>
            <a:endParaRPr lang="en-IN" sz="2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9B6A87-C192-5D63-8760-C7A31723AA72}"/>
              </a:ext>
            </a:extLst>
          </p:cNvPr>
          <p:cNvSpPr txBox="1"/>
          <p:nvPr/>
        </p:nvSpPr>
        <p:spPr>
          <a:xfrm>
            <a:off x="7245048" y="3708938"/>
            <a:ext cx="9313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0/1</a:t>
            </a:r>
            <a:endParaRPr lang="en-IN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DEE9F3-ADF3-EC36-5AB6-50898AEC8464}"/>
              </a:ext>
            </a:extLst>
          </p:cNvPr>
          <p:cNvSpPr txBox="1"/>
          <p:nvPr/>
        </p:nvSpPr>
        <p:spPr>
          <a:xfrm>
            <a:off x="8176382" y="5410396"/>
            <a:ext cx="9313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1/1</a:t>
            </a:r>
            <a:endParaRPr lang="en-IN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1F0167-AFE7-3487-7403-C5259E03A0EB}"/>
              </a:ext>
            </a:extLst>
          </p:cNvPr>
          <p:cNvSpPr txBox="1"/>
          <p:nvPr/>
        </p:nvSpPr>
        <p:spPr>
          <a:xfrm>
            <a:off x="5170713" y="2552390"/>
            <a:ext cx="9313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1/0</a:t>
            </a:r>
            <a:endParaRPr lang="en-IN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79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AB117-A81B-B47E-B95A-0218DA404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E160-1457-E5EF-84C9-9BC0D3D4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Mealy Machine State Table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F6C20E3-6311-9153-7210-715D57999A20}"/>
              </a:ext>
            </a:extLst>
          </p:cNvPr>
          <p:cNvGraphicFramePr>
            <a:graphicFrameLocks noGrp="1"/>
          </p:cNvGraphicFramePr>
          <p:nvPr/>
        </p:nvGraphicFramePr>
        <p:xfrm>
          <a:off x="5153025" y="1933574"/>
          <a:ext cx="6410324" cy="4048127"/>
        </p:xfrm>
        <a:graphic>
          <a:graphicData uri="http://schemas.openxmlformats.org/drawingml/2006/table">
            <a:tbl>
              <a:tblPr firstRow="1" firstCol="1" bandRow="1"/>
              <a:tblGrid>
                <a:gridCol w="1029478">
                  <a:extLst>
                    <a:ext uri="{9D8B030D-6E8A-4147-A177-3AD203B41FA5}">
                      <a16:colId xmlns:a16="http://schemas.microsoft.com/office/drawing/2014/main" val="690773967"/>
                    </a:ext>
                  </a:extLst>
                </a:gridCol>
                <a:gridCol w="277681">
                  <a:extLst>
                    <a:ext uri="{9D8B030D-6E8A-4147-A177-3AD203B41FA5}">
                      <a16:colId xmlns:a16="http://schemas.microsoft.com/office/drawing/2014/main" val="1161512584"/>
                    </a:ext>
                  </a:extLst>
                </a:gridCol>
                <a:gridCol w="729170">
                  <a:extLst>
                    <a:ext uri="{9D8B030D-6E8A-4147-A177-3AD203B41FA5}">
                      <a16:colId xmlns:a16="http://schemas.microsoft.com/office/drawing/2014/main" val="3779115565"/>
                    </a:ext>
                  </a:extLst>
                </a:gridCol>
                <a:gridCol w="874182">
                  <a:extLst>
                    <a:ext uri="{9D8B030D-6E8A-4147-A177-3AD203B41FA5}">
                      <a16:colId xmlns:a16="http://schemas.microsoft.com/office/drawing/2014/main" val="4269038714"/>
                    </a:ext>
                  </a:extLst>
                </a:gridCol>
                <a:gridCol w="438120">
                  <a:extLst>
                    <a:ext uri="{9D8B030D-6E8A-4147-A177-3AD203B41FA5}">
                      <a16:colId xmlns:a16="http://schemas.microsoft.com/office/drawing/2014/main" val="1387669665"/>
                    </a:ext>
                  </a:extLst>
                </a:gridCol>
                <a:gridCol w="874182">
                  <a:extLst>
                    <a:ext uri="{9D8B030D-6E8A-4147-A177-3AD203B41FA5}">
                      <a16:colId xmlns:a16="http://schemas.microsoft.com/office/drawing/2014/main" val="2667081165"/>
                    </a:ext>
                  </a:extLst>
                </a:gridCol>
                <a:gridCol w="875210">
                  <a:extLst>
                    <a:ext uri="{9D8B030D-6E8A-4147-A177-3AD203B41FA5}">
                      <a16:colId xmlns:a16="http://schemas.microsoft.com/office/drawing/2014/main" val="601236869"/>
                    </a:ext>
                  </a:extLst>
                </a:gridCol>
                <a:gridCol w="437091">
                  <a:extLst>
                    <a:ext uri="{9D8B030D-6E8A-4147-A177-3AD203B41FA5}">
                      <a16:colId xmlns:a16="http://schemas.microsoft.com/office/drawing/2014/main" val="490736030"/>
                    </a:ext>
                  </a:extLst>
                </a:gridCol>
                <a:gridCol w="875210">
                  <a:extLst>
                    <a:ext uri="{9D8B030D-6E8A-4147-A177-3AD203B41FA5}">
                      <a16:colId xmlns:a16="http://schemas.microsoft.com/office/drawing/2014/main" val="3330882268"/>
                    </a:ext>
                  </a:extLst>
                </a:gridCol>
              </a:tblGrid>
              <a:tr h="749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743444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Q1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Q0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Q1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Q0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609400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688751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556995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465356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839096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707532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457776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13844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687832"/>
                  </a:ext>
                </a:extLst>
              </a:tr>
            </a:tbl>
          </a:graphicData>
        </a:graphic>
      </p:graphicFrame>
      <p:pic>
        <p:nvPicPr>
          <p:cNvPr id="34" name="Picture 33">
            <a:extLst>
              <a:ext uri="{FF2B5EF4-FFF2-40B4-BE49-F238E27FC236}">
                <a16:creationId xmlns:a16="http://schemas.microsoft.com/office/drawing/2014/main" id="{D753260F-3C0C-BF58-36D7-24F06CB3D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9129"/>
            <a:ext cx="3744791" cy="2297940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3CC67CC8-4A0D-3084-FC47-23B6315BB4D6}"/>
              </a:ext>
            </a:extLst>
          </p:cNvPr>
          <p:cNvSpPr/>
          <p:nvPr/>
        </p:nvSpPr>
        <p:spPr>
          <a:xfrm>
            <a:off x="4035303" y="3957637"/>
            <a:ext cx="827209" cy="3810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553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A2D15-6156-28C0-5207-103CBD668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AD28-A9D0-52DA-D179-6A74682A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Mealy Machine State Equations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A3ECD9-D043-270F-E5DA-61166351BBEE}"/>
              </a:ext>
            </a:extLst>
          </p:cNvPr>
          <p:cNvGraphicFramePr>
            <a:graphicFrameLocks noGrp="1"/>
          </p:cNvGraphicFramePr>
          <p:nvPr/>
        </p:nvGraphicFramePr>
        <p:xfrm>
          <a:off x="5382895" y="2212658"/>
          <a:ext cx="2969260" cy="887730"/>
        </p:xfrm>
        <a:graphic>
          <a:graphicData uri="http://schemas.openxmlformats.org/drawingml/2006/table">
            <a:tbl>
              <a:tblPr firstRow="1" firstCol="1" bandRow="1"/>
              <a:tblGrid>
                <a:gridCol w="742315">
                  <a:extLst>
                    <a:ext uri="{9D8B030D-6E8A-4147-A177-3AD203B41FA5}">
                      <a16:colId xmlns:a16="http://schemas.microsoft.com/office/drawing/2014/main" val="1982246016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340264029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51218401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728839354"/>
                    </a:ext>
                  </a:extLst>
                </a:gridCol>
              </a:tblGrid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042783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23998"/>
                  </a:ext>
                </a:extLst>
              </a:tr>
            </a:tbl>
          </a:graphicData>
        </a:graphic>
      </p:graphicFrame>
      <p:sp>
        <p:nvSpPr>
          <p:cNvPr id="11" name="Rectangle 5">
            <a:extLst>
              <a:ext uri="{FF2B5EF4-FFF2-40B4-BE49-F238E27FC236}">
                <a16:creationId xmlns:a16="http://schemas.microsoft.com/office/drawing/2014/main" id="{E0D5CFB3-C07E-DD91-8E93-B9942448A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3557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8B4E35-8AC6-3A43-1A63-34AD6412E301}"/>
              </a:ext>
            </a:extLst>
          </p:cNvPr>
          <p:cNvCxnSpPr/>
          <p:nvPr/>
        </p:nvCxnSpPr>
        <p:spPr>
          <a:xfrm flipH="1" flipV="1">
            <a:off x="4919345" y="1831975"/>
            <a:ext cx="463550" cy="373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6">
            <a:extLst>
              <a:ext uri="{FF2B5EF4-FFF2-40B4-BE49-F238E27FC236}">
                <a16:creationId xmlns:a16="http://schemas.microsoft.com/office/drawing/2014/main" id="{CA4E75E4-DB0E-9D71-2E68-3756AEE81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4014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C4BD9B9-DAF7-F676-D83E-A74AA8E8A973}"/>
              </a:ext>
            </a:extLst>
          </p:cNvPr>
          <p:cNvGraphicFramePr>
            <a:graphicFrameLocks noGrp="1"/>
          </p:cNvGraphicFramePr>
          <p:nvPr/>
        </p:nvGraphicFramePr>
        <p:xfrm>
          <a:off x="141129" y="1977230"/>
          <a:ext cx="4238625" cy="4048127"/>
        </p:xfrm>
        <a:graphic>
          <a:graphicData uri="http://schemas.openxmlformats.org/drawingml/2006/table">
            <a:tbl>
              <a:tblPr firstRow="1" firstCol="1" bandRow="1"/>
              <a:tblGrid>
                <a:gridCol w="680710">
                  <a:extLst>
                    <a:ext uri="{9D8B030D-6E8A-4147-A177-3AD203B41FA5}">
                      <a16:colId xmlns:a16="http://schemas.microsoft.com/office/drawing/2014/main" val="690773967"/>
                    </a:ext>
                  </a:extLst>
                </a:gridCol>
                <a:gridCol w="183608">
                  <a:extLst>
                    <a:ext uri="{9D8B030D-6E8A-4147-A177-3AD203B41FA5}">
                      <a16:colId xmlns:a16="http://schemas.microsoft.com/office/drawing/2014/main" val="1161512584"/>
                    </a:ext>
                  </a:extLst>
                </a:gridCol>
                <a:gridCol w="482141">
                  <a:extLst>
                    <a:ext uri="{9D8B030D-6E8A-4147-A177-3AD203B41FA5}">
                      <a16:colId xmlns:a16="http://schemas.microsoft.com/office/drawing/2014/main" val="3779115565"/>
                    </a:ext>
                  </a:extLst>
                </a:gridCol>
                <a:gridCol w="578025">
                  <a:extLst>
                    <a:ext uri="{9D8B030D-6E8A-4147-A177-3AD203B41FA5}">
                      <a16:colId xmlns:a16="http://schemas.microsoft.com/office/drawing/2014/main" val="4269038714"/>
                    </a:ext>
                  </a:extLst>
                </a:gridCol>
                <a:gridCol w="289693">
                  <a:extLst>
                    <a:ext uri="{9D8B030D-6E8A-4147-A177-3AD203B41FA5}">
                      <a16:colId xmlns:a16="http://schemas.microsoft.com/office/drawing/2014/main" val="1387669665"/>
                    </a:ext>
                  </a:extLst>
                </a:gridCol>
                <a:gridCol w="578025">
                  <a:extLst>
                    <a:ext uri="{9D8B030D-6E8A-4147-A177-3AD203B41FA5}">
                      <a16:colId xmlns:a16="http://schemas.microsoft.com/office/drawing/2014/main" val="2667081165"/>
                    </a:ext>
                  </a:extLst>
                </a:gridCol>
                <a:gridCol w="578705">
                  <a:extLst>
                    <a:ext uri="{9D8B030D-6E8A-4147-A177-3AD203B41FA5}">
                      <a16:colId xmlns:a16="http://schemas.microsoft.com/office/drawing/2014/main" val="601236869"/>
                    </a:ext>
                  </a:extLst>
                </a:gridCol>
                <a:gridCol w="289013">
                  <a:extLst>
                    <a:ext uri="{9D8B030D-6E8A-4147-A177-3AD203B41FA5}">
                      <a16:colId xmlns:a16="http://schemas.microsoft.com/office/drawing/2014/main" val="490736030"/>
                    </a:ext>
                  </a:extLst>
                </a:gridCol>
                <a:gridCol w="578705">
                  <a:extLst>
                    <a:ext uri="{9D8B030D-6E8A-4147-A177-3AD203B41FA5}">
                      <a16:colId xmlns:a16="http://schemas.microsoft.com/office/drawing/2014/main" val="3330882268"/>
                    </a:ext>
                  </a:extLst>
                </a:gridCol>
              </a:tblGrid>
              <a:tr h="749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743444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Q1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Q0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Q1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Q0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609400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688751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556995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465356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839096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707532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457776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13844"/>
                  </a:ext>
                </a:extLst>
              </a:tr>
              <a:tr h="366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68783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888E3AC-C5E4-916C-6A9F-DC138A53C515}"/>
              </a:ext>
            </a:extLst>
          </p:cNvPr>
          <p:cNvSpPr txBox="1"/>
          <p:nvPr/>
        </p:nvSpPr>
        <p:spPr>
          <a:xfrm>
            <a:off x="7740889" y="1893451"/>
            <a:ext cx="394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  <a:endParaRPr lang="en-IN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EC12F9-A041-CE94-D542-1904814B6D2C}"/>
              </a:ext>
            </a:extLst>
          </p:cNvPr>
          <p:cNvSpPr txBox="1"/>
          <p:nvPr/>
        </p:nvSpPr>
        <p:spPr>
          <a:xfrm>
            <a:off x="5098296" y="2295207"/>
            <a:ext cx="29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BBA51E-67D2-A99F-5CDA-CBA29751EB06}"/>
              </a:ext>
            </a:extLst>
          </p:cNvPr>
          <p:cNvSpPr txBox="1"/>
          <p:nvPr/>
        </p:nvSpPr>
        <p:spPr>
          <a:xfrm>
            <a:off x="5129060" y="2727041"/>
            <a:ext cx="3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367E1D-5635-906C-0FE5-48B2CC9F34B7}"/>
              </a:ext>
            </a:extLst>
          </p:cNvPr>
          <p:cNvSpPr txBox="1"/>
          <p:nvPr/>
        </p:nvSpPr>
        <p:spPr>
          <a:xfrm>
            <a:off x="5470808" y="1966880"/>
            <a:ext cx="45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BB5267-A6A2-4858-5B20-CC4E1D78D690}"/>
              </a:ext>
            </a:extLst>
          </p:cNvPr>
          <p:cNvSpPr txBox="1"/>
          <p:nvPr/>
        </p:nvSpPr>
        <p:spPr>
          <a:xfrm>
            <a:off x="6331618" y="1928260"/>
            <a:ext cx="394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01</a:t>
            </a:r>
            <a:endParaRPr lang="en-IN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D5CDBB-4A0C-08AE-D9F7-A5739519F0B0}"/>
              </a:ext>
            </a:extLst>
          </p:cNvPr>
          <p:cNvSpPr txBox="1"/>
          <p:nvPr/>
        </p:nvSpPr>
        <p:spPr>
          <a:xfrm>
            <a:off x="7074078" y="1933976"/>
            <a:ext cx="433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</a:t>
            </a:r>
            <a:endParaRPr lang="en-IN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6AC6B3-0DEB-915F-A8FC-7F8415519536}"/>
              </a:ext>
            </a:extLst>
          </p:cNvPr>
          <p:cNvSpPr txBox="1"/>
          <p:nvPr/>
        </p:nvSpPr>
        <p:spPr>
          <a:xfrm>
            <a:off x="4987056" y="1651482"/>
            <a:ext cx="75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Q1Q0</a:t>
            </a:r>
            <a:endParaRPr lang="en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DEEE75-39D1-8B82-37F3-464CD25A6418}"/>
              </a:ext>
            </a:extLst>
          </p:cNvPr>
          <p:cNvSpPr txBox="1"/>
          <p:nvPr/>
        </p:nvSpPr>
        <p:spPr>
          <a:xfrm>
            <a:off x="7821686" y="2323673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IN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C0A2FC-099B-CE48-444C-937B1D54119F}"/>
              </a:ext>
            </a:extLst>
          </p:cNvPr>
          <p:cNvSpPr txBox="1"/>
          <p:nvPr/>
        </p:nvSpPr>
        <p:spPr>
          <a:xfrm>
            <a:off x="6369603" y="2257132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F6348C-D787-E3AF-0A40-D88A729D2D3F}"/>
              </a:ext>
            </a:extLst>
          </p:cNvPr>
          <p:cNvSpPr txBox="1"/>
          <p:nvPr/>
        </p:nvSpPr>
        <p:spPr>
          <a:xfrm>
            <a:off x="7021467" y="2257132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D0EA85-A560-9324-7401-89D86F18B749}"/>
              </a:ext>
            </a:extLst>
          </p:cNvPr>
          <p:cNvSpPr txBox="1"/>
          <p:nvPr/>
        </p:nvSpPr>
        <p:spPr>
          <a:xfrm>
            <a:off x="5544396" y="2299898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IN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632A2-6324-B05B-3A70-0370AEEB8ADA}"/>
              </a:ext>
            </a:extLst>
          </p:cNvPr>
          <p:cNvSpPr txBox="1"/>
          <p:nvPr/>
        </p:nvSpPr>
        <p:spPr>
          <a:xfrm>
            <a:off x="4892531" y="1977037"/>
            <a:ext cx="503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endParaRPr lang="en-I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D7A528-6241-50D1-C1F4-8F950394321A}"/>
              </a:ext>
            </a:extLst>
          </p:cNvPr>
          <p:cNvSpPr txBox="1"/>
          <p:nvPr/>
        </p:nvSpPr>
        <p:spPr>
          <a:xfrm>
            <a:off x="5544396" y="2723197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IN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6021AC-4359-0221-05AA-1AB7CAB07F21}"/>
              </a:ext>
            </a:extLst>
          </p:cNvPr>
          <p:cNvSpPr txBox="1"/>
          <p:nvPr/>
        </p:nvSpPr>
        <p:spPr>
          <a:xfrm>
            <a:off x="7021466" y="2752967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D8B577-9EEB-A929-3D73-0C27ED1FE777}"/>
              </a:ext>
            </a:extLst>
          </p:cNvPr>
          <p:cNvSpPr txBox="1"/>
          <p:nvPr/>
        </p:nvSpPr>
        <p:spPr>
          <a:xfrm>
            <a:off x="6363970" y="2742042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IN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2EDF55-7944-5318-734D-2CCB8CFD3650}"/>
              </a:ext>
            </a:extLst>
          </p:cNvPr>
          <p:cNvSpPr txBox="1"/>
          <p:nvPr/>
        </p:nvSpPr>
        <p:spPr>
          <a:xfrm>
            <a:off x="7883524" y="2716801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IN" sz="1400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3A01147-53A8-DFED-656A-325C66515430}"/>
              </a:ext>
            </a:extLst>
          </p:cNvPr>
          <p:cNvGraphicFramePr>
            <a:graphicFrameLocks noGrp="1"/>
          </p:cNvGraphicFramePr>
          <p:nvPr/>
        </p:nvGraphicFramePr>
        <p:xfrm>
          <a:off x="5470211" y="4853766"/>
          <a:ext cx="2969260" cy="887730"/>
        </p:xfrm>
        <a:graphic>
          <a:graphicData uri="http://schemas.openxmlformats.org/drawingml/2006/table">
            <a:tbl>
              <a:tblPr firstRow="1" firstCol="1" bandRow="1"/>
              <a:tblGrid>
                <a:gridCol w="742315">
                  <a:extLst>
                    <a:ext uri="{9D8B030D-6E8A-4147-A177-3AD203B41FA5}">
                      <a16:colId xmlns:a16="http://schemas.microsoft.com/office/drawing/2014/main" val="1982246016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340264029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51218401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728839354"/>
                    </a:ext>
                  </a:extLst>
                </a:gridCol>
              </a:tblGrid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042783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23998"/>
                  </a:ext>
                </a:extLst>
              </a:tr>
            </a:tbl>
          </a:graphicData>
        </a:graphic>
      </p:graphicFrame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E9B75C-C57C-EBC3-975E-1EAFF2024C95}"/>
              </a:ext>
            </a:extLst>
          </p:cNvPr>
          <p:cNvCxnSpPr/>
          <p:nvPr/>
        </p:nvCxnSpPr>
        <p:spPr>
          <a:xfrm flipH="1" flipV="1">
            <a:off x="5006661" y="4473083"/>
            <a:ext cx="463550" cy="373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B5BD96-E772-7BFD-A76D-C7447EAC0D3E}"/>
              </a:ext>
            </a:extLst>
          </p:cNvPr>
          <p:cNvSpPr txBox="1"/>
          <p:nvPr/>
        </p:nvSpPr>
        <p:spPr>
          <a:xfrm>
            <a:off x="7828205" y="4534559"/>
            <a:ext cx="394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  <a:endParaRPr lang="en-IN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58619D-313C-49F0-BD51-214E15A7B70F}"/>
              </a:ext>
            </a:extLst>
          </p:cNvPr>
          <p:cNvSpPr txBox="1"/>
          <p:nvPr/>
        </p:nvSpPr>
        <p:spPr>
          <a:xfrm>
            <a:off x="5185612" y="4936315"/>
            <a:ext cx="29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IN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64FE50-4BD4-6583-D040-91D6430D8DD1}"/>
              </a:ext>
            </a:extLst>
          </p:cNvPr>
          <p:cNvSpPr txBox="1"/>
          <p:nvPr/>
        </p:nvSpPr>
        <p:spPr>
          <a:xfrm>
            <a:off x="5216376" y="5368149"/>
            <a:ext cx="3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D67823-5FD8-005C-DA21-F26103196F29}"/>
              </a:ext>
            </a:extLst>
          </p:cNvPr>
          <p:cNvSpPr txBox="1"/>
          <p:nvPr/>
        </p:nvSpPr>
        <p:spPr>
          <a:xfrm>
            <a:off x="5558124" y="4607988"/>
            <a:ext cx="45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</a:t>
            </a:r>
            <a:endParaRPr lang="en-IN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394D32-87B6-9EAD-1144-E6AF9B89620D}"/>
              </a:ext>
            </a:extLst>
          </p:cNvPr>
          <p:cNvSpPr txBox="1"/>
          <p:nvPr/>
        </p:nvSpPr>
        <p:spPr>
          <a:xfrm>
            <a:off x="6418934" y="4569368"/>
            <a:ext cx="394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01</a:t>
            </a:r>
            <a:endParaRPr lang="en-IN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9D6133-E48B-E8C2-B969-643F43F06B33}"/>
              </a:ext>
            </a:extLst>
          </p:cNvPr>
          <p:cNvSpPr txBox="1"/>
          <p:nvPr/>
        </p:nvSpPr>
        <p:spPr>
          <a:xfrm>
            <a:off x="7161394" y="4575084"/>
            <a:ext cx="433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</a:t>
            </a:r>
            <a:endParaRPr lang="en-IN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9BCB9D-6824-E627-B9B6-44EF29BB80C2}"/>
              </a:ext>
            </a:extLst>
          </p:cNvPr>
          <p:cNvSpPr txBox="1"/>
          <p:nvPr/>
        </p:nvSpPr>
        <p:spPr>
          <a:xfrm>
            <a:off x="5074372" y="4292590"/>
            <a:ext cx="75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Q1Q0</a:t>
            </a:r>
            <a:endParaRPr lang="en-IN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301718-64C5-99D4-64A8-54349EDAA434}"/>
              </a:ext>
            </a:extLst>
          </p:cNvPr>
          <p:cNvSpPr txBox="1"/>
          <p:nvPr/>
        </p:nvSpPr>
        <p:spPr>
          <a:xfrm>
            <a:off x="7909002" y="4964781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76B5AF-CF77-4281-17E5-F316F6685EB3}"/>
              </a:ext>
            </a:extLst>
          </p:cNvPr>
          <p:cNvSpPr txBox="1"/>
          <p:nvPr/>
        </p:nvSpPr>
        <p:spPr>
          <a:xfrm>
            <a:off x="6456919" y="4898240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8EC096-4E2C-6C84-11A7-BD0E29639B00}"/>
              </a:ext>
            </a:extLst>
          </p:cNvPr>
          <p:cNvSpPr txBox="1"/>
          <p:nvPr/>
        </p:nvSpPr>
        <p:spPr>
          <a:xfrm>
            <a:off x="7108783" y="4898240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IN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B6FAE2-44B2-12D8-0854-FD2C1C6882F9}"/>
              </a:ext>
            </a:extLst>
          </p:cNvPr>
          <p:cNvSpPr txBox="1"/>
          <p:nvPr/>
        </p:nvSpPr>
        <p:spPr>
          <a:xfrm>
            <a:off x="5631712" y="4941006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IN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BA977B-9C8F-EE14-2327-4FFB4257183D}"/>
              </a:ext>
            </a:extLst>
          </p:cNvPr>
          <p:cNvSpPr txBox="1"/>
          <p:nvPr/>
        </p:nvSpPr>
        <p:spPr>
          <a:xfrm>
            <a:off x="4979847" y="4618145"/>
            <a:ext cx="503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2BE32F5-7546-FECD-428B-AFD3A5F5064B}"/>
              </a:ext>
            </a:extLst>
          </p:cNvPr>
          <p:cNvSpPr txBox="1"/>
          <p:nvPr/>
        </p:nvSpPr>
        <p:spPr>
          <a:xfrm>
            <a:off x="5631712" y="5364305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E33C46-E2F5-1678-CE28-9ADB7EE10875}"/>
              </a:ext>
            </a:extLst>
          </p:cNvPr>
          <p:cNvSpPr txBox="1"/>
          <p:nvPr/>
        </p:nvSpPr>
        <p:spPr>
          <a:xfrm>
            <a:off x="7108782" y="5394075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6F65A2-310B-EACE-3EC1-7B87F73278A3}"/>
              </a:ext>
            </a:extLst>
          </p:cNvPr>
          <p:cNvSpPr txBox="1"/>
          <p:nvPr/>
        </p:nvSpPr>
        <p:spPr>
          <a:xfrm>
            <a:off x="6451286" y="5383150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01DD1B-FD0E-BFA4-F6DD-770966666874}"/>
              </a:ext>
            </a:extLst>
          </p:cNvPr>
          <p:cNvSpPr txBox="1"/>
          <p:nvPr/>
        </p:nvSpPr>
        <p:spPr>
          <a:xfrm>
            <a:off x="7970840" y="5357909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IN" sz="1400" dirty="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6835B1E-EB27-DD89-3D4E-4A929234FE65}"/>
              </a:ext>
            </a:extLst>
          </p:cNvPr>
          <p:cNvGraphicFramePr>
            <a:graphicFrameLocks noGrp="1"/>
          </p:cNvGraphicFramePr>
          <p:nvPr/>
        </p:nvGraphicFramePr>
        <p:xfrm>
          <a:off x="9046687" y="3836270"/>
          <a:ext cx="2969260" cy="887730"/>
        </p:xfrm>
        <a:graphic>
          <a:graphicData uri="http://schemas.openxmlformats.org/drawingml/2006/table">
            <a:tbl>
              <a:tblPr firstRow="1" firstCol="1" bandRow="1"/>
              <a:tblGrid>
                <a:gridCol w="742315">
                  <a:extLst>
                    <a:ext uri="{9D8B030D-6E8A-4147-A177-3AD203B41FA5}">
                      <a16:colId xmlns:a16="http://schemas.microsoft.com/office/drawing/2014/main" val="1982246016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340264029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51218401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728839354"/>
                    </a:ext>
                  </a:extLst>
                </a:gridCol>
              </a:tblGrid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042783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23998"/>
                  </a:ext>
                </a:extLst>
              </a:tr>
            </a:tbl>
          </a:graphicData>
        </a:graphic>
      </p:graphicFrame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19CE00B-39A6-2434-A68E-5085B0CF64BD}"/>
              </a:ext>
            </a:extLst>
          </p:cNvPr>
          <p:cNvCxnSpPr/>
          <p:nvPr/>
        </p:nvCxnSpPr>
        <p:spPr>
          <a:xfrm flipH="1" flipV="1">
            <a:off x="8583137" y="3455587"/>
            <a:ext cx="463550" cy="373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85152F4-FEBD-CDA8-F5BC-FB8D2C141ED5}"/>
              </a:ext>
            </a:extLst>
          </p:cNvPr>
          <p:cNvSpPr txBox="1"/>
          <p:nvPr/>
        </p:nvSpPr>
        <p:spPr>
          <a:xfrm>
            <a:off x="11404681" y="3517063"/>
            <a:ext cx="394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  <a:endParaRPr lang="en-IN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3F63E6-030D-12F8-BD7C-9C4B615FC0D6}"/>
              </a:ext>
            </a:extLst>
          </p:cNvPr>
          <p:cNvSpPr txBox="1"/>
          <p:nvPr/>
        </p:nvSpPr>
        <p:spPr>
          <a:xfrm>
            <a:off x="8762088" y="3918819"/>
            <a:ext cx="29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IN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F5FBA2-E886-F589-01D7-6F2FF91BB133}"/>
              </a:ext>
            </a:extLst>
          </p:cNvPr>
          <p:cNvSpPr txBox="1"/>
          <p:nvPr/>
        </p:nvSpPr>
        <p:spPr>
          <a:xfrm>
            <a:off x="8792852" y="4350653"/>
            <a:ext cx="3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9FECAD-BADD-E0A3-2DC6-915AD32A17DA}"/>
              </a:ext>
            </a:extLst>
          </p:cNvPr>
          <p:cNvSpPr txBox="1"/>
          <p:nvPr/>
        </p:nvSpPr>
        <p:spPr>
          <a:xfrm>
            <a:off x="9134600" y="3590492"/>
            <a:ext cx="45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</a:t>
            </a:r>
            <a:endParaRPr lang="en-IN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9C4C10-66BC-D9C7-EAE3-5214921A5BA0}"/>
              </a:ext>
            </a:extLst>
          </p:cNvPr>
          <p:cNvSpPr txBox="1"/>
          <p:nvPr/>
        </p:nvSpPr>
        <p:spPr>
          <a:xfrm>
            <a:off x="9995410" y="3551872"/>
            <a:ext cx="394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01</a:t>
            </a:r>
            <a:endParaRPr lang="en-IN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6FAAE5-2239-E221-F2A4-049E6D54B22A}"/>
              </a:ext>
            </a:extLst>
          </p:cNvPr>
          <p:cNvSpPr txBox="1"/>
          <p:nvPr/>
        </p:nvSpPr>
        <p:spPr>
          <a:xfrm>
            <a:off x="10737870" y="3557588"/>
            <a:ext cx="433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</a:t>
            </a:r>
            <a:endParaRPr lang="en-IN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DBF674-0812-4CB9-2B79-A67AFA7B34B1}"/>
              </a:ext>
            </a:extLst>
          </p:cNvPr>
          <p:cNvSpPr txBox="1"/>
          <p:nvPr/>
        </p:nvSpPr>
        <p:spPr>
          <a:xfrm>
            <a:off x="8650848" y="3275094"/>
            <a:ext cx="75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Q1Q0</a:t>
            </a:r>
            <a:endParaRPr lang="en-IN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B4A23EF-194C-E80E-7DC1-BDF229FAA99F}"/>
              </a:ext>
            </a:extLst>
          </p:cNvPr>
          <p:cNvSpPr txBox="1"/>
          <p:nvPr/>
        </p:nvSpPr>
        <p:spPr>
          <a:xfrm>
            <a:off x="11485478" y="3947285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0709C4-3AE7-003A-525F-922E05C15928}"/>
              </a:ext>
            </a:extLst>
          </p:cNvPr>
          <p:cNvSpPr txBox="1"/>
          <p:nvPr/>
        </p:nvSpPr>
        <p:spPr>
          <a:xfrm>
            <a:off x="10033395" y="3880744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I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80E21C-074E-9E11-E05F-8BBD668A0E83}"/>
              </a:ext>
            </a:extLst>
          </p:cNvPr>
          <p:cNvSpPr txBox="1"/>
          <p:nvPr/>
        </p:nvSpPr>
        <p:spPr>
          <a:xfrm>
            <a:off x="10685259" y="3880744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IN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891D68-46B9-ADB2-5E7A-330040A997D0}"/>
              </a:ext>
            </a:extLst>
          </p:cNvPr>
          <p:cNvSpPr txBox="1"/>
          <p:nvPr/>
        </p:nvSpPr>
        <p:spPr>
          <a:xfrm>
            <a:off x="9208188" y="3923510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08AE3A-7838-35FF-060A-A658D966C9E4}"/>
              </a:ext>
            </a:extLst>
          </p:cNvPr>
          <p:cNvSpPr txBox="1"/>
          <p:nvPr/>
        </p:nvSpPr>
        <p:spPr>
          <a:xfrm>
            <a:off x="8556323" y="3600649"/>
            <a:ext cx="503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endParaRPr lang="en-IN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CC563E2-FBCF-0F45-15CD-2B28C3EC59A4}"/>
              </a:ext>
            </a:extLst>
          </p:cNvPr>
          <p:cNvSpPr txBox="1"/>
          <p:nvPr/>
        </p:nvSpPr>
        <p:spPr>
          <a:xfrm>
            <a:off x="9208188" y="4346809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31E7F4-60DB-5058-100B-905B94820BBA}"/>
              </a:ext>
            </a:extLst>
          </p:cNvPr>
          <p:cNvSpPr txBox="1"/>
          <p:nvPr/>
        </p:nvSpPr>
        <p:spPr>
          <a:xfrm>
            <a:off x="10685258" y="4376579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I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CEF5F8-0CFD-D92C-F102-658165F9E0C2}"/>
              </a:ext>
            </a:extLst>
          </p:cNvPr>
          <p:cNvSpPr txBox="1"/>
          <p:nvPr/>
        </p:nvSpPr>
        <p:spPr>
          <a:xfrm>
            <a:off x="10027762" y="4365654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B806BE-101F-7787-A911-D41A88613203}"/>
              </a:ext>
            </a:extLst>
          </p:cNvPr>
          <p:cNvSpPr txBox="1"/>
          <p:nvPr/>
        </p:nvSpPr>
        <p:spPr>
          <a:xfrm>
            <a:off x="11547316" y="4340413"/>
            <a:ext cx="5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41C53D-A9D4-B5EF-2444-F2D57ED014FC}"/>
              </a:ext>
            </a:extLst>
          </p:cNvPr>
          <p:cNvSpPr txBox="1"/>
          <p:nvPr/>
        </p:nvSpPr>
        <p:spPr>
          <a:xfrm>
            <a:off x="5624255" y="3244096"/>
            <a:ext cx="1736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Q1’ = </a:t>
            </a:r>
            <a:endParaRPr lang="en-IN" sz="14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36CB11B-2235-DB12-6BAF-3E05049876EE}"/>
              </a:ext>
            </a:extLst>
          </p:cNvPr>
          <p:cNvSpPr txBox="1"/>
          <p:nvPr/>
        </p:nvSpPr>
        <p:spPr>
          <a:xfrm>
            <a:off x="5544396" y="5907185"/>
            <a:ext cx="1564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Q0’ = </a:t>
            </a:r>
            <a:endParaRPr lang="en-IN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1827B46-4CC7-2BC4-DFB1-B43B157F0703}"/>
              </a:ext>
            </a:extLst>
          </p:cNvPr>
          <p:cNvSpPr txBox="1"/>
          <p:nvPr/>
        </p:nvSpPr>
        <p:spPr>
          <a:xfrm>
            <a:off x="9316945" y="4830362"/>
            <a:ext cx="140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Y = </a:t>
            </a:r>
            <a:endParaRPr lang="en-IN" sz="14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9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5FC9-0976-4154-9BDA-48245734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Differences between Mealy and Moore Machine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D61AB-2B7C-6E69-615B-95FD6764D758}"/>
              </a:ext>
            </a:extLst>
          </p:cNvPr>
          <p:cNvSpPr txBox="1"/>
          <p:nvPr/>
        </p:nvSpPr>
        <p:spPr>
          <a:xfrm>
            <a:off x="771525" y="1511302"/>
            <a:ext cx="449735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Mealy Machine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depends on both the current state and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Outputs can change immediately with input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transitions are determined by inputs and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Typically more complex due to dependency on both state and input for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respond faster because the output is based on input, reducing delays.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additional logic for output generation based on inputs and states.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DF254-8A8D-0225-0F6E-9A207E3AB69C}"/>
              </a:ext>
            </a:extLst>
          </p:cNvPr>
          <p:cNvSpPr txBox="1"/>
          <p:nvPr/>
        </p:nvSpPr>
        <p:spPr>
          <a:xfrm>
            <a:off x="6522099" y="1511302"/>
            <a:ext cx="45719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Moore Machine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depends only on the current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Outputs change only on state transitions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transitions are determined only by the current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Simpler because outputs depend only on the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have slower response time since the output only changes on state transitions.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Easier to implement as outputs are directly linked to the state.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78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825EE-C16C-975A-B805-A86BDDF1E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3099-FE55-0B0A-1576-49CD767B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FSM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A7BF6-4909-6358-42AB-6F5EDC5367DF}"/>
              </a:ext>
            </a:extLst>
          </p:cNvPr>
          <p:cNvSpPr txBox="1"/>
          <p:nvPr/>
        </p:nvSpPr>
        <p:spPr>
          <a:xfrm>
            <a:off x="771524" y="1859339"/>
            <a:ext cx="980938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Processors: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 decoders, ALU controllers, pipeline stages.</a:t>
            </a:r>
          </a:p>
          <a:p>
            <a:pPr>
              <a:buFont typeface="+mj-lt"/>
              <a:buAutoNum type="arabicPeriod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 controllers, DMA controllers, clock controllers.</a:t>
            </a:r>
          </a:p>
          <a:p>
            <a:pPr>
              <a:buFont typeface="+mj-lt"/>
              <a:buAutoNum type="arabicPeriod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Protocols: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UART, AXI, SPI, I2C controllers.</a:t>
            </a:r>
          </a:p>
          <a:p>
            <a:pPr>
              <a:buFont typeface="+mj-lt"/>
              <a:buAutoNum type="arabicPeriod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Control: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CRCs, ECC circuits, and state-based error recovery mechanisms.</a:t>
            </a:r>
          </a:p>
          <a:p>
            <a:pPr>
              <a:buFont typeface="+mj-lt"/>
              <a:buAutoNum type="arabicPeriod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Logic: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Handshaking protocols in bus systems.</a:t>
            </a:r>
          </a:p>
          <a:p>
            <a:pPr>
              <a:buFont typeface="+mj-lt"/>
              <a:buAutoNum type="arabicPeriod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Machines in FPGAs: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Implementing sequential circuits on FPGAs using FSMs.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25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E6D72-39D9-F48C-F175-560BD2EE4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675F-8CDE-5714-DB03-7862B923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Flow of FSM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A849-2ABC-774D-07BE-15F526BF9B2C}"/>
              </a:ext>
            </a:extLst>
          </p:cNvPr>
          <p:cNvSpPr txBox="1">
            <a:spLocks/>
          </p:cNvSpPr>
          <p:nvPr/>
        </p:nvSpPr>
        <p:spPr>
          <a:xfrm>
            <a:off x="753447" y="1601689"/>
            <a:ext cx="10685106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system requirements -- states and Transitions</a:t>
            </a:r>
          </a:p>
          <a:p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state transition table or diagram</a:t>
            </a:r>
          </a:p>
          <a:p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state encoding –one-hot, binary, gray</a:t>
            </a:r>
          </a:p>
          <a:p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FSM</a:t>
            </a:r>
          </a:p>
          <a:p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input events</a:t>
            </a:r>
          </a:p>
          <a:p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current state and input event</a:t>
            </a:r>
          </a:p>
          <a:p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transition</a:t>
            </a:r>
          </a:p>
          <a:p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current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8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C6B8-36E4-43D0-9B14-703B5388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E931A-FFFE-4669-BF57-D9283BB5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FSM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FSM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 design process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PRIYANKA C(AE)</a:t>
            </a:r>
          </a:p>
        </p:txBody>
      </p:sp>
    </p:spTree>
    <p:extLst>
      <p:ext uri="{BB962C8B-B14F-4D97-AF65-F5344CB8AC3E}">
        <p14:creationId xmlns:p14="http://schemas.microsoft.com/office/powerpoint/2010/main" val="3519873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825EE-C16C-975A-B805-A86BDDF1E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3099-FE55-0B0A-1576-49CD767B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FSM for Sequential Circuits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A7BF6-4909-6358-42AB-6F5EDC5367DF}"/>
              </a:ext>
            </a:extLst>
          </p:cNvPr>
          <p:cNvSpPr txBox="1"/>
          <p:nvPr/>
        </p:nvSpPr>
        <p:spPr>
          <a:xfrm>
            <a:off x="730574" y="1634563"/>
            <a:ext cx="16040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Flip-flop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9257" y="1925280"/>
            <a:ext cx="2149311" cy="236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59257" y="2043958"/>
            <a:ext cx="32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667080" y="2047828"/>
            <a:ext cx="32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667080" y="3623676"/>
            <a:ext cx="50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Q`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42819" y="3202613"/>
            <a:ext cx="810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69831" y="2025531"/>
            <a:ext cx="86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cxnSp>
        <p:nvCxnSpPr>
          <p:cNvPr id="12" name="Straight Connector 11"/>
          <p:cNvCxnSpPr>
            <a:endCxn id="5" idx="1"/>
          </p:cNvCxnSpPr>
          <p:nvPr/>
        </p:nvCxnSpPr>
        <p:spPr>
          <a:xfrm>
            <a:off x="3346515" y="2228624"/>
            <a:ext cx="61274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3224" y="2228624"/>
            <a:ext cx="6017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71945" y="2069288"/>
            <a:ext cx="71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839039" y="3170347"/>
            <a:ext cx="48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Clk</a:t>
            </a:r>
            <a:endParaRPr lang="en-IN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103282"/>
              </p:ext>
            </p:extLst>
          </p:nvPr>
        </p:nvGraphicFramePr>
        <p:xfrm>
          <a:off x="8937233" y="1925280"/>
          <a:ext cx="2316126" cy="2255508"/>
        </p:xfrm>
        <a:graphic>
          <a:graphicData uri="http://schemas.openxmlformats.org/drawingml/2006/table">
            <a:tbl>
              <a:tblPr firstRow="1" firstCol="1" bandRow="1"/>
              <a:tblGrid>
                <a:gridCol w="772042">
                  <a:extLst>
                    <a:ext uri="{9D8B030D-6E8A-4147-A177-3AD203B41FA5}">
                      <a16:colId xmlns:a16="http://schemas.microsoft.com/office/drawing/2014/main" val="1088441121"/>
                    </a:ext>
                  </a:extLst>
                </a:gridCol>
                <a:gridCol w="772042">
                  <a:extLst>
                    <a:ext uri="{9D8B030D-6E8A-4147-A177-3AD203B41FA5}">
                      <a16:colId xmlns:a16="http://schemas.microsoft.com/office/drawing/2014/main" val="816692550"/>
                    </a:ext>
                  </a:extLst>
                </a:gridCol>
                <a:gridCol w="772042">
                  <a:extLst>
                    <a:ext uri="{9D8B030D-6E8A-4147-A177-3AD203B41FA5}">
                      <a16:colId xmlns:a16="http://schemas.microsoft.com/office/drawing/2014/main" val="580033029"/>
                    </a:ext>
                  </a:extLst>
                </a:gridCol>
              </a:tblGrid>
              <a:tr h="454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Qn+1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670914"/>
                  </a:ext>
                </a:extLst>
              </a:tr>
              <a:tr h="454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675548"/>
                  </a:ext>
                </a:extLst>
              </a:tr>
              <a:tr h="454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264099"/>
                  </a:ext>
                </a:extLst>
              </a:tr>
              <a:tr h="4375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695232"/>
                  </a:ext>
                </a:extLst>
              </a:tr>
              <a:tr h="454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745058"/>
                  </a:ext>
                </a:extLst>
              </a:tr>
            </a:tbl>
          </a:graphicData>
        </a:graphic>
      </p:graphicFrame>
      <p:sp>
        <p:nvSpPr>
          <p:cNvPr id="20" name="Flowchart: Connector 19"/>
          <p:cNvSpPr/>
          <p:nvPr/>
        </p:nvSpPr>
        <p:spPr>
          <a:xfrm>
            <a:off x="3904267" y="5393644"/>
            <a:ext cx="754144" cy="6975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S0/0</a:t>
            </a:r>
            <a:endParaRPr lang="en-IN" sz="1400" dirty="0"/>
          </a:p>
        </p:txBody>
      </p:sp>
      <p:sp>
        <p:nvSpPr>
          <p:cNvPr id="21" name="Flowchart: Connector 20"/>
          <p:cNvSpPr/>
          <p:nvPr/>
        </p:nvSpPr>
        <p:spPr>
          <a:xfrm>
            <a:off x="6236198" y="5393643"/>
            <a:ext cx="763204" cy="69758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S1/1</a:t>
            </a:r>
            <a:endParaRPr lang="en-IN" sz="1400" dirty="0"/>
          </a:p>
        </p:txBody>
      </p:sp>
      <p:cxnSp>
        <p:nvCxnSpPr>
          <p:cNvPr id="23" name="Curved Connector 22"/>
          <p:cNvCxnSpPr>
            <a:stCxn id="20" idx="7"/>
            <a:endCxn id="21" idx="1"/>
          </p:cNvCxnSpPr>
          <p:nvPr/>
        </p:nvCxnSpPr>
        <p:spPr>
          <a:xfrm rot="5400000" flipH="1" flipV="1">
            <a:off x="5447968" y="4595804"/>
            <a:ext cx="1" cy="1799998"/>
          </a:xfrm>
          <a:prstGeom prst="curvedConnector3">
            <a:avLst>
              <a:gd name="adj1" fmla="val 330760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3"/>
            <a:endCxn id="20" idx="5"/>
          </p:cNvCxnSpPr>
          <p:nvPr/>
        </p:nvCxnSpPr>
        <p:spPr>
          <a:xfrm rot="5400000">
            <a:off x="5447968" y="5089070"/>
            <a:ext cx="12700" cy="1799998"/>
          </a:xfrm>
          <a:prstGeom prst="curvedConnector3">
            <a:avLst>
              <a:gd name="adj1" fmla="val 260440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0" idx="3"/>
            <a:endCxn id="20" idx="1"/>
          </p:cNvCxnSpPr>
          <p:nvPr/>
        </p:nvCxnSpPr>
        <p:spPr>
          <a:xfrm rot="5400000" flipH="1">
            <a:off x="3768076" y="5742436"/>
            <a:ext cx="493266" cy="12700"/>
          </a:xfrm>
          <a:prstGeom prst="curvedConnector5">
            <a:avLst>
              <a:gd name="adj1" fmla="val -46344"/>
              <a:gd name="adj2" fmla="val 3899449"/>
              <a:gd name="adj3" fmla="val 14634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1" idx="5"/>
            <a:endCxn id="21" idx="7"/>
          </p:cNvCxnSpPr>
          <p:nvPr/>
        </p:nvCxnSpPr>
        <p:spPr>
          <a:xfrm rot="5400000" flipH="1">
            <a:off x="6640999" y="5742436"/>
            <a:ext cx="493267" cy="12700"/>
          </a:xfrm>
          <a:prstGeom prst="curvedConnector5">
            <a:avLst>
              <a:gd name="adj1" fmla="val -46344"/>
              <a:gd name="adj2" fmla="val -4223031"/>
              <a:gd name="adj3" fmla="val 14634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50468" y="4824221"/>
            <a:ext cx="32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7500594" y="5564120"/>
            <a:ext cx="32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5310723" y="6330447"/>
            <a:ext cx="32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3242819" y="5564120"/>
            <a:ext cx="32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2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 animBg="1"/>
      <p:bldP spid="5" grpId="0"/>
      <p:bldP spid="6" grpId="0"/>
      <p:bldP spid="7" grpId="0"/>
      <p:bldP spid="10" grpId="0"/>
      <p:bldP spid="16" grpId="0"/>
      <p:bldP spid="17" grpId="0"/>
      <p:bldP spid="20" grpId="0" animBg="1"/>
      <p:bldP spid="21" grpId="0" animBg="1"/>
      <p:bldP spid="35" grpId="0"/>
      <p:bldP spid="36" grpId="0"/>
      <p:bldP spid="37" grpId="0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825EE-C16C-975A-B805-A86BDDF1E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3099-FE55-0B0A-1576-49CD767B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FSM for Sequential Circuits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A7BF6-4909-6358-42AB-6F5EDC5367DF}"/>
              </a:ext>
            </a:extLst>
          </p:cNvPr>
          <p:cNvSpPr txBox="1"/>
          <p:nvPr/>
        </p:nvSpPr>
        <p:spPr>
          <a:xfrm>
            <a:off x="730574" y="1634563"/>
            <a:ext cx="16040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Flip-flop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9257" y="1925280"/>
            <a:ext cx="2149311" cy="236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59257" y="2043958"/>
            <a:ext cx="32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667080" y="2047828"/>
            <a:ext cx="32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667080" y="3623676"/>
            <a:ext cx="50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Q`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42819" y="3202613"/>
            <a:ext cx="810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69831" y="2025531"/>
            <a:ext cx="86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cxnSp>
        <p:nvCxnSpPr>
          <p:cNvPr id="12" name="Straight Connector 11"/>
          <p:cNvCxnSpPr>
            <a:endCxn id="5" idx="1"/>
          </p:cNvCxnSpPr>
          <p:nvPr/>
        </p:nvCxnSpPr>
        <p:spPr>
          <a:xfrm>
            <a:off x="3346515" y="2228624"/>
            <a:ext cx="61274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3224" y="2228624"/>
            <a:ext cx="6017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71945" y="2069288"/>
            <a:ext cx="71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839039" y="3170347"/>
            <a:ext cx="48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Clk</a:t>
            </a:r>
            <a:endParaRPr lang="en-IN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863474"/>
              </p:ext>
            </p:extLst>
          </p:nvPr>
        </p:nvGraphicFramePr>
        <p:xfrm>
          <a:off x="8937233" y="1925280"/>
          <a:ext cx="2316126" cy="2255508"/>
        </p:xfrm>
        <a:graphic>
          <a:graphicData uri="http://schemas.openxmlformats.org/drawingml/2006/table">
            <a:tbl>
              <a:tblPr firstRow="1" firstCol="1" bandRow="1"/>
              <a:tblGrid>
                <a:gridCol w="772042">
                  <a:extLst>
                    <a:ext uri="{9D8B030D-6E8A-4147-A177-3AD203B41FA5}">
                      <a16:colId xmlns:a16="http://schemas.microsoft.com/office/drawing/2014/main" val="1088441121"/>
                    </a:ext>
                  </a:extLst>
                </a:gridCol>
                <a:gridCol w="772042">
                  <a:extLst>
                    <a:ext uri="{9D8B030D-6E8A-4147-A177-3AD203B41FA5}">
                      <a16:colId xmlns:a16="http://schemas.microsoft.com/office/drawing/2014/main" val="816692550"/>
                    </a:ext>
                  </a:extLst>
                </a:gridCol>
                <a:gridCol w="772042">
                  <a:extLst>
                    <a:ext uri="{9D8B030D-6E8A-4147-A177-3AD203B41FA5}">
                      <a16:colId xmlns:a16="http://schemas.microsoft.com/office/drawing/2014/main" val="580033029"/>
                    </a:ext>
                  </a:extLst>
                </a:gridCol>
              </a:tblGrid>
              <a:tr h="454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Qn+1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670914"/>
                  </a:ext>
                </a:extLst>
              </a:tr>
              <a:tr h="454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675548"/>
                  </a:ext>
                </a:extLst>
              </a:tr>
              <a:tr h="454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264099"/>
                  </a:ext>
                </a:extLst>
              </a:tr>
              <a:tr h="4375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695232"/>
                  </a:ext>
                </a:extLst>
              </a:tr>
              <a:tr h="454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745058"/>
                  </a:ext>
                </a:extLst>
              </a:tr>
            </a:tbl>
          </a:graphicData>
        </a:graphic>
      </p:graphicFrame>
      <p:sp>
        <p:nvSpPr>
          <p:cNvPr id="20" name="Flowchart: Connector 19"/>
          <p:cNvSpPr/>
          <p:nvPr/>
        </p:nvSpPr>
        <p:spPr>
          <a:xfrm>
            <a:off x="3904267" y="5393644"/>
            <a:ext cx="754144" cy="6975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S0/0</a:t>
            </a:r>
            <a:endParaRPr lang="en-IN" sz="1400" dirty="0"/>
          </a:p>
        </p:txBody>
      </p:sp>
      <p:sp>
        <p:nvSpPr>
          <p:cNvPr id="21" name="Flowchart: Connector 20"/>
          <p:cNvSpPr/>
          <p:nvPr/>
        </p:nvSpPr>
        <p:spPr>
          <a:xfrm>
            <a:off x="6236198" y="5393643"/>
            <a:ext cx="763204" cy="69758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S1/1</a:t>
            </a:r>
            <a:endParaRPr lang="en-IN" sz="1400" dirty="0"/>
          </a:p>
        </p:txBody>
      </p:sp>
      <p:cxnSp>
        <p:nvCxnSpPr>
          <p:cNvPr id="23" name="Curved Connector 22"/>
          <p:cNvCxnSpPr>
            <a:stCxn id="20" idx="7"/>
            <a:endCxn id="21" idx="1"/>
          </p:cNvCxnSpPr>
          <p:nvPr/>
        </p:nvCxnSpPr>
        <p:spPr>
          <a:xfrm rot="5400000" flipH="1" flipV="1">
            <a:off x="5447968" y="4595804"/>
            <a:ext cx="1" cy="1799998"/>
          </a:xfrm>
          <a:prstGeom prst="curvedConnector3">
            <a:avLst>
              <a:gd name="adj1" fmla="val 330760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3"/>
            <a:endCxn id="20" idx="5"/>
          </p:cNvCxnSpPr>
          <p:nvPr/>
        </p:nvCxnSpPr>
        <p:spPr>
          <a:xfrm rot="5400000">
            <a:off x="5447968" y="5089070"/>
            <a:ext cx="12700" cy="1799998"/>
          </a:xfrm>
          <a:prstGeom prst="curvedConnector3">
            <a:avLst>
              <a:gd name="adj1" fmla="val 260440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0" idx="3"/>
            <a:endCxn id="20" idx="1"/>
          </p:cNvCxnSpPr>
          <p:nvPr/>
        </p:nvCxnSpPr>
        <p:spPr>
          <a:xfrm rot="5400000" flipH="1">
            <a:off x="3768076" y="5742436"/>
            <a:ext cx="493266" cy="12700"/>
          </a:xfrm>
          <a:prstGeom prst="curvedConnector5">
            <a:avLst>
              <a:gd name="adj1" fmla="val -46344"/>
              <a:gd name="adj2" fmla="val 3899449"/>
              <a:gd name="adj3" fmla="val 14634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1" idx="5"/>
            <a:endCxn id="21" idx="7"/>
          </p:cNvCxnSpPr>
          <p:nvPr/>
        </p:nvCxnSpPr>
        <p:spPr>
          <a:xfrm rot="5400000" flipH="1">
            <a:off x="6640999" y="5742436"/>
            <a:ext cx="493267" cy="12700"/>
          </a:xfrm>
          <a:prstGeom prst="curvedConnector5">
            <a:avLst>
              <a:gd name="adj1" fmla="val -46344"/>
              <a:gd name="adj2" fmla="val -4223031"/>
              <a:gd name="adj3" fmla="val 14634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50468" y="4824221"/>
            <a:ext cx="32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7500594" y="5564120"/>
            <a:ext cx="32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5310723" y="6330447"/>
            <a:ext cx="32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3242819" y="5564120"/>
            <a:ext cx="32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7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 animBg="1"/>
      <p:bldP spid="5" grpId="0"/>
      <p:bldP spid="6" grpId="0"/>
      <p:bldP spid="7" grpId="0"/>
      <p:bldP spid="10" grpId="0"/>
      <p:bldP spid="16" grpId="0"/>
      <p:bldP spid="17" grpId="0"/>
      <p:bldP spid="20" grpId="0" animBg="1"/>
      <p:bldP spid="21" grpId="0" animBg="1"/>
      <p:bldP spid="35" grpId="0"/>
      <p:bldP spid="36" grpId="0"/>
      <p:bldP spid="37" grpId="0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825EE-C16C-975A-B805-A86BDDF1E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3099-FE55-0B0A-1576-49CD767B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FSM for Sequential Circuits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A7BF6-4909-6358-42AB-6F5EDC5367DF}"/>
              </a:ext>
            </a:extLst>
          </p:cNvPr>
          <p:cNvSpPr txBox="1"/>
          <p:nvPr/>
        </p:nvSpPr>
        <p:spPr>
          <a:xfrm>
            <a:off x="731037" y="1518677"/>
            <a:ext cx="18297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JK Flip-flop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2001" y="1744737"/>
            <a:ext cx="2149311" cy="248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392001" y="1863415"/>
            <a:ext cx="3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099824" y="1867285"/>
            <a:ext cx="32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99824" y="3443133"/>
            <a:ext cx="50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Q`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80277" y="2851137"/>
            <a:ext cx="810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02575" y="1844988"/>
            <a:ext cx="86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cxnSp>
        <p:nvCxnSpPr>
          <p:cNvPr id="12" name="Straight Connector 11"/>
          <p:cNvCxnSpPr>
            <a:endCxn id="5" idx="1"/>
          </p:cNvCxnSpPr>
          <p:nvPr/>
        </p:nvCxnSpPr>
        <p:spPr>
          <a:xfrm>
            <a:off x="3779259" y="2048081"/>
            <a:ext cx="61274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25968" y="2048081"/>
            <a:ext cx="6017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04689" y="1888745"/>
            <a:ext cx="71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3232505" y="2631397"/>
            <a:ext cx="48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Clk</a:t>
            </a:r>
            <a:endParaRPr lang="en-IN" dirty="0"/>
          </a:p>
        </p:txBody>
      </p:sp>
      <p:sp>
        <p:nvSpPr>
          <p:cNvPr id="20" name="Flowchart: Connector 19"/>
          <p:cNvSpPr/>
          <p:nvPr/>
        </p:nvSpPr>
        <p:spPr>
          <a:xfrm>
            <a:off x="3904267" y="5393644"/>
            <a:ext cx="754144" cy="6975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S0/0</a:t>
            </a:r>
            <a:endParaRPr lang="en-IN" sz="1400" dirty="0"/>
          </a:p>
        </p:txBody>
      </p:sp>
      <p:sp>
        <p:nvSpPr>
          <p:cNvPr id="21" name="Flowchart: Connector 20"/>
          <p:cNvSpPr/>
          <p:nvPr/>
        </p:nvSpPr>
        <p:spPr>
          <a:xfrm>
            <a:off x="6236198" y="5393643"/>
            <a:ext cx="763204" cy="69758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S1/1</a:t>
            </a:r>
            <a:endParaRPr lang="en-IN" sz="1400" dirty="0"/>
          </a:p>
        </p:txBody>
      </p:sp>
      <p:cxnSp>
        <p:nvCxnSpPr>
          <p:cNvPr id="23" name="Curved Connector 22"/>
          <p:cNvCxnSpPr>
            <a:stCxn id="20" idx="7"/>
            <a:endCxn id="21" idx="1"/>
          </p:cNvCxnSpPr>
          <p:nvPr/>
        </p:nvCxnSpPr>
        <p:spPr>
          <a:xfrm rot="5400000" flipH="1" flipV="1">
            <a:off x="5447968" y="4595804"/>
            <a:ext cx="1" cy="1799998"/>
          </a:xfrm>
          <a:prstGeom prst="curvedConnector3">
            <a:avLst>
              <a:gd name="adj1" fmla="val 330760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3"/>
            <a:endCxn id="20" idx="5"/>
          </p:cNvCxnSpPr>
          <p:nvPr/>
        </p:nvCxnSpPr>
        <p:spPr>
          <a:xfrm rot="5400000">
            <a:off x="5447968" y="5089070"/>
            <a:ext cx="12700" cy="1799998"/>
          </a:xfrm>
          <a:prstGeom prst="curvedConnector3">
            <a:avLst>
              <a:gd name="adj1" fmla="val 260440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0" idx="3"/>
            <a:endCxn id="20" idx="1"/>
          </p:cNvCxnSpPr>
          <p:nvPr/>
        </p:nvCxnSpPr>
        <p:spPr>
          <a:xfrm rot="5400000" flipH="1">
            <a:off x="3768076" y="5742436"/>
            <a:ext cx="493266" cy="12700"/>
          </a:xfrm>
          <a:prstGeom prst="curvedConnector5">
            <a:avLst>
              <a:gd name="adj1" fmla="val -46344"/>
              <a:gd name="adj2" fmla="val 3899449"/>
              <a:gd name="adj3" fmla="val 14634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1" idx="5"/>
            <a:endCxn id="21" idx="7"/>
          </p:cNvCxnSpPr>
          <p:nvPr/>
        </p:nvCxnSpPr>
        <p:spPr>
          <a:xfrm rot="5400000" flipH="1">
            <a:off x="6640999" y="5742436"/>
            <a:ext cx="493267" cy="12700"/>
          </a:xfrm>
          <a:prstGeom prst="curvedConnector5">
            <a:avLst>
              <a:gd name="adj1" fmla="val -46344"/>
              <a:gd name="adj2" fmla="val -4223031"/>
              <a:gd name="adj3" fmla="val 14634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42797" y="4653900"/>
            <a:ext cx="584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1,0</a:t>
            </a:r>
          </a:p>
          <a:p>
            <a:r>
              <a:rPr lang="en-US" sz="1400" dirty="0"/>
              <a:t>1,1</a:t>
            </a:r>
            <a:endParaRPr lang="en-IN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7500594" y="5564120"/>
            <a:ext cx="470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0,0</a:t>
            </a:r>
          </a:p>
          <a:p>
            <a:r>
              <a:rPr lang="en-US" sz="1400" dirty="0"/>
              <a:t>1,0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82565" y="5564120"/>
            <a:ext cx="48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0,0</a:t>
            </a:r>
          </a:p>
          <a:p>
            <a:r>
              <a:rPr lang="en-US" sz="1400" dirty="0"/>
              <a:t>0,1</a:t>
            </a:r>
            <a:endParaRPr lang="en-IN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388071" y="3443133"/>
            <a:ext cx="3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endParaRPr lang="en-IN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779259" y="3627799"/>
            <a:ext cx="61274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72245" y="3434527"/>
            <a:ext cx="71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380145"/>
              </p:ext>
            </p:extLst>
          </p:nvPr>
        </p:nvGraphicFramePr>
        <p:xfrm>
          <a:off x="8655534" y="1944736"/>
          <a:ext cx="2901728" cy="3899882"/>
        </p:xfrm>
        <a:graphic>
          <a:graphicData uri="http://schemas.openxmlformats.org/drawingml/2006/table">
            <a:tbl>
              <a:tblPr firstRow="1" firstCol="1" bandRow="1"/>
              <a:tblGrid>
                <a:gridCol w="725432">
                  <a:extLst>
                    <a:ext uri="{9D8B030D-6E8A-4147-A177-3AD203B41FA5}">
                      <a16:colId xmlns:a16="http://schemas.microsoft.com/office/drawing/2014/main" val="820923929"/>
                    </a:ext>
                  </a:extLst>
                </a:gridCol>
                <a:gridCol w="725432">
                  <a:extLst>
                    <a:ext uri="{9D8B030D-6E8A-4147-A177-3AD203B41FA5}">
                      <a16:colId xmlns:a16="http://schemas.microsoft.com/office/drawing/2014/main" val="2005796146"/>
                    </a:ext>
                  </a:extLst>
                </a:gridCol>
                <a:gridCol w="725432">
                  <a:extLst>
                    <a:ext uri="{9D8B030D-6E8A-4147-A177-3AD203B41FA5}">
                      <a16:colId xmlns:a16="http://schemas.microsoft.com/office/drawing/2014/main" val="2029599524"/>
                    </a:ext>
                  </a:extLst>
                </a:gridCol>
                <a:gridCol w="725432">
                  <a:extLst>
                    <a:ext uri="{9D8B030D-6E8A-4147-A177-3AD203B41FA5}">
                      <a16:colId xmlns:a16="http://schemas.microsoft.com/office/drawing/2014/main" val="480196709"/>
                    </a:ext>
                  </a:extLst>
                </a:gridCol>
              </a:tblGrid>
              <a:tr h="4351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Qn+1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99921"/>
                  </a:ext>
                </a:extLst>
              </a:tr>
              <a:tr h="4351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899196"/>
                  </a:ext>
                </a:extLst>
              </a:tr>
              <a:tr h="4351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052448"/>
                  </a:ext>
                </a:extLst>
              </a:tr>
              <a:tr h="4188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490886"/>
                  </a:ext>
                </a:extLst>
              </a:tr>
              <a:tr h="4351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257129"/>
                  </a:ext>
                </a:extLst>
              </a:tr>
              <a:tr h="4351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992027"/>
                  </a:ext>
                </a:extLst>
              </a:tr>
              <a:tr h="4351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063618"/>
                  </a:ext>
                </a:extLst>
              </a:tr>
              <a:tr h="4351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518493"/>
                  </a:ext>
                </a:extLst>
              </a:tr>
              <a:tr h="4351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9450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204403" y="6297432"/>
            <a:ext cx="584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0,1</a:t>
            </a:r>
          </a:p>
          <a:p>
            <a:r>
              <a:rPr lang="en-US" sz="1400" dirty="0"/>
              <a:t>1,1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3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 animBg="1"/>
      <p:bldP spid="5" grpId="0"/>
      <p:bldP spid="6" grpId="0"/>
      <p:bldP spid="7" grpId="0"/>
      <p:bldP spid="10" grpId="0"/>
      <p:bldP spid="16" grpId="0"/>
      <p:bldP spid="17" grpId="0"/>
      <p:bldP spid="20" grpId="0" animBg="1"/>
      <p:bldP spid="21" grpId="0" animBg="1"/>
      <p:bldP spid="35" grpId="0"/>
      <p:bldP spid="36" grpId="0"/>
      <p:bldP spid="38" grpId="0"/>
      <p:bldP spid="26" grpId="0"/>
      <p:bldP spid="29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825EE-C16C-975A-B805-A86BDDF1E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3099-FE55-0B0A-1576-49CD767B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Detector - 1010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679" y="2432115"/>
            <a:ext cx="108125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Non-Overlapping Sequence Detector</a:t>
            </a:r>
          </a:p>
          <a:p>
            <a:r>
              <a:rPr lang="en-US" dirty="0"/>
              <a:t>	----- once the sequence is started, the detector resets and starts from beginning to find new sequence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919" y="3509236"/>
            <a:ext cx="7457876" cy="301411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71525" y="1511302"/>
            <a:ext cx="10812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Mealy Machine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0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825EE-C16C-975A-B805-A86BDDF1E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3099-FE55-0B0A-1576-49CD767B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Detector – 1010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7521" y="2479250"/>
            <a:ext cx="108125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Overlapping Sequence Detector </a:t>
            </a:r>
          </a:p>
          <a:p>
            <a:r>
              <a:rPr lang="en-US" dirty="0"/>
              <a:t>	----- Last few bits of the sequence can be the start of another sequence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256" y="3529275"/>
            <a:ext cx="8143483" cy="27772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1525" y="1511302"/>
            <a:ext cx="10812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Mealy Machine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7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825EE-C16C-975A-B805-A86BDDF1E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3099-FE55-0B0A-1576-49CD767B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Detector – 1010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1525" y="1511302"/>
            <a:ext cx="10812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Moore Machine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0" y="3170425"/>
            <a:ext cx="8064914" cy="41086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1524" y="2308651"/>
            <a:ext cx="108125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Non-Overlapping Sequence Detector</a:t>
            </a:r>
          </a:p>
          <a:p>
            <a:r>
              <a:rPr lang="en-US" dirty="0"/>
              <a:t>	----- once the sequence is started, the detector resets and starts from beginning to find new sequence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1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825EE-C16C-975A-B805-A86BDDF1E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3099-FE55-0B0A-1576-49CD767B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Detector – 1010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7521" y="2479250"/>
            <a:ext cx="108125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Overlapping Sequence Detector </a:t>
            </a:r>
          </a:p>
          <a:p>
            <a:r>
              <a:rPr lang="en-US" dirty="0"/>
              <a:t>	----- Last few bits of the sequence can be the start of another sequence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1525" y="1511302"/>
            <a:ext cx="10812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Moore Machine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11" y="3170424"/>
            <a:ext cx="9201623" cy="352260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8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825EE-C16C-975A-B805-A86BDDF1E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3099-FE55-0B0A-1576-49CD767B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1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985" y="1743959"/>
            <a:ext cx="10614582" cy="296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Derive the state diagram for an FSM that has an input w and an output z. The machine has to generate z = 1 when the previous four values of w were 1001 or 1111; otherwise, z = 0. Overlapping input patterns are allowed.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example of the desired behavior is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w: 010111100110011111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z:   000000100100010011            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Verilog RTL code and verify the same.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3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825EE-C16C-975A-B805-A86BDDF1E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3099-FE55-0B0A-1576-49CD767B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2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1525" y="1762489"/>
            <a:ext cx="10482607" cy="3119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AutoNum type="arabicPeriod" startAt="2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sequential circuit has two inputs, w1 and w2, and an output, z. Its function is to compare the input sequences on the two inputs. If w 1=w2 during any four consecutive clock cycles, the circuit produces z = 1 otherwise, z = 0.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AutoNum type="arabicPeriod" startAt="2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w1:0110111000110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w2:1110101000111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z:    0000100001110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Verilog RTL code and verify the same.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8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825EE-C16C-975A-B805-A86BDDF1E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3099-FE55-0B0A-1576-49CD767B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3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1525" y="1715354"/>
            <a:ext cx="1069146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AutoNum type="arabicPeriod" startAt="3"/>
            </a:pPr>
            <a:r>
              <a:rPr lang="en-US" dirty="0"/>
              <a:t>Design the FSM controller for the traffic lights at an intersection (North/ South (NS) vs. East/West (EW) with green and red lights only. </a:t>
            </a:r>
          </a:p>
          <a:p>
            <a:pPr marL="342900" lvl="0" indent="-342900">
              <a:buAutoNum type="arabicPeriod" startAt="3"/>
            </a:pPr>
            <a:endParaRPr lang="en-IN" dirty="0"/>
          </a:p>
          <a:p>
            <a:r>
              <a:rPr lang="en-US" dirty="0"/>
              <a:t>The rule: </a:t>
            </a:r>
          </a:p>
          <a:p>
            <a:endParaRPr lang="en-US" dirty="0"/>
          </a:p>
          <a:p>
            <a:r>
              <a:rPr lang="en-US" dirty="0"/>
              <a:t>	(a) if no car detected, stay the same state,</a:t>
            </a:r>
          </a:p>
          <a:p>
            <a:endParaRPr lang="en-IN" dirty="0"/>
          </a:p>
          <a:p>
            <a:r>
              <a:rPr lang="en-US" dirty="0"/>
              <a:t>                 (b) if cars are detected in the direction with red light (independent of whether cars are detected in 		the direction with green light), switch state.</a:t>
            </a:r>
          </a:p>
          <a:p>
            <a:endParaRPr lang="en-IN" dirty="0"/>
          </a:p>
          <a:p>
            <a:r>
              <a:rPr lang="en-US" dirty="0"/>
              <a:t>Design the circuit using JK-FF.</a:t>
            </a:r>
            <a:endParaRPr lang="en-IN" dirty="0"/>
          </a:p>
          <a:p>
            <a:endParaRPr lang="en-US" dirty="0"/>
          </a:p>
          <a:p>
            <a:r>
              <a:rPr lang="en-US" dirty="0"/>
              <a:t>Write a Verilog RTL code and verify the same.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7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FC8A-A79A-4496-8F6A-91DA62BF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FSM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DF413-D11F-4DA8-9651-18E50E776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, Why and How?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</p:spTree>
    <p:extLst>
      <p:ext uri="{BB962C8B-B14F-4D97-AF65-F5344CB8AC3E}">
        <p14:creationId xmlns:p14="http://schemas.microsoft.com/office/powerpoint/2010/main" val="3005076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825EE-C16C-975A-B805-A86BDDF1E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3099-FE55-0B0A-1576-49CD767B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4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1526" y="1715354"/>
            <a:ext cx="104746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AutoNum type="arabicPeriod" startAt="4"/>
            </a:pPr>
            <a:r>
              <a:rPr lang="en-US" dirty="0"/>
              <a:t>A serial adder receives two operands A = an-1,..., a,... a0 and B = bn-1,..., bi,... </a:t>
            </a:r>
            <a:r>
              <a:rPr lang="en-US" dirty="0" err="1"/>
              <a:t>bo</a:t>
            </a:r>
            <a:r>
              <a:rPr lang="en-US" dirty="0"/>
              <a:t> as two sequences of bits (</a:t>
            </a:r>
            <a:r>
              <a:rPr lang="en-US" dirty="0" err="1"/>
              <a:t>i</a:t>
            </a:r>
            <a:r>
              <a:rPr lang="en-US" dirty="0"/>
              <a:t> = 0, 1,..., n-1) and adds them one bit at a time to generate the sequence of bits s of the sum as the output.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Implement this serial adder as a finite state machine.</a:t>
            </a:r>
          </a:p>
          <a:p>
            <a:pPr lvl="0"/>
            <a:endParaRPr lang="en-IN" dirty="0"/>
          </a:p>
          <a:p>
            <a:r>
              <a:rPr lang="en-US" dirty="0"/>
              <a:t>Design the circuit using D-FF.</a:t>
            </a:r>
          </a:p>
          <a:p>
            <a:endParaRPr lang="en-IN" dirty="0"/>
          </a:p>
          <a:p>
            <a:r>
              <a:rPr lang="en-US" dirty="0"/>
              <a:t>Write a Verilog RTL code and verify the same.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8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1D33-7798-2FC1-AF59-3A52AAC5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1B9F5-F8C2-7A29-3236-DC7E9917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A9418-4E05-5B16-4FFA-4EA02A0A7051}"/>
              </a:ext>
            </a:extLst>
          </p:cNvPr>
          <p:cNvSpPr txBox="1"/>
          <p:nvPr/>
        </p:nvSpPr>
        <p:spPr>
          <a:xfrm>
            <a:off x="873760" y="19336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B6B6B"/>
                </a:solidFill>
                <a:effectLst/>
                <a:latin typeface="Helvetica Neue"/>
              </a:rPr>
              <a:t> 1. “Digital Design” by M. Morris Mano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729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739322">
            <a:off x="3880868" y="3007537"/>
            <a:ext cx="351881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en-US" sz="6000" dirty="0"/>
              <a:t>Thank You</a:t>
            </a:r>
            <a:endParaRPr lang="en-IN" sz="6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</p:spTree>
    <p:extLst>
      <p:ext uri="{BB962C8B-B14F-4D97-AF65-F5344CB8AC3E}">
        <p14:creationId xmlns:p14="http://schemas.microsoft.com/office/powerpoint/2010/main" val="110930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58562-26EB-31C9-BE72-90E505FB8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5E6C-CABD-B20B-65BE-9C738EBC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FSM?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443F1-9DD1-FCC3-2CAD-514296D59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“FSM is a mathematical model that is used to design systems that transition between finite states based on inputs”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finite number of states, hence the name.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states, a set of input events, a set of output actions or reactions, and a set of state transitions based on input events forms the fundamental components of an FSM.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Robot ---Idle, Moving, Cleaning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4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B9C05-DE0F-BEBC-07ED-7236199B3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27C9-9EFD-EE4E-4EF8-50DA35C6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FSM?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8D07-21AE-F6AF-16AA-BE7BB7625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represents systems different  conditions 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example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Traffic lights can be Red, Green and Yellow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Inputs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External signals that causes transitions between states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example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sensors or timer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Transitions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Rules /Conditions for moving between states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example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After Red, move to Yellow then move to Green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Outputs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Signals generated based on current state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example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which light is on at the time(Red, Yellow or Green)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Clock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that helps in synchronizing states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6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EBD17-13A0-9F5C-4266-514A82FB4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448D-8D60-9371-2F20-18FF3DA1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FSM?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8A49E5-EA36-79AF-D39D-42AFF8DA0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63" y="1704326"/>
            <a:ext cx="10515600" cy="49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State Machines (FSMs) are critically important because they provide a structured way to model and control the sequential behavior of digital systems.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Controls Logic in Sequential Systems</a:t>
            </a:r>
          </a:p>
          <a:p>
            <a:pPr marL="457200" lvl="1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for managing state-based operations.</a:t>
            </a:r>
          </a:p>
          <a:p>
            <a:pPr marL="457200" lvl="1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Processor instruction decoding.</a:t>
            </a:r>
          </a:p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Simplifies Complex System Design</a:t>
            </a:r>
          </a:p>
          <a:p>
            <a:pPr marL="457200" lvl="1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Breaks large systems into smaller, manageable states.</a:t>
            </a:r>
          </a:p>
          <a:p>
            <a:pPr marL="457200" lvl="1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UART protocol state machine.</a:t>
            </a:r>
          </a:p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Critical in VLSI SoC Design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Drives efficiency, reliability, and modularity.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Communication Protocols (UART, I2C, SPI).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and Predictable Behaviour</a:t>
            </a:r>
          </a:p>
          <a:p>
            <a:pPr marL="457200" lvl="1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and transitions are well-defined for any given input.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8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4896-017C-4C3A-8BF0-1FD0889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FSM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0E6D9-FA04-4EC1-99AB-B5FA12174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685106" cy="4817771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FSM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deterministic FSM, the next state is uniquely defined by the current state and the input.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for any given input and current state, there is only one possible transition to the next state.</a:t>
            </a:r>
          </a:p>
          <a:p>
            <a:pPr lvl="1"/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Traffic Light Controller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Non-Deterministic FSM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Non-deterministic FSMs allow for multiple possible transitions from the same state, based on the same input.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the machine can simultaneously exist in more than one state.</a:t>
            </a:r>
          </a:p>
          <a:p>
            <a:pPr lvl="1"/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Elevator System</a:t>
            </a:r>
            <a:endParaRPr lang="en-IN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</p:spTree>
    <p:extLst>
      <p:ext uri="{BB962C8B-B14F-4D97-AF65-F5344CB8AC3E}">
        <p14:creationId xmlns:p14="http://schemas.microsoft.com/office/powerpoint/2010/main" val="388843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78410-60A7-E6AD-23CE-972EDAB1A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2287-66C4-15BD-EF06-D80E952C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FSM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8ADAE-9F82-0C1A-7B24-F920DD58A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447" y="1601689"/>
            <a:ext cx="10685106" cy="5032375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Mealy FSM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Mealy machine produces outputs that depend on both the current state and the current input.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generated during a state transition, making it more responsive to changes in the input.</a:t>
            </a:r>
          </a:p>
          <a:p>
            <a:pPr lvl="1"/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Temperature control system, coin operated turnstile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Moore FSM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Moore machine, the outputs depend only on the current state.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Regardless of the inputs, the output is fixed for a given state.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Transitions between states are still triggered by inputs, but the outputs are tied to the state itself.</a:t>
            </a:r>
          </a:p>
          <a:p>
            <a:pPr lvl="1"/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Washing Machine controller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</a:p>
        </p:txBody>
      </p:sp>
    </p:spTree>
    <p:extLst>
      <p:ext uri="{BB962C8B-B14F-4D97-AF65-F5344CB8AC3E}">
        <p14:creationId xmlns:p14="http://schemas.microsoft.com/office/powerpoint/2010/main" val="143934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57025-8746-F50A-AB69-E2BBA50DF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0C55-8507-CBC6-1B78-E5EFC737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Moore FSM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E43307-8AA2-CB8D-C3C1-D33DB2BA8AF1}"/>
              </a:ext>
            </a:extLst>
          </p:cNvPr>
          <p:cNvSpPr/>
          <p:nvPr/>
        </p:nvSpPr>
        <p:spPr>
          <a:xfrm>
            <a:off x="4301758" y="1935238"/>
            <a:ext cx="3369734" cy="1828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Combinational Logic circuit</a:t>
            </a:r>
            <a:endParaRPr lang="en-IN" sz="28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AD2048B-6C32-66DE-52D2-81BE2EDD68A5}"/>
              </a:ext>
            </a:extLst>
          </p:cNvPr>
          <p:cNvCxnSpPr/>
          <p:nvPr/>
        </p:nvCxnSpPr>
        <p:spPr>
          <a:xfrm>
            <a:off x="2693092" y="2307771"/>
            <a:ext cx="16086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CA2CFC-F605-CF45-6148-8D89797BBB78}"/>
              </a:ext>
            </a:extLst>
          </p:cNvPr>
          <p:cNvCxnSpPr/>
          <p:nvPr/>
        </p:nvCxnSpPr>
        <p:spPr>
          <a:xfrm>
            <a:off x="7722292" y="5846838"/>
            <a:ext cx="16086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E51A0A-84DA-4905-877F-D0460170583A}"/>
              </a:ext>
            </a:extLst>
          </p:cNvPr>
          <p:cNvSpPr txBox="1"/>
          <p:nvPr/>
        </p:nvSpPr>
        <p:spPr>
          <a:xfrm>
            <a:off x="1380759" y="1970706"/>
            <a:ext cx="1312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Input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28C3A-C54C-EC87-241D-FE43CE2B2AE3}"/>
              </a:ext>
            </a:extLst>
          </p:cNvPr>
          <p:cNvSpPr txBox="1"/>
          <p:nvPr/>
        </p:nvSpPr>
        <p:spPr>
          <a:xfrm>
            <a:off x="9356358" y="5440668"/>
            <a:ext cx="1710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output</a:t>
            </a:r>
            <a:endParaRPr lang="en-IN" sz="3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AEEEFA-7F57-D055-BF50-A02E46E0C9E7}"/>
              </a:ext>
            </a:extLst>
          </p:cNvPr>
          <p:cNvSpPr/>
          <p:nvPr/>
        </p:nvSpPr>
        <p:spPr>
          <a:xfrm>
            <a:off x="4327158" y="5182202"/>
            <a:ext cx="3369734" cy="8170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Memory Element</a:t>
            </a:r>
            <a:endParaRPr lang="en-IN" sz="28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24F7D35-1043-AA8E-0283-75D458BAE2DD}"/>
              </a:ext>
            </a:extLst>
          </p:cNvPr>
          <p:cNvCxnSpPr>
            <a:cxnSpLocks/>
          </p:cNvCxnSpPr>
          <p:nvPr/>
        </p:nvCxnSpPr>
        <p:spPr>
          <a:xfrm>
            <a:off x="7633392" y="2631852"/>
            <a:ext cx="25400" cy="2741082"/>
          </a:xfrm>
          <a:prstGeom prst="bentConnector3">
            <a:avLst>
              <a:gd name="adj1" fmla="val 540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08B997D-8B06-75F0-DD16-8D985BC660A5}"/>
              </a:ext>
            </a:extLst>
          </p:cNvPr>
          <p:cNvCxnSpPr>
            <a:stCxn id="8" idx="1"/>
            <a:endCxn id="3" idx="1"/>
          </p:cNvCxnSpPr>
          <p:nvPr/>
        </p:nvCxnSpPr>
        <p:spPr>
          <a:xfrm rot="10800000">
            <a:off x="4301758" y="2849638"/>
            <a:ext cx="25400" cy="2741082"/>
          </a:xfrm>
          <a:prstGeom prst="bentConnector3">
            <a:avLst>
              <a:gd name="adj1" fmla="val 54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 C(AE)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7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24260</TotalTime>
  <Words>2123</Words>
  <Application>Microsoft Office PowerPoint</Application>
  <PresentationFormat>Widescreen</PresentationFormat>
  <Paragraphs>856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Helvetica Neue</vt:lpstr>
      <vt:lpstr>Times New Roman</vt:lpstr>
      <vt:lpstr>Wingdings</vt:lpstr>
      <vt:lpstr>Office Theme</vt:lpstr>
      <vt:lpstr>Finite State Machines  16th -17th December 2024</vt:lpstr>
      <vt:lpstr>Contents</vt:lpstr>
      <vt:lpstr>Introduction to FSM</vt:lpstr>
      <vt:lpstr>What is FSM?</vt:lpstr>
      <vt:lpstr>Components of FSM?</vt:lpstr>
      <vt:lpstr>Why do we need FSM?</vt:lpstr>
      <vt:lpstr>Types of FSM</vt:lpstr>
      <vt:lpstr>Types of FSM</vt:lpstr>
      <vt:lpstr>Moore FSM</vt:lpstr>
      <vt:lpstr>Moore FSM State Machine</vt:lpstr>
      <vt:lpstr>Moore Machine State Table</vt:lpstr>
      <vt:lpstr>Moore Machine State Equations</vt:lpstr>
      <vt:lpstr>Mealy FSM</vt:lpstr>
      <vt:lpstr>Mealy FSM State Machine</vt:lpstr>
      <vt:lpstr>Mealy Machine State Table</vt:lpstr>
      <vt:lpstr>Mealy Machine State Equations</vt:lpstr>
      <vt:lpstr>Differences between Mealy and Moore Machine</vt:lpstr>
      <vt:lpstr>Applications of FSM</vt:lpstr>
      <vt:lpstr>Design Flow of FSM</vt:lpstr>
      <vt:lpstr>FSM for Sequential Circuits</vt:lpstr>
      <vt:lpstr>FSM for Sequential Circuits</vt:lpstr>
      <vt:lpstr>FSM for Sequential Circuits</vt:lpstr>
      <vt:lpstr>Sequence Detector - 1010</vt:lpstr>
      <vt:lpstr>Sequence Detector – 1010 </vt:lpstr>
      <vt:lpstr>Sequence Detector – 1010 </vt:lpstr>
      <vt:lpstr>Sequence Detector – 1010 </vt:lpstr>
      <vt:lpstr>Assignment 1</vt:lpstr>
      <vt:lpstr>Assignment 2</vt:lpstr>
      <vt:lpstr>Assignment 3</vt:lpstr>
      <vt:lpstr>Assignment 4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Mrs. Priyanka C</cp:lastModifiedBy>
  <cp:revision>623</cp:revision>
  <cp:lastPrinted>2024-12-15T18:33:53Z</cp:lastPrinted>
  <dcterms:created xsi:type="dcterms:W3CDTF">2021-10-27T08:40:39Z</dcterms:created>
  <dcterms:modified xsi:type="dcterms:W3CDTF">2024-12-30T04:44:12Z</dcterms:modified>
</cp:coreProperties>
</file>