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7" r:id="rId2"/>
    <p:sldId id="268" r:id="rId3"/>
    <p:sldId id="256" r:id="rId4"/>
    <p:sldId id="257" r:id="rId5"/>
    <p:sldId id="258" r:id="rId6"/>
    <p:sldId id="259" r:id="rId7"/>
    <p:sldId id="260" r:id="rId8"/>
    <p:sldId id="261" r:id="rId9"/>
    <p:sldId id="262" r:id="rId10"/>
    <p:sldId id="263" r:id="rId11"/>
    <p:sldId id="264" r:id="rId12"/>
    <p:sldId id="269" r:id="rId13"/>
    <p:sldId id="266" r:id="rId14"/>
    <p:sldId id="271" r:id="rId15"/>
    <p:sldId id="272" r:id="rId16"/>
    <p:sldId id="274" r:id="rId17"/>
    <p:sldId id="275" r:id="rId18"/>
    <p:sldId id="276" r:id="rId19"/>
    <p:sldId id="270" r:id="rId20"/>
    <p:sldId id="273"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6/20/2021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6/20/2021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43325" y="1428749"/>
            <a:ext cx="4776786" cy="1446550"/>
          </a:xfrm>
          <a:prstGeom prst="rect">
            <a:avLst/>
          </a:prstGeom>
          <a:noFill/>
        </p:spPr>
        <p:txBody>
          <a:bodyPr wrap="square" rtlCol="0">
            <a:spAutoFit/>
          </a:bodyPr>
          <a:lstStyle/>
          <a:p>
            <a:pPr algn="ctr"/>
            <a:r>
              <a:rPr lang="en-US" sz="4400" b="1" dirty="0" smtClean="0">
                <a:solidFill>
                  <a:srgbClr val="002060"/>
                </a:solidFill>
                <a:effectLst>
                  <a:outerShdw blurRad="38100" dist="38100" dir="2700000" algn="tl">
                    <a:srgbClr val="000000">
                      <a:alpha val="43137"/>
                    </a:srgbClr>
                  </a:outerShdw>
                </a:effectLst>
                <a:latin typeface="Agency FB" panose="020B0503020202020204" pitchFamily="34" charset="0"/>
              </a:rPr>
              <a:t>Cybersec </a:t>
            </a:r>
          </a:p>
          <a:p>
            <a:pPr algn="ctr"/>
            <a:r>
              <a:rPr lang="en-US" sz="4400" b="1" dirty="0" smtClean="0">
                <a:solidFill>
                  <a:srgbClr val="002060"/>
                </a:solidFill>
                <a:effectLst>
                  <a:outerShdw blurRad="38100" dist="38100" dir="2700000" algn="tl">
                    <a:srgbClr val="000000">
                      <a:alpha val="43137"/>
                    </a:srgbClr>
                  </a:outerShdw>
                </a:effectLst>
                <a:latin typeface="Agency FB" panose="020B0503020202020204" pitchFamily="34" charset="0"/>
              </a:rPr>
              <a:t> Blogs &amp; Bombe</a:t>
            </a:r>
            <a:endParaRPr lang="en-US" sz="4400" b="1" dirty="0">
              <a:solidFill>
                <a:srgbClr val="002060"/>
              </a:solidFill>
              <a:effectLst>
                <a:outerShdw blurRad="38100" dist="38100" dir="2700000" algn="tl">
                  <a:srgbClr val="000000">
                    <a:alpha val="43137"/>
                  </a:srgbClr>
                </a:outerShdw>
              </a:effectLst>
              <a:latin typeface="Agency FB" panose="020B0503020202020204" pitchFamily="34" charset="0"/>
            </a:endParaRPr>
          </a:p>
        </p:txBody>
      </p:sp>
      <p:sp>
        <p:nvSpPr>
          <p:cNvPr id="3" name="Rectangle 2"/>
          <p:cNvSpPr/>
          <p:nvPr/>
        </p:nvSpPr>
        <p:spPr>
          <a:xfrm>
            <a:off x="7272338" y="4848911"/>
            <a:ext cx="4686301" cy="1015663"/>
          </a:xfrm>
          <a:prstGeom prst="rect">
            <a:avLst/>
          </a:prstGeom>
        </p:spPr>
        <p:txBody>
          <a:bodyPr wrap="square">
            <a:spAutoFit/>
          </a:bodyPr>
          <a:lstStyle/>
          <a:p>
            <a:r>
              <a:rPr lang="en-US" sz="2000" b="1" u="sng" dirty="0" smtClean="0">
                <a:solidFill>
                  <a:schemeClr val="accent3">
                    <a:lumMod val="50000"/>
                  </a:schemeClr>
                </a:solidFill>
                <a:effectLst>
                  <a:outerShdw blurRad="38100" dist="38100" dir="2700000" algn="tl">
                    <a:srgbClr val="000000">
                      <a:alpha val="43137"/>
                    </a:srgbClr>
                  </a:outerShdw>
                </a:effectLst>
                <a:latin typeface="Caveat" panose="00000500000000000000" pitchFamily="2" charset="0"/>
              </a:rPr>
              <a:t>BY</a:t>
            </a:r>
            <a:r>
              <a:rPr lang="en-US" sz="2000" b="1" dirty="0" smtClean="0">
                <a:solidFill>
                  <a:schemeClr val="accent3">
                    <a:lumMod val="50000"/>
                  </a:schemeClr>
                </a:solidFill>
                <a:effectLst>
                  <a:outerShdw blurRad="38100" dist="38100" dir="2700000" algn="tl">
                    <a:srgbClr val="000000">
                      <a:alpha val="43137"/>
                    </a:srgbClr>
                  </a:outerShdw>
                </a:effectLst>
                <a:latin typeface="Caveat" panose="00000500000000000000" pitchFamily="2" charset="0"/>
              </a:rPr>
              <a:t>: </a:t>
            </a:r>
          </a:p>
          <a:p>
            <a:r>
              <a:rPr lang="en-US" sz="2000" b="1" i="1" dirty="0" smtClean="0">
                <a:solidFill>
                  <a:schemeClr val="accent3">
                    <a:lumMod val="50000"/>
                  </a:schemeClr>
                </a:solidFill>
                <a:effectLst>
                  <a:outerShdw blurRad="38100" dist="38100" dir="2700000" algn="tl">
                    <a:srgbClr val="000000">
                      <a:alpha val="43137"/>
                    </a:srgbClr>
                  </a:outerShdw>
                </a:effectLst>
                <a:latin typeface="Californian FB" panose="0207040306080B030204" pitchFamily="18" charset="0"/>
              </a:rPr>
              <a:t>Ramakanth.SVN</a:t>
            </a:r>
            <a:r>
              <a:rPr lang="en-US" sz="2000" b="1" dirty="0" smtClean="0">
                <a:solidFill>
                  <a:schemeClr val="accent3">
                    <a:lumMod val="50000"/>
                  </a:schemeClr>
                </a:solidFill>
                <a:effectLst>
                  <a:outerShdw blurRad="38100" dist="38100" dir="2700000" algn="tl">
                    <a:srgbClr val="000000">
                      <a:alpha val="43137"/>
                    </a:srgbClr>
                  </a:outerShdw>
                </a:effectLst>
                <a:latin typeface="Californian FB" panose="0207040306080B030204" pitchFamily="18" charset="0"/>
              </a:rPr>
              <a:t>  </a:t>
            </a:r>
            <a:r>
              <a:rPr lang="en-US" sz="2000" b="1" dirty="0" smtClean="0">
                <a:solidFill>
                  <a:schemeClr val="accent3">
                    <a:lumMod val="50000"/>
                  </a:schemeClr>
                </a:solidFill>
                <a:effectLst>
                  <a:outerShdw blurRad="38100" dist="38100" dir="2700000" algn="tl">
                    <a:srgbClr val="000000">
                      <a:alpha val="43137"/>
                    </a:srgbClr>
                  </a:outerShdw>
                </a:effectLst>
                <a:latin typeface="Caveat" panose="00000500000000000000" pitchFamily="2" charset="0"/>
                <a:sym typeface="Wingdings" panose="05000000000000000000" pitchFamily="2" charset="2"/>
              </a:rPr>
              <a:t> 118</a:t>
            </a:r>
            <a:br>
              <a:rPr lang="en-US" sz="2000" b="1" dirty="0" smtClean="0">
                <a:solidFill>
                  <a:schemeClr val="accent3">
                    <a:lumMod val="50000"/>
                  </a:schemeClr>
                </a:solidFill>
                <a:effectLst>
                  <a:outerShdw blurRad="38100" dist="38100" dir="2700000" algn="tl">
                    <a:srgbClr val="000000">
                      <a:alpha val="43137"/>
                    </a:srgbClr>
                  </a:outerShdw>
                </a:effectLst>
                <a:latin typeface="Caveat" panose="00000500000000000000" pitchFamily="2" charset="0"/>
                <a:sym typeface="Wingdings" panose="05000000000000000000" pitchFamily="2" charset="2"/>
              </a:rPr>
            </a:br>
            <a:r>
              <a:rPr lang="en-US" sz="2000" b="1" i="1" dirty="0" smtClean="0">
                <a:solidFill>
                  <a:schemeClr val="accent3">
                    <a:lumMod val="50000"/>
                  </a:schemeClr>
                </a:solidFill>
                <a:effectLst>
                  <a:outerShdw blurRad="38100" dist="38100" dir="2700000" algn="tl">
                    <a:srgbClr val="000000">
                      <a:alpha val="43137"/>
                    </a:srgbClr>
                  </a:outerShdw>
                </a:effectLst>
                <a:latin typeface="Californian FB" panose="0207040306080B030204" pitchFamily="18" charset="0"/>
                <a:sym typeface="Wingdings" panose="05000000000000000000" pitchFamily="2" charset="2"/>
              </a:rPr>
              <a:t>Venkateshwarlu Gupta.V  </a:t>
            </a:r>
            <a:r>
              <a:rPr lang="en-US" sz="2000" b="1" dirty="0" smtClean="0">
                <a:solidFill>
                  <a:schemeClr val="accent3">
                    <a:lumMod val="50000"/>
                  </a:schemeClr>
                </a:solidFill>
                <a:effectLst>
                  <a:outerShdw blurRad="38100" dist="38100" dir="2700000" algn="tl">
                    <a:srgbClr val="000000">
                      <a:alpha val="43137"/>
                    </a:srgbClr>
                  </a:outerShdw>
                </a:effectLst>
                <a:latin typeface="Caveat" panose="00000500000000000000" pitchFamily="2" charset="0"/>
                <a:sym typeface="Wingdings" panose="05000000000000000000" pitchFamily="2" charset="2"/>
              </a:rPr>
              <a:t> 119</a:t>
            </a:r>
            <a:endParaRPr lang="en-US" sz="2000" b="1" dirty="0">
              <a:solidFill>
                <a:schemeClr val="accent3">
                  <a:lumMod val="50000"/>
                </a:schemeClr>
              </a:solidFill>
              <a:effectLst>
                <a:outerShdw blurRad="38100" dist="38100" dir="2700000" algn="tl">
                  <a:srgbClr val="000000">
                    <a:alpha val="43137"/>
                  </a:srgbClr>
                </a:outerShdw>
              </a:effectLst>
              <a:latin typeface="Caveat" panose="00000500000000000000" pitchFamily="2" charset="0"/>
            </a:endParaRPr>
          </a:p>
        </p:txBody>
      </p:sp>
    </p:spTree>
    <p:extLst>
      <p:ext uri="{BB962C8B-B14F-4D97-AF65-F5344CB8AC3E}">
        <p14:creationId xmlns:p14="http://schemas.microsoft.com/office/powerpoint/2010/main" val="4013958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normAutofit/>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58013"/>
          </a:xfrm>
          <a:prstGeom prst="rect">
            <a:avLst/>
          </a:prstGeom>
        </p:spPr>
      </p:pic>
    </p:spTree>
    <p:extLst>
      <p:ext uri="{BB962C8B-B14F-4D97-AF65-F5344CB8AC3E}">
        <p14:creationId xmlns:p14="http://schemas.microsoft.com/office/powerpoint/2010/main" val="2577370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8137" y="771525"/>
            <a:ext cx="8689976" cy="4038599"/>
          </a:xfrm>
        </p:spPr>
        <p:txBody>
          <a:bodyPr>
            <a:normAutofit/>
          </a:bodyPr>
          <a:lstStyle/>
          <a:p>
            <a:r>
              <a:rPr lang="en-US" sz="4000" b="1" u="sng" dirty="0" smtClean="0">
                <a:solidFill>
                  <a:schemeClr val="accent4">
                    <a:lumMod val="50000"/>
                  </a:schemeClr>
                </a:solidFill>
              </a:rPr>
              <a:t>CIPHERS USED:</a:t>
            </a:r>
            <a:r>
              <a:rPr lang="en-US" b="1" dirty="0" smtClean="0"/>
              <a:t/>
            </a:r>
            <a:br>
              <a:rPr lang="en-US" b="1" dirty="0" smtClean="0"/>
            </a:br>
            <a:r>
              <a:rPr lang="en-US" sz="2800" dirty="0" smtClean="0">
                <a:effectLst>
                  <a:outerShdw blurRad="38100" dist="38100" dir="2700000" algn="tl">
                    <a:srgbClr val="000000">
                      <a:alpha val="43137"/>
                    </a:srgbClr>
                  </a:outerShdw>
                </a:effectLst>
              </a:rPr>
              <a:t>AFFINE </a:t>
            </a:r>
            <a:r>
              <a:rPr lang="en-US" sz="2800" dirty="0" smtClean="0">
                <a:effectLst>
                  <a:outerShdw blurRad="38100" dist="38100" dir="2700000" algn="tl">
                    <a:srgbClr val="000000">
                      <a:alpha val="43137"/>
                    </a:srgbClr>
                  </a:outerShdw>
                </a:effectLst>
              </a:rPr>
              <a:t>CIPHER</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CEASER CIPHER</a:t>
            </a:r>
            <a:r>
              <a:rPr lang="en-US" sz="2800" dirty="0" smtClean="0"/>
              <a:t/>
            </a:r>
            <a:br>
              <a:rPr lang="en-US" sz="2800" dirty="0" smtClean="0"/>
            </a:br>
            <a:r>
              <a:rPr lang="en-US" dirty="0" smtClean="0"/>
              <a:t/>
            </a:r>
            <a:br>
              <a:rPr lang="en-US" dirty="0" smtClean="0"/>
            </a:br>
            <a:r>
              <a:rPr lang="en-US" dirty="0" smtClean="0"/>
              <a:t>    </a:t>
            </a:r>
            <a:r>
              <a:rPr lang="en-US" sz="4000" b="1" u="sng" dirty="0" smtClean="0">
                <a:solidFill>
                  <a:schemeClr val="accent4">
                    <a:lumMod val="50000"/>
                  </a:schemeClr>
                </a:solidFill>
              </a:rPr>
              <a:t>STEGANOgRAPHy USED</a:t>
            </a:r>
            <a:r>
              <a:rPr lang="en-US" sz="4000" b="1" u="sng" dirty="0" smtClean="0">
                <a:solidFill>
                  <a:schemeClr val="accent4">
                    <a:lumMod val="50000"/>
                  </a:schemeClr>
                </a:solidFill>
              </a:rPr>
              <a:t>:</a:t>
            </a:r>
            <a:r>
              <a:rPr lang="en-US" sz="4000" b="1" dirty="0" smtClean="0"/>
              <a:t/>
            </a:r>
            <a:br>
              <a:rPr lang="en-US" sz="4000" b="1" dirty="0" smtClean="0"/>
            </a:br>
            <a:r>
              <a:rPr lang="en-US" sz="2800" dirty="0" smtClean="0">
                <a:effectLst>
                  <a:outerShdw blurRad="38100" dist="38100" dir="2700000" algn="tl">
                    <a:srgbClr val="000000">
                      <a:alpha val="43137"/>
                    </a:srgbClr>
                  </a:outerShdw>
                </a:effectLst>
              </a:rPr>
              <a:t>LSB </a:t>
            </a:r>
            <a:r>
              <a:rPr lang="en-US" sz="2800" dirty="0" smtClean="0">
                <a:effectLst>
                  <a:outerShdw blurRad="38100" dist="38100" dir="2700000" algn="tl">
                    <a:srgbClr val="000000">
                      <a:alpha val="43137"/>
                    </a:srgbClr>
                  </a:outerShdw>
                </a:effectLst>
              </a:rPr>
              <a:t>(least significant bit) technique</a:t>
            </a:r>
            <a:endParaRPr lang="en-US"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87749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0837" y="1443901"/>
            <a:ext cx="6096000" cy="5324535"/>
          </a:xfrm>
          <a:prstGeom prst="rect">
            <a:avLst/>
          </a:prstGeom>
        </p:spPr>
        <p:txBody>
          <a:bodyPr>
            <a:spAutoFit/>
          </a:bodyPr>
          <a:lstStyle/>
          <a:p>
            <a:pPr algn="ctr"/>
            <a:r>
              <a:rPr lang="en-US" sz="3600" b="1" u="sng" dirty="0">
                <a:solidFill>
                  <a:schemeClr val="accent1">
                    <a:lumMod val="50000"/>
                  </a:schemeClr>
                </a:solidFill>
                <a:effectLst>
                  <a:outerShdw blurRad="38100" dist="38100" dir="2700000" algn="tl">
                    <a:srgbClr val="000000">
                      <a:alpha val="43137"/>
                    </a:srgbClr>
                  </a:outerShdw>
                </a:effectLst>
                <a:latin typeface="Agency FB" panose="020B0503020202020204" pitchFamily="34" charset="0"/>
              </a:rPr>
              <a:t>DONE USING</a:t>
            </a:r>
            <a:r>
              <a:rPr lang="en-US" sz="3600" b="1" u="sng" dirty="0" smtClean="0">
                <a:solidFill>
                  <a:schemeClr val="accent1">
                    <a:lumMod val="50000"/>
                  </a:schemeClr>
                </a:solidFill>
                <a:effectLst>
                  <a:outerShdw blurRad="38100" dist="38100" dir="2700000" algn="tl">
                    <a:srgbClr val="000000">
                      <a:alpha val="43137"/>
                    </a:srgbClr>
                  </a:outerShdw>
                </a:effectLst>
                <a:latin typeface="Agency FB" panose="020B0503020202020204" pitchFamily="34" charset="0"/>
              </a:rPr>
              <a:t>:</a:t>
            </a:r>
          </a:p>
          <a:p>
            <a:pPr algn="ctr"/>
            <a:endParaRPr lang="en-US" sz="3600" b="1" u="sng" dirty="0" smtClean="0">
              <a:solidFill>
                <a:schemeClr val="accent1">
                  <a:lumMod val="50000"/>
                </a:schemeClr>
              </a:solidFill>
              <a:effectLst>
                <a:outerShdw blurRad="38100" dist="38100" dir="2700000" algn="tl">
                  <a:srgbClr val="000000">
                    <a:alpha val="43137"/>
                  </a:srgbClr>
                </a:outerShdw>
              </a:effectLst>
              <a:latin typeface="Agency FB" panose="020B0503020202020204" pitchFamily="34" charset="0"/>
            </a:endParaRPr>
          </a:p>
          <a:p>
            <a:pPr marL="457200" indent="-457200">
              <a:buFont typeface="Arial" panose="020B0604020202020204" pitchFamily="34" charset="0"/>
              <a:buChar char="•"/>
            </a:pPr>
            <a:r>
              <a:rPr lang="en-US" sz="2800" dirty="0" smtClean="0">
                <a:latin typeface="Algerian" panose="04020705040A02060702" pitchFamily="82" charset="0"/>
              </a:rPr>
              <a:t>HTML5</a:t>
            </a:r>
          </a:p>
          <a:p>
            <a:pPr marL="457200" indent="-457200">
              <a:buFont typeface="Arial" panose="020B0604020202020204" pitchFamily="34" charset="0"/>
              <a:buChar char="•"/>
            </a:pPr>
            <a:r>
              <a:rPr lang="en-US" sz="2800" dirty="0" smtClean="0">
                <a:latin typeface="Algerian" panose="04020705040A02060702" pitchFamily="82" charset="0"/>
              </a:rPr>
              <a:t>CSS3</a:t>
            </a:r>
          </a:p>
          <a:p>
            <a:pPr marL="457200" indent="-457200">
              <a:buFont typeface="Arial" panose="020B0604020202020204" pitchFamily="34" charset="0"/>
              <a:buChar char="•"/>
            </a:pPr>
            <a:r>
              <a:rPr lang="en-US" sz="2800" dirty="0" smtClean="0">
                <a:latin typeface="Algerian" panose="04020705040A02060702" pitchFamily="82" charset="0"/>
              </a:rPr>
              <a:t>BOOTSTRAP</a:t>
            </a:r>
          </a:p>
          <a:p>
            <a:pPr marL="457200" indent="-457200">
              <a:buFont typeface="Arial" panose="020B0604020202020204" pitchFamily="34" charset="0"/>
              <a:buChar char="•"/>
            </a:pPr>
            <a:r>
              <a:rPr lang="en-US" sz="2800" dirty="0" smtClean="0">
                <a:latin typeface="Algerian" panose="04020705040A02060702" pitchFamily="82" charset="0"/>
              </a:rPr>
              <a:t>PYTHON</a:t>
            </a:r>
          </a:p>
          <a:p>
            <a:pPr marL="457200" indent="-457200">
              <a:buFont typeface="Arial" panose="020B0604020202020204" pitchFamily="34" charset="0"/>
              <a:buChar char="•"/>
            </a:pPr>
            <a:r>
              <a:rPr lang="en-US" sz="2800" dirty="0" smtClean="0">
                <a:latin typeface="Algerian" panose="04020705040A02060702" pitchFamily="82" charset="0"/>
              </a:rPr>
              <a:t>PILLOW</a:t>
            </a:r>
          </a:p>
          <a:p>
            <a:pPr marL="457200" indent="-457200">
              <a:buFont typeface="Arial" panose="020B0604020202020204" pitchFamily="34" charset="0"/>
              <a:buChar char="•"/>
            </a:pPr>
            <a:r>
              <a:rPr lang="en-US" sz="2800" dirty="0" smtClean="0">
                <a:latin typeface="Algerian" panose="04020705040A02060702" pitchFamily="82" charset="0"/>
              </a:rPr>
              <a:t>POSTGRESQL</a:t>
            </a:r>
          </a:p>
          <a:p>
            <a:pPr marL="457200" indent="-457200">
              <a:buFont typeface="Arial" panose="020B0604020202020204" pitchFamily="34" charset="0"/>
              <a:buChar char="•"/>
            </a:pPr>
            <a:r>
              <a:rPr lang="en-US" sz="2800" dirty="0" smtClean="0">
                <a:latin typeface="Algerian" panose="04020705040A02060702" pitchFamily="82" charset="0"/>
              </a:rPr>
              <a:t>DJANGO</a:t>
            </a:r>
            <a:r>
              <a:rPr lang="en-US" sz="2800" dirty="0"/>
              <a:t/>
            </a:r>
            <a:br>
              <a:rPr lang="en-US" sz="2800" dirty="0"/>
            </a:br>
            <a:r>
              <a:rPr lang="en-US" sz="2400" dirty="0"/>
              <a:t/>
            </a:r>
            <a:br>
              <a:rPr lang="en-US" sz="2400" dirty="0"/>
            </a:br>
            <a:r>
              <a:rPr lang="en-US" sz="2400" dirty="0"/>
              <a:t/>
            </a:r>
            <a:br>
              <a:rPr lang="en-US" sz="2400" dirty="0"/>
            </a:br>
            <a:endParaRPr lang="en-US" sz="2400" dirty="0"/>
          </a:p>
        </p:txBody>
      </p:sp>
    </p:spTree>
    <p:extLst>
      <p:ext uri="{BB962C8B-B14F-4D97-AF65-F5344CB8AC3E}">
        <p14:creationId xmlns:p14="http://schemas.microsoft.com/office/powerpoint/2010/main" val="489677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8137" y="1300163"/>
            <a:ext cx="8689976" cy="752473"/>
          </a:xfrm>
        </p:spPr>
        <p:txBody>
          <a:bodyPr>
            <a:normAutofit/>
          </a:bodyPr>
          <a:lstStyle/>
          <a:p>
            <a:r>
              <a:rPr lang="en-US" sz="4400" b="1" dirty="0" smtClean="0">
                <a:latin typeface="Chiller" panose="04020404031007020602" pitchFamily="82" charset="0"/>
              </a:rPr>
              <a:t>Django</a:t>
            </a:r>
            <a:endParaRPr lang="en-US" sz="4400" b="1" dirty="0"/>
          </a:p>
        </p:txBody>
      </p:sp>
      <p:sp>
        <p:nvSpPr>
          <p:cNvPr id="3" name="Subtitle 2"/>
          <p:cNvSpPr>
            <a:spLocks noGrp="1"/>
          </p:cNvSpPr>
          <p:nvPr>
            <p:ph type="subTitle" idx="1"/>
          </p:nvPr>
        </p:nvSpPr>
        <p:spPr>
          <a:xfrm>
            <a:off x="1765299" y="2366961"/>
            <a:ext cx="8689976" cy="3205163"/>
          </a:xfrm>
        </p:spPr>
        <p:txBody>
          <a:bodyPr>
            <a:normAutofit fontScale="92500" lnSpcReduction="10000"/>
          </a:bodyPr>
          <a:lstStyle/>
          <a:p>
            <a:pPr algn="l">
              <a:buFont typeface="Wingdings" panose="05000000000000000000" pitchFamily="2" charset="2"/>
              <a:buChar char="ü"/>
            </a:pPr>
            <a:r>
              <a:rPr lang="en-IN" dirty="0">
                <a:latin typeface="Georgia" panose="02040502050405020303" pitchFamily="18" charset="0"/>
              </a:rPr>
              <a:t> </a:t>
            </a:r>
            <a:r>
              <a:rPr lang="en-IN" dirty="0">
                <a:solidFill>
                  <a:schemeClr val="tx1"/>
                </a:solidFill>
                <a:latin typeface="Georgia" panose="02040502050405020303" pitchFamily="18" charset="0"/>
              </a:rPr>
              <a:t>Python Web-framework</a:t>
            </a:r>
          </a:p>
          <a:p>
            <a:pPr algn="l">
              <a:buFont typeface="Wingdings" panose="05000000000000000000" pitchFamily="2" charset="2"/>
              <a:buChar char="ü"/>
            </a:pPr>
            <a:r>
              <a:rPr lang="en-IN" dirty="0">
                <a:solidFill>
                  <a:schemeClr val="tx1"/>
                </a:solidFill>
                <a:latin typeface="Georgia" panose="02040502050405020303" pitchFamily="18" charset="0"/>
              </a:rPr>
              <a:t> High Scalability</a:t>
            </a:r>
          </a:p>
          <a:p>
            <a:pPr algn="l">
              <a:buFont typeface="Wingdings" panose="05000000000000000000" pitchFamily="2" charset="2"/>
              <a:buChar char="ü"/>
            </a:pPr>
            <a:r>
              <a:rPr lang="en-IN" dirty="0">
                <a:solidFill>
                  <a:schemeClr val="tx1"/>
                </a:solidFill>
              </a:rPr>
              <a:t> Modularize (apps)</a:t>
            </a:r>
          </a:p>
          <a:p>
            <a:pPr algn="l">
              <a:buFont typeface="Wingdings" panose="05000000000000000000" pitchFamily="2" charset="2"/>
              <a:buChar char="ü"/>
            </a:pPr>
            <a:r>
              <a:rPr lang="en-IN" dirty="0">
                <a:solidFill>
                  <a:schemeClr val="tx1"/>
                </a:solidFill>
              </a:rPr>
              <a:t> Authentication module</a:t>
            </a:r>
          </a:p>
          <a:p>
            <a:pPr algn="l">
              <a:buFont typeface="Wingdings" panose="05000000000000000000" pitchFamily="2" charset="2"/>
              <a:buChar char="ü"/>
            </a:pPr>
            <a:r>
              <a:rPr lang="en-IN" dirty="0">
                <a:solidFill>
                  <a:schemeClr val="tx1"/>
                </a:solidFill>
              </a:rPr>
              <a:t>ORM</a:t>
            </a:r>
          </a:p>
          <a:p>
            <a:pPr algn="l">
              <a:buFont typeface="Wingdings" panose="05000000000000000000" pitchFamily="2" charset="2"/>
              <a:buChar char="ü"/>
            </a:pPr>
            <a:r>
              <a:rPr lang="en-IN" dirty="0">
                <a:solidFill>
                  <a:schemeClr val="tx1"/>
                </a:solidFill>
                <a:latin typeface="Georgia" panose="02040502050405020303" pitchFamily="18" charset="0"/>
              </a:rPr>
              <a:t> Offers High Security</a:t>
            </a:r>
          </a:p>
          <a:p>
            <a:pPr algn="l">
              <a:buFont typeface="Wingdings" panose="05000000000000000000" pitchFamily="2" charset="2"/>
              <a:buChar char="ü"/>
            </a:pPr>
            <a:r>
              <a:rPr lang="en-IN" dirty="0">
                <a:solidFill>
                  <a:schemeClr val="tx1"/>
                </a:solidFill>
                <a:latin typeface="Georgia" panose="02040502050405020303" pitchFamily="18" charset="0"/>
              </a:rPr>
              <a:t> Provides Rapid Development</a:t>
            </a:r>
          </a:p>
          <a:p>
            <a:endParaRPr lang="en-IN" dirty="0"/>
          </a:p>
          <a:p>
            <a:endParaRPr lang="en-US" dirty="0"/>
          </a:p>
        </p:txBody>
      </p:sp>
    </p:spTree>
    <p:extLst>
      <p:ext uri="{BB962C8B-B14F-4D97-AF65-F5344CB8AC3E}">
        <p14:creationId xmlns:p14="http://schemas.microsoft.com/office/powerpoint/2010/main" val="2966948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57862" y="285750"/>
            <a:ext cx="6434137" cy="952498"/>
          </a:xfrm>
        </p:spPr>
        <p:txBody>
          <a:bodyPr/>
          <a:lstStyle/>
          <a:p>
            <a:r>
              <a:rPr lang="en-US" b="1" u="sng" dirty="0" smtClean="0">
                <a:solidFill>
                  <a:schemeClr val="accent4">
                    <a:lumMod val="50000"/>
                  </a:schemeClr>
                </a:solidFill>
                <a:effectLst>
                  <a:outerShdw blurRad="38100" dist="38100" dir="2700000" algn="tl">
                    <a:srgbClr val="000000">
                      <a:alpha val="43137"/>
                    </a:srgbClr>
                  </a:outerShdw>
                </a:effectLst>
              </a:rPr>
              <a:t>Home page:</a:t>
            </a:r>
            <a:endParaRPr lang="en-US" b="1" u="sng" dirty="0">
              <a:solidFill>
                <a:schemeClr val="accent4">
                  <a:lumMod val="50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14487"/>
            <a:ext cx="12192000" cy="5257799"/>
          </a:xfrm>
          <a:prstGeom prst="rect">
            <a:avLst/>
          </a:prstGeom>
        </p:spPr>
      </p:pic>
    </p:spTree>
    <p:extLst>
      <p:ext uri="{BB962C8B-B14F-4D97-AF65-F5344CB8AC3E}">
        <p14:creationId xmlns:p14="http://schemas.microsoft.com/office/powerpoint/2010/main" val="3778218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300785"/>
            <a:ext cx="12192000" cy="5557214"/>
          </a:xfrm>
          <a:prstGeom prst="rect">
            <a:avLst/>
          </a:prstGeom>
        </p:spPr>
      </p:pic>
      <p:sp>
        <p:nvSpPr>
          <p:cNvPr id="5" name="Rectangle 4"/>
          <p:cNvSpPr/>
          <p:nvPr/>
        </p:nvSpPr>
        <p:spPr>
          <a:xfrm>
            <a:off x="7794399" y="408649"/>
            <a:ext cx="3564164" cy="707886"/>
          </a:xfrm>
          <a:prstGeom prst="rect">
            <a:avLst/>
          </a:prstGeom>
        </p:spPr>
        <p:txBody>
          <a:bodyPr wrap="square">
            <a:spAutoFit/>
          </a:bodyPr>
          <a:lstStyle/>
          <a:p>
            <a:r>
              <a:rPr lang="en-US" sz="4000" b="1" u="sng" dirty="0" smtClean="0">
                <a:solidFill>
                  <a:schemeClr val="accent4">
                    <a:lumMod val="50000"/>
                  </a:schemeClr>
                </a:solidFill>
                <a:effectLst>
                  <a:outerShdw blurRad="38100" dist="38100" dir="2700000" algn="tl">
                    <a:srgbClr val="000000">
                      <a:alpha val="43137"/>
                    </a:srgbClr>
                  </a:outerShdw>
                </a:effectLst>
              </a:rPr>
              <a:t>About &amp; Blogs:</a:t>
            </a:r>
            <a:endParaRPr lang="en-US" sz="4000" dirty="0"/>
          </a:p>
        </p:txBody>
      </p:sp>
    </p:spTree>
    <p:extLst>
      <p:ext uri="{BB962C8B-B14F-4D97-AF65-F5344CB8AC3E}">
        <p14:creationId xmlns:p14="http://schemas.microsoft.com/office/powerpoint/2010/main" val="2792014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0532"/>
            <a:ext cx="12192000" cy="5357468"/>
          </a:xfrm>
          <a:prstGeom prst="rect">
            <a:avLst/>
          </a:prstGeom>
        </p:spPr>
      </p:pic>
      <p:sp>
        <p:nvSpPr>
          <p:cNvPr id="3" name="Rectangle 2"/>
          <p:cNvSpPr/>
          <p:nvPr/>
        </p:nvSpPr>
        <p:spPr>
          <a:xfrm>
            <a:off x="4874543" y="429696"/>
            <a:ext cx="2692404" cy="707886"/>
          </a:xfrm>
          <a:prstGeom prst="rect">
            <a:avLst/>
          </a:prstGeom>
        </p:spPr>
        <p:txBody>
          <a:bodyPr wrap="none">
            <a:spAutoFit/>
          </a:bodyPr>
          <a:lstStyle/>
          <a:p>
            <a:r>
              <a:rPr lang="en-US" sz="4000" b="1" u="sng" dirty="0" smtClean="0">
                <a:solidFill>
                  <a:schemeClr val="accent4">
                    <a:lumMod val="50000"/>
                  </a:schemeClr>
                </a:solidFill>
                <a:effectLst>
                  <a:outerShdw blurRad="38100" dist="38100" dir="2700000" algn="tl">
                    <a:srgbClr val="000000">
                      <a:alpha val="43137"/>
                    </a:srgbClr>
                  </a:outerShdw>
                </a:effectLst>
              </a:rPr>
              <a:t>Login </a:t>
            </a:r>
            <a:r>
              <a:rPr lang="en-US" sz="4000" b="1" u="sng" dirty="0">
                <a:solidFill>
                  <a:schemeClr val="accent4">
                    <a:lumMod val="50000"/>
                  </a:schemeClr>
                </a:solidFill>
                <a:effectLst>
                  <a:outerShdw blurRad="38100" dist="38100" dir="2700000" algn="tl">
                    <a:srgbClr val="000000">
                      <a:alpha val="43137"/>
                    </a:srgbClr>
                  </a:outerShdw>
                </a:effectLst>
              </a:rPr>
              <a:t>page:</a:t>
            </a:r>
            <a:endParaRPr lang="en-US" sz="4000" dirty="0"/>
          </a:p>
        </p:txBody>
      </p:sp>
    </p:spTree>
    <p:extLst>
      <p:ext uri="{BB962C8B-B14F-4D97-AF65-F5344CB8AC3E}">
        <p14:creationId xmlns:p14="http://schemas.microsoft.com/office/powerpoint/2010/main" val="4289823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0207"/>
            <a:ext cx="12192000" cy="5517793"/>
          </a:xfrm>
          <a:prstGeom prst="rect">
            <a:avLst/>
          </a:prstGeom>
        </p:spPr>
      </p:pic>
      <p:sp>
        <p:nvSpPr>
          <p:cNvPr id="4" name="Rectangle 3"/>
          <p:cNvSpPr/>
          <p:nvPr/>
        </p:nvSpPr>
        <p:spPr>
          <a:xfrm>
            <a:off x="4623513" y="343972"/>
            <a:ext cx="2944973" cy="584775"/>
          </a:xfrm>
          <a:prstGeom prst="rect">
            <a:avLst/>
          </a:prstGeom>
        </p:spPr>
        <p:txBody>
          <a:bodyPr wrap="none">
            <a:spAutoFit/>
          </a:bodyPr>
          <a:lstStyle/>
          <a:p>
            <a:r>
              <a:rPr lang="en-US" sz="3200" b="1" u="sng" dirty="0" smtClean="0">
                <a:solidFill>
                  <a:schemeClr val="accent4">
                    <a:lumMod val="50000"/>
                  </a:schemeClr>
                </a:solidFill>
                <a:effectLst>
                  <a:outerShdw blurRad="38100" dist="38100" dir="2700000" algn="tl">
                    <a:srgbClr val="000000">
                      <a:alpha val="43137"/>
                    </a:srgbClr>
                  </a:outerShdw>
                </a:effectLst>
              </a:rPr>
              <a:t>Password Reset:</a:t>
            </a:r>
            <a:endParaRPr lang="en-US" sz="3200" b="1" u="sng" dirty="0">
              <a:solidFill>
                <a:schemeClr val="accent4">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54418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32514"/>
            <a:ext cx="12192000" cy="5025486"/>
          </a:xfrm>
          <a:prstGeom prst="rect">
            <a:avLst/>
          </a:prstGeom>
        </p:spPr>
      </p:pic>
      <p:sp>
        <p:nvSpPr>
          <p:cNvPr id="5" name="Rectangle 4"/>
          <p:cNvSpPr/>
          <p:nvPr/>
        </p:nvSpPr>
        <p:spPr>
          <a:xfrm>
            <a:off x="4310896" y="686871"/>
            <a:ext cx="3570208" cy="584775"/>
          </a:xfrm>
          <a:prstGeom prst="rect">
            <a:avLst/>
          </a:prstGeom>
        </p:spPr>
        <p:txBody>
          <a:bodyPr wrap="none">
            <a:spAutoFit/>
          </a:bodyPr>
          <a:lstStyle/>
          <a:p>
            <a:r>
              <a:rPr lang="en-US" sz="3200" b="1" u="sng" dirty="0" smtClean="0">
                <a:solidFill>
                  <a:schemeClr val="accent4">
                    <a:lumMod val="50000"/>
                  </a:schemeClr>
                </a:solidFill>
                <a:effectLst>
                  <a:outerShdw blurRad="38100" dist="38100" dir="2700000" algn="tl">
                    <a:srgbClr val="000000">
                      <a:alpha val="43137"/>
                    </a:srgbClr>
                  </a:outerShdw>
                </a:effectLst>
              </a:rPr>
              <a:t>Encoding in Bombe:</a:t>
            </a:r>
            <a:endParaRPr lang="en-US" sz="3200" b="1" u="sng" dirty="0">
              <a:solidFill>
                <a:schemeClr val="accent4">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56760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79912" y="356380"/>
            <a:ext cx="8689976" cy="1066798"/>
          </a:xfrm>
        </p:spPr>
        <p:txBody>
          <a:bodyPr>
            <a:normAutofit/>
          </a:bodyPr>
          <a:lstStyle/>
          <a:p>
            <a:r>
              <a:rPr lang="en-US" sz="4000" b="1" u="sng" dirty="0" smtClean="0">
                <a:solidFill>
                  <a:schemeClr val="accent4">
                    <a:lumMod val="50000"/>
                  </a:schemeClr>
                </a:solidFill>
                <a:effectLst>
                  <a:outerShdw blurRad="38100" dist="38100" dir="2700000" algn="tl">
                    <a:srgbClr val="000000">
                      <a:alpha val="43137"/>
                    </a:srgbClr>
                  </a:outerShdw>
                </a:effectLst>
              </a:rPr>
              <a:t>Decoding in Bombe:</a:t>
            </a:r>
            <a:endParaRPr lang="en-US" sz="4000" b="1" u="sng" dirty="0">
              <a:solidFill>
                <a:schemeClr val="accent4">
                  <a:lumMod val="50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36097"/>
            <a:ext cx="12192000" cy="5021903"/>
          </a:xfrm>
          <a:prstGeom prst="rect">
            <a:avLst/>
          </a:prstGeom>
        </p:spPr>
      </p:pic>
    </p:spTree>
    <p:extLst>
      <p:ext uri="{BB962C8B-B14F-4D97-AF65-F5344CB8AC3E}">
        <p14:creationId xmlns:p14="http://schemas.microsoft.com/office/powerpoint/2010/main" val="1831324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47889" y="1015484"/>
            <a:ext cx="3948517" cy="707886"/>
          </a:xfrm>
          <a:prstGeom prst="rect">
            <a:avLst/>
          </a:prstGeom>
        </p:spPr>
        <p:txBody>
          <a:bodyPr wrap="none">
            <a:spAutoFit/>
          </a:bodyPr>
          <a:lstStyle/>
          <a:p>
            <a:r>
              <a:rPr lang="en-US" sz="4000" b="1" u="sng" dirty="0">
                <a:solidFill>
                  <a:schemeClr val="tx2">
                    <a:lumMod val="75000"/>
                  </a:schemeClr>
                </a:solidFill>
                <a:latin typeface="Algerian" panose="04020705040A02060702" pitchFamily="82" charset="0"/>
              </a:rPr>
              <a:t>Designed Plan</a:t>
            </a:r>
            <a:endParaRPr lang="en-US" sz="4000" b="1" u="sng" dirty="0">
              <a:latin typeface="Algerian" panose="04020705040A02060702" pitchFamily="82" charset="0"/>
            </a:endParaRPr>
          </a:p>
        </p:txBody>
      </p:sp>
      <p:sp>
        <p:nvSpPr>
          <p:cNvPr id="3" name="Rectangle 2"/>
          <p:cNvSpPr/>
          <p:nvPr/>
        </p:nvSpPr>
        <p:spPr>
          <a:xfrm>
            <a:off x="1590675" y="2637562"/>
            <a:ext cx="6096000" cy="2677656"/>
          </a:xfrm>
          <a:prstGeom prst="rect">
            <a:avLst/>
          </a:prstGeom>
        </p:spPr>
        <p:txBody>
          <a:bodyPr>
            <a:spAutoFit/>
          </a:bodyPr>
          <a:lstStyle/>
          <a:p>
            <a:pPr>
              <a:buFont typeface="Courier New" panose="02070309020205020404" pitchFamily="49" charset="0"/>
              <a:buChar char="o"/>
            </a:pPr>
            <a:r>
              <a:rPr lang="en-US" sz="2800" dirty="0" smtClean="0"/>
              <a:t> Login/Signup</a:t>
            </a:r>
            <a:endParaRPr lang="en-US" sz="2800" dirty="0"/>
          </a:p>
          <a:p>
            <a:pPr>
              <a:buFont typeface="Courier New" panose="02070309020205020404" pitchFamily="49" charset="0"/>
              <a:buChar char="o"/>
            </a:pPr>
            <a:r>
              <a:rPr lang="en-US" sz="2800" dirty="0" smtClean="0"/>
              <a:t> Blogs</a:t>
            </a:r>
          </a:p>
          <a:p>
            <a:pPr>
              <a:buFont typeface="Courier New" panose="02070309020205020404" pitchFamily="49" charset="0"/>
              <a:buChar char="o"/>
            </a:pPr>
            <a:r>
              <a:rPr lang="en-IN" sz="2800" dirty="0" smtClean="0"/>
              <a:t> Contact </a:t>
            </a:r>
            <a:r>
              <a:rPr lang="en-IN" sz="2800" dirty="0"/>
              <a:t>us to write a blog</a:t>
            </a:r>
          </a:p>
          <a:p>
            <a:pPr>
              <a:buFont typeface="Courier New" panose="02070309020205020404" pitchFamily="49" charset="0"/>
              <a:buChar char="o"/>
            </a:pPr>
            <a:r>
              <a:rPr lang="en-IN" sz="2800" dirty="0" smtClean="0"/>
              <a:t> Encode </a:t>
            </a:r>
            <a:endParaRPr lang="en-IN" sz="2800" dirty="0"/>
          </a:p>
          <a:p>
            <a:pPr>
              <a:buFont typeface="Courier New" panose="02070309020205020404" pitchFamily="49" charset="0"/>
              <a:buChar char="o"/>
            </a:pPr>
            <a:r>
              <a:rPr lang="en-IN" sz="2800" dirty="0" smtClean="0"/>
              <a:t> Decode</a:t>
            </a:r>
            <a:endParaRPr lang="en-US" sz="2800" dirty="0"/>
          </a:p>
          <a:p>
            <a:pPr>
              <a:buFont typeface="Courier New" panose="02070309020205020404" pitchFamily="49" charset="0"/>
              <a:buChar char="o"/>
            </a:pPr>
            <a:r>
              <a:rPr lang="en-IN" sz="2800" dirty="0" smtClean="0"/>
              <a:t> </a:t>
            </a:r>
            <a:r>
              <a:rPr lang="en-IN" sz="2800" dirty="0"/>
              <a:t>No limit for accessing </a:t>
            </a:r>
            <a:r>
              <a:rPr lang="en-IN" sz="2800"/>
              <a:t>Bombe </a:t>
            </a:r>
            <a:r>
              <a:rPr lang="en-IN" sz="2800" smtClean="0"/>
              <a:t>machine</a:t>
            </a:r>
            <a:endParaRPr lang="en-IN" sz="2800" dirty="0" smtClean="0"/>
          </a:p>
        </p:txBody>
      </p:sp>
    </p:spTree>
    <p:extLst>
      <p:ext uri="{BB962C8B-B14F-4D97-AF65-F5344CB8AC3E}">
        <p14:creationId xmlns:p14="http://schemas.microsoft.com/office/powerpoint/2010/main" val="2505029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16374" y="500063"/>
            <a:ext cx="8689976" cy="666748"/>
          </a:xfrm>
        </p:spPr>
        <p:txBody>
          <a:bodyPr>
            <a:normAutofit/>
          </a:bodyPr>
          <a:lstStyle/>
          <a:p>
            <a:r>
              <a:rPr lang="en-US" sz="3600" b="1" u="sng" dirty="0" smtClean="0">
                <a:solidFill>
                  <a:schemeClr val="accent4">
                    <a:lumMod val="50000"/>
                  </a:schemeClr>
                </a:solidFill>
                <a:effectLst>
                  <a:outerShdw blurRad="38100" dist="38100" dir="2700000" algn="tl">
                    <a:srgbClr val="000000">
                      <a:alpha val="43137"/>
                    </a:srgbClr>
                  </a:outerShdw>
                </a:effectLst>
              </a:rPr>
              <a:t>User Policy:</a:t>
            </a:r>
            <a:endParaRPr lang="en-US" sz="3600" b="1" u="sng" dirty="0">
              <a:solidFill>
                <a:schemeClr val="accent4">
                  <a:lumMod val="50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1498846"/>
            <a:ext cx="12192000" cy="5359154"/>
          </a:xfrm>
          <a:prstGeom prst="rect">
            <a:avLst/>
          </a:prstGeom>
        </p:spPr>
      </p:pic>
    </p:spTree>
    <p:extLst>
      <p:ext uri="{BB962C8B-B14F-4D97-AF65-F5344CB8AC3E}">
        <p14:creationId xmlns:p14="http://schemas.microsoft.com/office/powerpoint/2010/main" val="1131954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93924" y="2287071"/>
            <a:ext cx="4247958" cy="707886"/>
          </a:xfrm>
          <a:prstGeom prst="rect">
            <a:avLst/>
          </a:prstGeom>
        </p:spPr>
        <p:txBody>
          <a:bodyPr wrap="none">
            <a:spAutoFit/>
          </a:bodyPr>
          <a:lstStyle/>
          <a:p>
            <a:r>
              <a:rPr lang="en-US" sz="4000" b="1" u="sng" dirty="0" smtClean="0">
                <a:solidFill>
                  <a:schemeClr val="accent2">
                    <a:lumMod val="50000"/>
                  </a:schemeClr>
                </a:solidFill>
                <a:effectLst>
                  <a:outerShdw blurRad="38100" dist="38100" dir="2700000" algn="tl">
                    <a:srgbClr val="000000">
                      <a:alpha val="43137"/>
                    </a:srgbClr>
                  </a:outerShdw>
                </a:effectLst>
              </a:rPr>
              <a:t>DEMONSTRATION:</a:t>
            </a:r>
            <a:endParaRPr lang="en-US" sz="4000" b="1" u="sng" dirty="0">
              <a:solidFill>
                <a:schemeClr val="accent2">
                  <a:lumMod val="50000"/>
                </a:schemeClr>
              </a:solidFill>
              <a:effectLst>
                <a:outerShdw blurRad="38100" dist="38100" dir="2700000" algn="tl">
                  <a:srgbClr val="000000">
                    <a:alpha val="43137"/>
                  </a:srgbClr>
                </a:outerShdw>
              </a:effectLst>
            </a:endParaRPr>
          </a:p>
        </p:txBody>
      </p:sp>
      <p:sp>
        <p:nvSpPr>
          <p:cNvPr id="3" name="Rectangle 2"/>
          <p:cNvSpPr/>
          <p:nvPr/>
        </p:nvSpPr>
        <p:spPr>
          <a:xfrm>
            <a:off x="8830426" y="5230297"/>
            <a:ext cx="1914820" cy="461665"/>
          </a:xfrm>
          <a:prstGeom prst="rect">
            <a:avLst/>
          </a:prstGeom>
        </p:spPr>
        <p:txBody>
          <a:bodyPr wrap="none">
            <a:spAutoFit/>
          </a:bodyPr>
          <a:lstStyle/>
          <a:p>
            <a:r>
              <a:rPr lang="en-US" sz="2400" b="1" dirty="0" smtClean="0">
                <a:solidFill>
                  <a:schemeClr val="accent4">
                    <a:lumMod val="50000"/>
                  </a:schemeClr>
                </a:solidFill>
                <a:effectLst>
                  <a:outerShdw blurRad="38100" dist="38100" dir="2700000" algn="tl">
                    <a:srgbClr val="000000">
                      <a:alpha val="43137"/>
                    </a:srgbClr>
                  </a:outerShdw>
                </a:effectLst>
              </a:rPr>
              <a:t>- THANKYOU</a:t>
            </a:r>
            <a:endParaRPr lang="en-US" sz="2400" dirty="0"/>
          </a:p>
        </p:txBody>
      </p:sp>
    </p:spTree>
    <p:extLst>
      <p:ext uri="{BB962C8B-B14F-4D97-AF65-F5344CB8AC3E}">
        <p14:creationId xmlns:p14="http://schemas.microsoft.com/office/powerpoint/2010/main" val="4090704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0999" y="1343025"/>
            <a:ext cx="8689976" cy="1123948"/>
          </a:xfrm>
        </p:spPr>
        <p:txBody>
          <a:bodyPr/>
          <a:lstStyle/>
          <a:p>
            <a:r>
              <a:rPr lang="en-US" dirty="0" smtClean="0">
                <a:solidFill>
                  <a:schemeClr val="accent2">
                    <a:lumMod val="50000"/>
                  </a:schemeClr>
                </a:solidFill>
              </a:rPr>
              <a:t>WHAT IS CYBERSECURITY ?</a:t>
            </a:r>
            <a:endParaRPr lang="en-US" dirty="0">
              <a:solidFill>
                <a:schemeClr val="accent2">
                  <a:lumMod val="50000"/>
                </a:schemeClr>
              </a:solidFill>
            </a:endParaRPr>
          </a:p>
        </p:txBody>
      </p:sp>
      <p:sp>
        <p:nvSpPr>
          <p:cNvPr id="3" name="Subtitle 2"/>
          <p:cNvSpPr>
            <a:spLocks noGrp="1"/>
          </p:cNvSpPr>
          <p:nvPr>
            <p:ph type="subTitle" idx="1"/>
          </p:nvPr>
        </p:nvSpPr>
        <p:spPr>
          <a:xfrm>
            <a:off x="1650999" y="3257550"/>
            <a:ext cx="8689976" cy="1371599"/>
          </a:xfrm>
        </p:spPr>
        <p:txBody>
          <a:bodyPr>
            <a:noAutofit/>
          </a:bodyPr>
          <a:lstStyle/>
          <a:p>
            <a:r>
              <a:rPr lang="en-US" sz="2400" dirty="0">
                <a:solidFill>
                  <a:schemeClr val="tx1"/>
                </a:solidFill>
                <a:effectLst>
                  <a:outerShdw blurRad="38100" dist="38100" dir="2700000" algn="tl">
                    <a:srgbClr val="000000">
                      <a:alpha val="43137"/>
                    </a:srgbClr>
                  </a:outerShdw>
                </a:effectLst>
              </a:rPr>
              <a:t>Cyber security is the practice of defending computers, servers, mobile devices, electronic systems, networks, and data from malicious attacks.</a:t>
            </a:r>
          </a:p>
        </p:txBody>
      </p:sp>
    </p:spTree>
    <p:extLst>
      <p:ext uri="{BB962C8B-B14F-4D97-AF65-F5344CB8AC3E}">
        <p14:creationId xmlns:p14="http://schemas.microsoft.com/office/powerpoint/2010/main" val="1364113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0999" y="1600201"/>
            <a:ext cx="8689976" cy="752473"/>
          </a:xfrm>
        </p:spPr>
        <p:txBody>
          <a:bodyPr/>
          <a:lstStyle/>
          <a:p>
            <a:r>
              <a:rPr lang="en-US" dirty="0" smtClean="0">
                <a:solidFill>
                  <a:schemeClr val="accent5">
                    <a:lumMod val="50000"/>
                  </a:schemeClr>
                </a:solidFill>
              </a:rPr>
              <a:t>NEED FOR CYBERSECURITY</a:t>
            </a:r>
            <a:endParaRPr lang="en-US" dirty="0">
              <a:solidFill>
                <a:schemeClr val="accent5">
                  <a:lumMod val="50000"/>
                </a:schemeClr>
              </a:solidFill>
            </a:endParaRPr>
          </a:p>
        </p:txBody>
      </p:sp>
      <p:sp>
        <p:nvSpPr>
          <p:cNvPr id="3" name="Subtitle 2"/>
          <p:cNvSpPr>
            <a:spLocks noGrp="1"/>
          </p:cNvSpPr>
          <p:nvPr>
            <p:ph type="subTitle" idx="1"/>
          </p:nvPr>
        </p:nvSpPr>
        <p:spPr>
          <a:xfrm>
            <a:off x="1650999" y="3157539"/>
            <a:ext cx="8689976" cy="1371599"/>
          </a:xfrm>
        </p:spPr>
        <p:txBody>
          <a:bodyPr/>
          <a:lstStyle/>
          <a:p>
            <a:r>
              <a:rPr lang="en-US" dirty="0">
                <a:solidFill>
                  <a:schemeClr val="tx1"/>
                </a:solidFill>
                <a:effectLst>
                  <a:outerShdw blurRad="38100" dist="38100" dir="2700000" algn="tl">
                    <a:srgbClr val="000000">
                      <a:alpha val="43137"/>
                    </a:srgbClr>
                  </a:outerShdw>
                </a:effectLst>
              </a:rPr>
              <a:t>Some cybersecurity experts agree with a report by Cybersecurity Ventures and expect financial damages from cybercrime to reach </a:t>
            </a:r>
            <a:r>
              <a:rPr lang="en-US" b="1" dirty="0" smtClean="0">
                <a:solidFill>
                  <a:schemeClr val="tx1"/>
                </a:solidFill>
                <a:effectLst>
                  <a:outerShdw blurRad="38100" dist="38100" dir="2700000" algn="tl">
                    <a:srgbClr val="000000">
                      <a:alpha val="43137"/>
                    </a:srgbClr>
                  </a:outerShdw>
                </a:effectLst>
              </a:rPr>
              <a:t>$</a:t>
            </a:r>
            <a:r>
              <a:rPr lang="en-US" b="1" dirty="0">
                <a:solidFill>
                  <a:schemeClr val="tx1"/>
                </a:solidFill>
                <a:effectLst>
                  <a:outerShdw blurRad="38100" dist="38100" dir="2700000" algn="tl">
                    <a:srgbClr val="000000">
                      <a:alpha val="43137"/>
                    </a:srgbClr>
                  </a:outerShdw>
                </a:effectLst>
              </a:rPr>
              <a:t>6 trillion </a:t>
            </a:r>
            <a:r>
              <a:rPr lang="en-US" dirty="0">
                <a:solidFill>
                  <a:schemeClr val="tx1"/>
                </a:solidFill>
                <a:effectLst>
                  <a:outerShdw blurRad="38100" dist="38100" dir="2700000" algn="tl">
                    <a:srgbClr val="000000">
                      <a:alpha val="43137"/>
                    </a:srgbClr>
                  </a:outerShdw>
                </a:effectLst>
              </a:rPr>
              <a:t>by the end of this year. </a:t>
            </a:r>
          </a:p>
        </p:txBody>
      </p:sp>
    </p:spTree>
    <p:extLst>
      <p:ext uri="{BB962C8B-B14F-4D97-AF65-F5344CB8AC3E}">
        <p14:creationId xmlns:p14="http://schemas.microsoft.com/office/powerpoint/2010/main" val="854109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2424" y="1485900"/>
            <a:ext cx="8689976" cy="1809748"/>
          </a:xfrm>
        </p:spPr>
        <p:txBody>
          <a:bodyPr>
            <a:normAutofit/>
          </a:bodyPr>
          <a:lstStyle/>
          <a:p>
            <a:r>
              <a:rPr lang="en-US" sz="4000" b="1" u="sng" dirty="0">
                <a:solidFill>
                  <a:schemeClr val="accent3">
                    <a:lumMod val="50000"/>
                  </a:schemeClr>
                </a:solidFill>
              </a:rPr>
              <a:t>This project has 2 segments in </a:t>
            </a:r>
            <a:r>
              <a:rPr lang="en-US" sz="4000" b="1" u="sng" dirty="0" smtClean="0">
                <a:solidFill>
                  <a:schemeClr val="accent3">
                    <a:lumMod val="50000"/>
                  </a:schemeClr>
                </a:solidFill>
              </a:rPr>
              <a:t>it:</a:t>
            </a:r>
            <a:r>
              <a:rPr lang="en-US" b="1" u="sng" dirty="0">
                <a:solidFill>
                  <a:schemeClr val="accent3">
                    <a:lumMod val="50000"/>
                  </a:schemeClr>
                </a:solidFill>
              </a:rPr>
              <a:t/>
            </a:r>
            <a:br>
              <a:rPr lang="en-US" b="1" u="sng" dirty="0">
                <a:solidFill>
                  <a:schemeClr val="accent3">
                    <a:lumMod val="50000"/>
                  </a:schemeClr>
                </a:solidFill>
              </a:rPr>
            </a:br>
            <a:endParaRPr lang="en-US" b="1" u="sng" dirty="0">
              <a:solidFill>
                <a:schemeClr val="accent3">
                  <a:lumMod val="50000"/>
                </a:schemeClr>
              </a:solidFill>
            </a:endParaRPr>
          </a:p>
        </p:txBody>
      </p:sp>
      <p:sp>
        <p:nvSpPr>
          <p:cNvPr id="3" name="Subtitle 2"/>
          <p:cNvSpPr>
            <a:spLocks noGrp="1"/>
          </p:cNvSpPr>
          <p:nvPr>
            <p:ph type="subTitle" idx="1"/>
          </p:nvPr>
        </p:nvSpPr>
        <p:spPr>
          <a:xfrm>
            <a:off x="1622424" y="3295648"/>
            <a:ext cx="8689976" cy="1371599"/>
          </a:xfrm>
        </p:spPr>
        <p:txBody>
          <a:bodyPr/>
          <a:lstStyle/>
          <a:p>
            <a:pPr marL="457200" indent="-457200" algn="l">
              <a:buFont typeface="+mj-lt"/>
              <a:buAutoNum type="arabicPeriod"/>
            </a:pPr>
            <a:r>
              <a:rPr lang="en-US" b="1" dirty="0" smtClean="0">
                <a:solidFill>
                  <a:schemeClr val="tx1"/>
                </a:solidFill>
              </a:rPr>
              <a:t>BLOGS</a:t>
            </a:r>
          </a:p>
          <a:p>
            <a:pPr marL="457200" indent="-457200" algn="l">
              <a:buFont typeface="+mj-lt"/>
              <a:buAutoNum type="arabicPeriod"/>
            </a:pPr>
            <a:r>
              <a:rPr lang="en-US" b="1" dirty="0" smtClean="0">
                <a:solidFill>
                  <a:schemeClr val="tx1"/>
                </a:solidFill>
              </a:rPr>
              <a:t>BOMBE</a:t>
            </a:r>
            <a:endParaRPr lang="en-US" b="1" dirty="0">
              <a:solidFill>
                <a:schemeClr val="tx1"/>
              </a:solidFill>
            </a:endParaRPr>
          </a:p>
        </p:txBody>
      </p:sp>
    </p:spTree>
    <p:extLst>
      <p:ext uri="{BB962C8B-B14F-4D97-AF65-F5344CB8AC3E}">
        <p14:creationId xmlns:p14="http://schemas.microsoft.com/office/powerpoint/2010/main" val="614479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6700" y="1400176"/>
            <a:ext cx="8689976" cy="1085850"/>
          </a:xfrm>
        </p:spPr>
        <p:txBody>
          <a:bodyPr>
            <a:normAutofit fontScale="90000"/>
          </a:bodyPr>
          <a:lstStyle/>
          <a:p>
            <a:r>
              <a:rPr lang="en-US" b="1" u="sng" dirty="0">
                <a:solidFill>
                  <a:schemeClr val="tx2">
                    <a:lumMod val="50000"/>
                  </a:schemeClr>
                </a:solidFill>
              </a:rPr>
              <a:t>BLOGS</a:t>
            </a:r>
            <a:r>
              <a:rPr lang="en-US" dirty="0">
                <a:solidFill>
                  <a:schemeClr val="tx2">
                    <a:lumMod val="50000"/>
                  </a:schemeClr>
                </a:solidFill>
              </a:rPr>
              <a:t/>
            </a:r>
            <a:br>
              <a:rPr lang="en-US" dirty="0">
                <a:solidFill>
                  <a:schemeClr val="tx2">
                    <a:lumMod val="50000"/>
                  </a:schemeClr>
                </a:solidFill>
              </a:rPr>
            </a:br>
            <a:endParaRPr lang="en-US" dirty="0">
              <a:solidFill>
                <a:schemeClr val="tx2">
                  <a:lumMod val="50000"/>
                </a:schemeClr>
              </a:solidFill>
            </a:endParaRPr>
          </a:p>
        </p:txBody>
      </p:sp>
      <p:sp>
        <p:nvSpPr>
          <p:cNvPr id="3" name="Subtitle 2"/>
          <p:cNvSpPr>
            <a:spLocks noGrp="1"/>
          </p:cNvSpPr>
          <p:nvPr>
            <p:ph type="subTitle" idx="1"/>
          </p:nvPr>
        </p:nvSpPr>
        <p:spPr>
          <a:xfrm>
            <a:off x="1536699" y="2486025"/>
            <a:ext cx="8836025" cy="2157413"/>
          </a:xfrm>
        </p:spPr>
        <p:txBody>
          <a:bodyPr>
            <a:normAutofit/>
          </a:bodyPr>
          <a:lstStyle/>
          <a:p>
            <a:r>
              <a:rPr lang="en-US" sz="2000" dirty="0" smtClean="0">
                <a:solidFill>
                  <a:schemeClr val="tx1"/>
                </a:solidFill>
                <a:effectLst>
                  <a:outerShdw blurRad="38100" dist="38100" dir="2700000" algn="tl">
                    <a:srgbClr val="000000">
                      <a:alpha val="43137"/>
                    </a:srgbClr>
                  </a:outerShdw>
                </a:effectLst>
              </a:rPr>
              <a:t>It’s of uttermost priority to stay updated in CS domain. An efficient way to do that is by reading blogs. This project has blogs different categories such as Networking, Security, Cybersecurity Awareness, tools, </a:t>
            </a:r>
            <a:r>
              <a:rPr lang="en-US" sz="2000" dirty="0">
                <a:solidFill>
                  <a:schemeClr val="tx1"/>
                </a:solidFill>
                <a:effectLst>
                  <a:outerShdw blurRad="38100" dist="38100" dir="2700000" algn="tl">
                    <a:srgbClr val="000000">
                      <a:alpha val="43137"/>
                    </a:srgbClr>
                  </a:outerShdw>
                </a:effectLst>
              </a:rPr>
              <a:t>and</a:t>
            </a:r>
          </a:p>
          <a:p>
            <a:r>
              <a:rPr lang="en-US" sz="2000" dirty="0" smtClean="0">
                <a:solidFill>
                  <a:schemeClr val="tx1"/>
                </a:solidFill>
                <a:effectLst>
                  <a:outerShdw blurRad="38100" dist="38100" dir="2700000" algn="tl">
                    <a:srgbClr val="000000">
                      <a:alpha val="43137"/>
                    </a:srgbClr>
                  </a:outerShdw>
                </a:effectLst>
              </a:rPr>
              <a:t>Cutting edge technologies</a:t>
            </a:r>
            <a:endParaRPr lang="en-US" sz="20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53191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428751"/>
            <a:ext cx="8689976" cy="709610"/>
          </a:xfrm>
        </p:spPr>
        <p:txBody>
          <a:bodyPr>
            <a:noAutofit/>
          </a:bodyPr>
          <a:lstStyle/>
          <a:p>
            <a:r>
              <a:rPr lang="en-US" sz="4400" b="1" u="sng" dirty="0">
                <a:solidFill>
                  <a:schemeClr val="bg2">
                    <a:lumMod val="50000"/>
                  </a:schemeClr>
                </a:solidFill>
              </a:rPr>
              <a:t>BOMBE</a:t>
            </a:r>
          </a:p>
        </p:txBody>
      </p:sp>
      <p:sp>
        <p:nvSpPr>
          <p:cNvPr id="3" name="Subtitle 2"/>
          <p:cNvSpPr>
            <a:spLocks noGrp="1"/>
          </p:cNvSpPr>
          <p:nvPr>
            <p:ph type="subTitle" idx="1"/>
          </p:nvPr>
        </p:nvSpPr>
        <p:spPr>
          <a:xfrm>
            <a:off x="1751012" y="2414588"/>
            <a:ext cx="8689976" cy="2843211"/>
          </a:xfrm>
        </p:spPr>
        <p:txBody>
          <a:bodyPr>
            <a:normAutofit/>
          </a:bodyPr>
          <a:lstStyle/>
          <a:p>
            <a:r>
              <a:rPr lang="en-US" sz="2400" dirty="0">
                <a:solidFill>
                  <a:schemeClr val="tx1"/>
                </a:solidFill>
                <a:effectLst>
                  <a:outerShdw blurRad="38100" dist="38100" dir="2700000" algn="tl">
                    <a:srgbClr val="000000">
                      <a:alpha val="43137"/>
                    </a:srgbClr>
                  </a:outerShdw>
                </a:effectLst>
              </a:rPr>
              <a:t>In order to maintain confidentiality, Integrity and accessibility (CIA Triad) we need good techniques</a:t>
            </a:r>
            <a:r>
              <a:rPr lang="en-US" sz="2400" dirty="0" smtClean="0">
                <a:solidFill>
                  <a:schemeClr val="tx1"/>
                </a:solidFill>
                <a:effectLst>
                  <a:outerShdw blurRad="38100" dist="38100" dir="2700000" algn="tl">
                    <a:srgbClr val="000000">
                      <a:alpha val="43137"/>
                    </a:srgbClr>
                  </a:outerShdw>
                </a:effectLst>
              </a:rPr>
              <a:t>. Encryption and decryption of data using combined cryptography and steganography is one such approach</a:t>
            </a:r>
            <a:endParaRPr lang="en-US"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64596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528763"/>
            <a:ext cx="8689976" cy="766760"/>
          </a:xfrm>
        </p:spPr>
        <p:txBody>
          <a:bodyPr/>
          <a:lstStyle/>
          <a:p>
            <a:r>
              <a:rPr lang="en-US" u="sng" dirty="0" smtClean="0">
                <a:solidFill>
                  <a:schemeClr val="accent4">
                    <a:lumMod val="50000"/>
                  </a:schemeClr>
                </a:solidFill>
              </a:rPr>
              <a:t>CRYPTOGRAPHY?</a:t>
            </a:r>
            <a:endParaRPr lang="en-US" u="sng" dirty="0">
              <a:solidFill>
                <a:schemeClr val="accent4">
                  <a:lumMod val="50000"/>
                </a:schemeClr>
              </a:solidFill>
            </a:endParaRPr>
          </a:p>
        </p:txBody>
      </p:sp>
      <p:sp>
        <p:nvSpPr>
          <p:cNvPr id="3" name="Subtitle 2"/>
          <p:cNvSpPr>
            <a:spLocks noGrp="1"/>
          </p:cNvSpPr>
          <p:nvPr>
            <p:ph type="subTitle" idx="1"/>
          </p:nvPr>
        </p:nvSpPr>
        <p:spPr>
          <a:xfrm>
            <a:off x="1951037" y="3157538"/>
            <a:ext cx="8689976" cy="2171699"/>
          </a:xfrm>
        </p:spPr>
        <p:txBody>
          <a:bodyPr>
            <a:normAutofit/>
          </a:bodyPr>
          <a:lstStyle/>
          <a:p>
            <a:r>
              <a:rPr lang="en-US" sz="2400" dirty="0" smtClean="0">
                <a:solidFill>
                  <a:schemeClr val="tx1"/>
                </a:solidFill>
              </a:rPr>
              <a:t>Cryptography is an advanced mathematical approach to generate ciphers and encrypt the data </a:t>
            </a:r>
            <a:endParaRPr lang="en-US" sz="2400" dirty="0">
              <a:solidFill>
                <a:schemeClr val="tx1"/>
              </a:solidFill>
            </a:endParaRPr>
          </a:p>
        </p:txBody>
      </p:sp>
    </p:spTree>
    <p:extLst>
      <p:ext uri="{BB962C8B-B14F-4D97-AF65-F5344CB8AC3E}">
        <p14:creationId xmlns:p14="http://schemas.microsoft.com/office/powerpoint/2010/main" val="1514269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528762"/>
            <a:ext cx="8689976" cy="866773"/>
          </a:xfrm>
        </p:spPr>
        <p:txBody>
          <a:bodyPr/>
          <a:lstStyle/>
          <a:p>
            <a:r>
              <a:rPr lang="en-US" u="sng" dirty="0" smtClean="0">
                <a:solidFill>
                  <a:schemeClr val="accent4">
                    <a:lumMod val="50000"/>
                  </a:schemeClr>
                </a:solidFill>
              </a:rPr>
              <a:t>Steganography?</a:t>
            </a:r>
            <a:endParaRPr lang="en-US" u="sng" dirty="0">
              <a:solidFill>
                <a:schemeClr val="accent4">
                  <a:lumMod val="50000"/>
                </a:schemeClr>
              </a:solidFill>
            </a:endParaRPr>
          </a:p>
        </p:txBody>
      </p:sp>
      <p:sp>
        <p:nvSpPr>
          <p:cNvPr id="3" name="Subtitle 2"/>
          <p:cNvSpPr>
            <a:spLocks noGrp="1"/>
          </p:cNvSpPr>
          <p:nvPr>
            <p:ph type="subTitle" idx="1"/>
          </p:nvPr>
        </p:nvSpPr>
        <p:spPr>
          <a:xfrm>
            <a:off x="1751012" y="2957514"/>
            <a:ext cx="8689976" cy="1600198"/>
          </a:xfrm>
        </p:spPr>
        <p:txBody>
          <a:bodyPr>
            <a:normAutofit fontScale="92500" lnSpcReduction="10000"/>
          </a:bodyPr>
          <a:lstStyle/>
          <a:p>
            <a:r>
              <a:rPr lang="en-US" sz="2400" dirty="0">
                <a:solidFill>
                  <a:schemeClr val="tx1"/>
                </a:solidFill>
                <a:effectLst>
                  <a:outerShdw blurRad="38100" dist="38100" dir="2700000" algn="tl">
                    <a:srgbClr val="000000">
                      <a:alpha val="43137"/>
                    </a:srgbClr>
                  </a:outerShdw>
                </a:effectLst>
              </a:rPr>
              <a:t>Steganography is the art of concealing </a:t>
            </a:r>
            <a:r>
              <a:rPr lang="en-US" sz="2400" dirty="0" smtClean="0">
                <a:solidFill>
                  <a:schemeClr val="tx1"/>
                </a:solidFill>
                <a:effectLst>
                  <a:outerShdw blurRad="38100" dist="38100" dir="2700000" algn="tl">
                    <a:srgbClr val="000000">
                      <a:alpha val="43137"/>
                    </a:srgbClr>
                  </a:outerShdw>
                </a:effectLst>
              </a:rPr>
              <a:t>information into transfer media such as images, audio and video files. Here we deal with image steganography</a:t>
            </a:r>
            <a:r>
              <a:rPr lang="en-US" sz="2400" dirty="0">
                <a:effectLst>
                  <a:outerShdw blurRad="38100" dist="38100" dir="2700000" algn="tl">
                    <a:srgbClr val="000000">
                      <a:alpha val="43137"/>
                    </a:srgbClr>
                  </a:outerShdw>
                </a:effectLst>
              </a:rPr>
              <a:t/>
            </a:r>
            <a:br>
              <a:rPr lang="en-US" sz="2400" dirty="0">
                <a:effectLst>
                  <a:outerShdw blurRad="38100" dist="38100" dir="2700000" algn="tl">
                    <a:srgbClr val="000000">
                      <a:alpha val="43137"/>
                    </a:srgbClr>
                  </a:outerShdw>
                </a:effectLst>
              </a:rPr>
            </a:br>
            <a:endParaRPr lang="en-US" dirty="0">
              <a:effectLst>
                <a:outerShdw blurRad="38100" dist="38100" dir="2700000" algn="tl">
                  <a:srgbClr val="000000">
                    <a:alpha val="43137"/>
                  </a:srgbClr>
                </a:outerShdw>
              </a:effectLst>
            </a:endParaRPr>
          </a:p>
          <a:p>
            <a:endParaRPr lang="en-US" dirty="0">
              <a:effectLst>
                <a:outerShdw blurRad="38100" dist="38100" dir="2700000" algn="tl">
                  <a:srgbClr val="000000">
                    <a:alpha val="43137"/>
                  </a:srgbClr>
                </a:outerShdw>
              </a:effectLst>
            </a:endParaRPr>
          </a:p>
          <a:p>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4798431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Droplet</Template>
  <TotalTime>611</TotalTime>
  <Words>261</Words>
  <Application>Microsoft Office PowerPoint</Application>
  <PresentationFormat>Widescreen</PresentationFormat>
  <Paragraphs>54</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Agency FB</vt:lpstr>
      <vt:lpstr>Algerian</vt:lpstr>
      <vt:lpstr>Arial</vt:lpstr>
      <vt:lpstr>Californian FB</vt:lpstr>
      <vt:lpstr>Caveat</vt:lpstr>
      <vt:lpstr>Chiller</vt:lpstr>
      <vt:lpstr>Courier New</vt:lpstr>
      <vt:lpstr>Georgia</vt:lpstr>
      <vt:lpstr>Tw Cen MT</vt:lpstr>
      <vt:lpstr>Wingdings</vt:lpstr>
      <vt:lpstr>Droplet</vt:lpstr>
      <vt:lpstr>PowerPoint Presentation</vt:lpstr>
      <vt:lpstr>PowerPoint Presentation</vt:lpstr>
      <vt:lpstr>WHAT IS CYBERSECURITY ?</vt:lpstr>
      <vt:lpstr>NEED FOR CYBERSECURITY</vt:lpstr>
      <vt:lpstr>This project has 2 segments in it: </vt:lpstr>
      <vt:lpstr>BLOGS </vt:lpstr>
      <vt:lpstr>BOMBE</vt:lpstr>
      <vt:lpstr>CRYPTOGRAPHY?</vt:lpstr>
      <vt:lpstr>Steganography?</vt:lpstr>
      <vt:lpstr>PowerPoint Presentation</vt:lpstr>
      <vt:lpstr>CIPHERS USED: AFFINE CIPHER CEASER CIPHER      STEGANOgRAPHy USED: LSB (least significant bit) technique</vt:lpstr>
      <vt:lpstr>PowerPoint Presentation</vt:lpstr>
      <vt:lpstr>Django</vt:lpstr>
      <vt:lpstr>Home page:</vt:lpstr>
      <vt:lpstr>PowerPoint Presentation</vt:lpstr>
      <vt:lpstr>PowerPoint Presentation</vt:lpstr>
      <vt:lpstr>PowerPoint Presentation</vt:lpstr>
      <vt:lpstr>PowerPoint Presentation</vt:lpstr>
      <vt:lpstr>Decoding in Bombe:</vt:lpstr>
      <vt:lpstr>User Policy: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CYBERSECURITY ?</dc:title>
  <dc:creator>rrr</dc:creator>
  <cp:lastModifiedBy>rrr</cp:lastModifiedBy>
  <cp:revision>21</cp:revision>
  <dcterms:created xsi:type="dcterms:W3CDTF">2021-06-13T11:00:50Z</dcterms:created>
  <dcterms:modified xsi:type="dcterms:W3CDTF">2021-06-20T09:02:27Z</dcterms:modified>
</cp:coreProperties>
</file>