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62" r:id="rId6"/>
    <p:sldId id="261" r:id="rId7"/>
    <p:sldId id="260" r:id="rId8"/>
    <p:sldId id="268" r:id="rId9"/>
    <p:sldId id="264" r:id="rId10"/>
    <p:sldId id="263" r:id="rId11"/>
    <p:sldId id="269" r:id="rId12"/>
    <p:sldId id="270" r:id="rId13"/>
    <p:sldId id="271" r:id="rId14"/>
    <p:sldId id="272" r:id="rId15"/>
    <p:sldId id="26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cybersecurity-analyst" TargetMode="External"/><Relationship Id="rId2" Type="http://schemas.openxmlformats.org/officeDocument/2006/relationships/hyperlink" Target="https://www.udemy.com/course/learn-ethical-hacking-from-scratch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bothra22.medium.com/how-do-i-get-started-in-cyber-security-my-perspective-learning-path-b53065189ba5" TargetMode="External"/><Relationship Id="rId4" Type="http://schemas.openxmlformats.org/officeDocument/2006/relationships/hyperlink" Target="https://www.cybrary.i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trastsecurity.com/knowledge-hub/glossary/penetration-testing" TargetMode="External"/><Relationship Id="rId2" Type="http://schemas.openxmlformats.org/officeDocument/2006/relationships/hyperlink" Target="https://www.simplilearn.com/top-cyber-security-jobs-india-articl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gs.eccouncil.org/services/vulnerability-assessment-and-penetration-testing/" TargetMode="External"/><Relationship Id="rId4" Type="http://schemas.openxmlformats.org/officeDocument/2006/relationships/hyperlink" Target="https://snabaynetworking.com/transmission-control-protocol-3-way-handshak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623" y="582328"/>
            <a:ext cx="8689976" cy="2509213"/>
          </a:xfrm>
        </p:spPr>
        <p:txBody>
          <a:bodyPr/>
          <a:lstStyle/>
          <a:p>
            <a:r>
              <a:rPr lang="en-IN" dirty="0"/>
              <a:t>Cyber security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661" y="3429000"/>
            <a:ext cx="8689976" cy="1371599"/>
          </a:xfrm>
        </p:spPr>
        <p:txBody>
          <a:bodyPr/>
          <a:lstStyle/>
          <a:p>
            <a:pPr algn="r"/>
            <a:r>
              <a:rPr lang="en-IN" dirty="0"/>
              <a:t>-bootcamp</a:t>
            </a:r>
          </a:p>
        </p:txBody>
      </p:sp>
    </p:spTree>
    <p:extLst>
      <p:ext uri="{BB962C8B-B14F-4D97-AF65-F5344CB8AC3E}">
        <p14:creationId xmlns:p14="http://schemas.microsoft.com/office/powerpoint/2010/main" val="78490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C5952BE2-F3EF-4B0A-86F5-986FE49BA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A0C6ADC-6ED2-4071-874A-73BD56C52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512" y="1481138"/>
            <a:ext cx="8288338" cy="4176712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1">
            <a:extLst>
              <a:ext uri="{FF2B5EF4-FFF2-40B4-BE49-F238E27FC236}">
                <a16:creationId xmlns:a16="http://schemas.microsoft.com/office/drawing/2014/main" id="{A5912450-3395-4ED9-B7EE-F6BD262C4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512" y="567790"/>
            <a:ext cx="8689976" cy="61701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Attack phase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237163"/>
            <a:ext cx="8689976" cy="744537"/>
          </a:xfrm>
        </p:spPr>
        <p:txBody>
          <a:bodyPr>
            <a:normAutofit/>
          </a:bodyPr>
          <a:lstStyle/>
          <a:p>
            <a:r>
              <a:rPr lang="en-IN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048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CE54-1920-421E-B98D-9203D490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566531"/>
            <a:ext cx="587034" cy="1648164"/>
          </a:xfrm>
        </p:spPr>
        <p:txBody>
          <a:bodyPr>
            <a:normAutofit/>
          </a:bodyPr>
          <a:lstStyle/>
          <a:p>
            <a:r>
              <a:rPr lang="en-IN" sz="100" dirty="0">
                <a:latin typeface="+mn-lt"/>
              </a:rPr>
              <a:t>.</a:t>
            </a:r>
          </a:p>
        </p:txBody>
      </p:sp>
      <p:pic>
        <p:nvPicPr>
          <p:cNvPr id="4" name="Picture 3" descr="Chart, bubble chart&#10;&#10;Description automatically generated">
            <a:extLst>
              <a:ext uri="{FF2B5EF4-FFF2-40B4-BE49-F238E27FC236}">
                <a16:creationId xmlns:a16="http://schemas.microsoft.com/office/drawing/2014/main" id="{884B634B-E6AB-4651-8C80-721C68CC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810" y="853532"/>
            <a:ext cx="9256780" cy="55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9D5F-4188-47F5-8AB1-3915DEDF4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A292C85-F4F9-471B-9677-22F07987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1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22790EC5-ACA7-4536-8066-B60199F3C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D20AEA-7CAF-4A83-BE2E-EAF010B8B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0D48C2FC-C8A6-418A-AE45-52A90A1E4F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/>
          <a:stretch/>
        </p:blipFill>
        <p:spPr>
          <a:xfrm>
            <a:off x="20" y="-2"/>
            <a:ext cx="12191980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EBFA9-CB12-4C1C-854D-DCB67C736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522" y="4320073"/>
            <a:ext cx="6378477" cy="8117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Hands on -Pentesting tools</a:t>
            </a:r>
          </a:p>
        </p:txBody>
      </p:sp>
    </p:spTree>
    <p:extLst>
      <p:ext uri="{BB962C8B-B14F-4D97-AF65-F5344CB8AC3E}">
        <p14:creationId xmlns:p14="http://schemas.microsoft.com/office/powerpoint/2010/main" val="3615420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AE2-71A5-49C6-8A40-0F11B315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290" y="1357459"/>
            <a:ext cx="10219151" cy="669304"/>
          </a:xfrm>
        </p:spPr>
        <p:txBody>
          <a:bodyPr/>
          <a:lstStyle/>
          <a:p>
            <a:r>
              <a:rPr lang="en-IN" b="1" dirty="0"/>
              <a:t>Certifications                   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710B6-1E80-4006-8BD5-713C1246D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0124" y="2328278"/>
            <a:ext cx="4028948" cy="370016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CISSP</a:t>
            </a:r>
            <a:r>
              <a:rPr lang="en-IN" dirty="0"/>
              <a:t> - (ISC)²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Ceh</a:t>
            </a:r>
            <a:r>
              <a:rPr lang="en-IN" dirty="0"/>
              <a:t> – EC Council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Oscp</a:t>
            </a:r>
            <a:r>
              <a:rPr lang="en-IN" dirty="0"/>
              <a:t> – OFFENSIVE SECURITY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Cisa</a:t>
            </a:r>
            <a:r>
              <a:rPr lang="en-IN" dirty="0"/>
              <a:t> - ISACA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GSEC</a:t>
            </a:r>
            <a:r>
              <a:rPr lang="en-IN" dirty="0"/>
              <a:t> - GIAC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F2D9E-F899-4132-8BB8-45471A3318FE}"/>
              </a:ext>
            </a:extLst>
          </p:cNvPr>
          <p:cNvSpPr txBox="1"/>
          <p:nvPr/>
        </p:nvSpPr>
        <p:spPr>
          <a:xfrm>
            <a:off x="5957675" y="2328278"/>
            <a:ext cx="60944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Learning Ethical Hacking From Scratch Training Course | Udemy</a:t>
            </a:r>
            <a:endParaRPr lang="en-US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IBM Cybersecurity Analyst Professional Certificate | Coursera</a:t>
            </a:r>
            <a:endParaRPr lang="en-IN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Free Cybersecurity Training and Career Development | </a:t>
            </a:r>
            <a:r>
              <a:rPr lang="en-US" dirty="0" err="1">
                <a:hlinkClick r:id="rId4"/>
              </a:rPr>
              <a:t>Cybrary</a:t>
            </a:r>
            <a:endParaRPr lang="en-IN" dirty="0"/>
          </a:p>
          <a:p>
            <a:endParaRPr lang="en-IN" dirty="0"/>
          </a:p>
          <a:p>
            <a:r>
              <a:rPr lang="en-IN" dirty="0"/>
              <a:t>ROADMAP- </a:t>
            </a:r>
            <a:r>
              <a:rPr lang="en-US" dirty="0">
                <a:hlinkClick r:id="rId5"/>
              </a:rPr>
              <a:t>How do I get Started in Cyber Security? — My Perspective &amp; Learning Path! | by Harsh </a:t>
            </a:r>
            <a:r>
              <a:rPr lang="en-US" dirty="0" err="1">
                <a:hlinkClick r:id="rId5"/>
              </a:rPr>
              <a:t>Bothra</a:t>
            </a:r>
            <a:r>
              <a:rPr lang="en-US" dirty="0">
                <a:hlinkClick r:id="rId5"/>
              </a:rPr>
              <a:t> | Medium</a:t>
            </a:r>
            <a:endParaRPr lang="en-US" dirty="0"/>
          </a:p>
          <a:p>
            <a:endParaRPr lang="en-US" dirty="0"/>
          </a:p>
          <a:p>
            <a:r>
              <a:rPr lang="en-US" u="sng" dirty="0"/>
              <a:t>YOUTUBE</a:t>
            </a:r>
            <a:r>
              <a:rPr lang="en-US" dirty="0"/>
              <a:t> – </a:t>
            </a:r>
            <a:r>
              <a:rPr lang="en-IN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Hackersploit, </a:t>
            </a:r>
            <a:r>
              <a:rPr lang="en-IN" dirty="0">
                <a:solidFill>
                  <a:srgbClr val="030303"/>
                </a:solidFill>
                <a:latin typeface="Roboto" panose="02000000000000000000" pitchFamily="2" charset="0"/>
              </a:rPr>
              <a:t>ippses (CTF’S), </a:t>
            </a:r>
            <a:r>
              <a:rPr lang="en-IN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The </a:t>
            </a:r>
            <a:r>
              <a:rPr lang="en-IN" dirty="0">
                <a:solidFill>
                  <a:srgbClr val="030303"/>
                </a:solidFill>
                <a:latin typeface="Roboto" panose="02000000000000000000" pitchFamily="2" charset="0"/>
              </a:rPr>
              <a:t>C</a:t>
            </a:r>
            <a:r>
              <a:rPr lang="en-IN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yber Mentor, John Hammond, David Bombal, Loi Liang Yang and Network Chunk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885806-109E-46F0-970B-F605A10EE7D9}"/>
              </a:ext>
            </a:extLst>
          </p:cNvPr>
          <p:cNvCxnSpPr>
            <a:cxnSpLocks/>
          </p:cNvCxnSpPr>
          <p:nvPr/>
        </p:nvCxnSpPr>
        <p:spPr>
          <a:xfrm>
            <a:off x="5420346" y="1175994"/>
            <a:ext cx="66054" cy="492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7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845" y="438152"/>
            <a:ext cx="8689976" cy="838198"/>
          </a:xfrm>
        </p:spPr>
        <p:txBody>
          <a:bodyPr>
            <a:normAutofit/>
          </a:bodyPr>
          <a:lstStyle/>
          <a:p>
            <a:r>
              <a:rPr lang="en-IN" sz="4400" b="1" dirty="0"/>
              <a:t>REFERENCES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3" y="1933180"/>
            <a:ext cx="8689976" cy="3929409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NIST Special Publication 800-115, Technical Guide to Information Security Testing and Assessment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5 Cyber Security Jobs in India in 2022 (simplilearn.com)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Penetration Testing | Definition Methods (contrastsecurity.com)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Transmission Control Protocol 3 Way Handshake 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Snabay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Networking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Vulnerability Assessment and Penetration Testing Services | EGS (eccouncil.org)</a:t>
            </a: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05742-42ED-47E5-8AB7-ED77FA1AFB0C}"/>
              </a:ext>
            </a:extLst>
          </p:cNvPr>
          <p:cNvSpPr txBox="1"/>
          <p:nvPr/>
        </p:nvSpPr>
        <p:spPr>
          <a:xfrm>
            <a:off x="9344025" y="1276350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(Used For This Session)</a:t>
            </a:r>
          </a:p>
        </p:txBody>
      </p:sp>
    </p:spTree>
    <p:extLst>
      <p:ext uri="{BB962C8B-B14F-4D97-AF65-F5344CB8AC3E}">
        <p14:creationId xmlns:p14="http://schemas.microsoft.com/office/powerpoint/2010/main" val="403752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5D8B-4E92-4135-9398-E21A6B8E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6958" y="1450910"/>
            <a:ext cx="10364451" cy="1596177"/>
          </a:xfrm>
        </p:spPr>
        <p:txBody>
          <a:bodyPr/>
          <a:lstStyle/>
          <a:p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ARIGATo minasan✌️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E886F-93A2-4B3F-9BA6-AD88CD9DDCE0}"/>
              </a:ext>
            </a:extLst>
          </p:cNvPr>
          <p:cNvSpPr txBox="1"/>
          <p:nvPr/>
        </p:nvSpPr>
        <p:spPr>
          <a:xfrm>
            <a:off x="8196469" y="3353712"/>
            <a:ext cx="3995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- SVN Ramakanth</a:t>
            </a:r>
          </a:p>
          <a:p>
            <a:r>
              <a:rPr lang="en-IN" sz="2000" dirty="0"/>
              <a:t>  CyberSec@GDSC</a:t>
            </a:r>
          </a:p>
        </p:txBody>
      </p:sp>
    </p:spTree>
    <p:extLst>
      <p:ext uri="{BB962C8B-B14F-4D97-AF65-F5344CB8AC3E}">
        <p14:creationId xmlns:p14="http://schemas.microsoft.com/office/powerpoint/2010/main" val="177116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1F7-468E-446F-9AAE-2FFA17575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6025" y="2031935"/>
            <a:ext cx="4481500" cy="2054901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It is the way of Providing protocols and methods in order to protect our systems from information tampering, software and hardware damage and misuse of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5EACE-9E5D-4E16-A5CE-B3261B6CB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2296" y="731986"/>
            <a:ext cx="4475229" cy="1123611"/>
          </a:xfrm>
        </p:spPr>
        <p:txBody>
          <a:bodyPr anchor="ctr">
            <a:norm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Cyber Security?</a:t>
            </a:r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1005422E-8835-49A1-A192-FC0BCE30A9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76" r="44087"/>
          <a:stretch/>
        </p:blipFill>
        <p:spPr>
          <a:xfrm>
            <a:off x="20" y="10"/>
            <a:ext cx="52104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4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47F7AC-E6D2-4AD5-803F-C6C9623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3614AC9-B572-4CD4-839E-A7259CA62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B0E204-D22E-4834-BD3F-701AA086E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96900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88900" dist="254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043921-0243-4E7D-9120-BEA58F7B3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290520" y="6257098"/>
            <a:ext cx="623254" cy="600902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9BC3DD-C662-4DF1-8257-BFB9D9C6E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5287548" y="4694548"/>
            <a:ext cx="2681454" cy="21634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3" y="642918"/>
            <a:ext cx="6463193" cy="4641241"/>
          </a:xfrm>
        </p:spPr>
        <p:txBody>
          <a:bodyPr anchor="ctr">
            <a:normAutofit/>
          </a:bodyPr>
          <a:lstStyle/>
          <a:p>
            <a:pPr algn="r"/>
            <a:r>
              <a:rPr lang="en-US" sz="7200" b="0" i="0" dirty="0">
                <a:effectLst/>
                <a:latin typeface="Roboto" panose="02000000000000000000" pitchFamily="2" charset="0"/>
              </a:rPr>
              <a:t>Cyber Security Jobs in India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65092B-A6BC-46E4-AB71-686AFA35B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0697" y="1208784"/>
            <a:ext cx="3512486" cy="4641241"/>
          </a:xfrm>
        </p:spPr>
        <p:txBody>
          <a:bodyPr anchor="ctr">
            <a:normAutofit/>
          </a:bodyPr>
          <a:lstStyle/>
          <a:p>
            <a:pPr marL="457200" indent="-457200" algn="l">
              <a:buAutoNum type="arabicPeriod"/>
            </a:pPr>
            <a:r>
              <a:rPr lang="en-IN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Network Security Engineer                                   [4-8LPA]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Cyber Security Analyst [6LPA+]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Security Architect          [12-19LPA+]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IN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Cyber Security Manager [18-23lpa+]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1600" b="0" i="0" dirty="0">
                <a:solidFill>
                  <a:schemeClr val="tx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 Chief Information Security Officer (CISO)      [36LPA-1cr+]</a:t>
            </a:r>
          </a:p>
          <a:p>
            <a:pPr algn="l"/>
            <a:endParaRPr lang="en-IN" sz="2000" b="0" i="0" dirty="0">
              <a:solidFill>
                <a:schemeClr val="tx1">
                  <a:lumMod val="95000"/>
                </a:schemeClr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986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4C2C-EEF4-4CB1-9101-93C8EDF2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49" y="469227"/>
            <a:ext cx="10364451" cy="1596177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NETWORKING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681DD-F7A7-4302-92AB-A70153B65C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25147" y="1860131"/>
            <a:ext cx="6938865" cy="99192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NETWORK PROTOCOL IS A SET OF PREDEFINED RULES THAT AID IN PROPER TRANSMISSION OF data between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9144AE-D018-4DED-9C5B-100575BBE15D}"/>
              </a:ext>
            </a:extLst>
          </p:cNvPr>
          <p:cNvSpPr txBox="1"/>
          <p:nvPr/>
        </p:nvSpPr>
        <p:spPr>
          <a:xfrm>
            <a:off x="2481943" y="3340359"/>
            <a:ext cx="58689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COMMONLY USED PROTOCOLS</a:t>
            </a:r>
            <a:r>
              <a:rPr lang="en-IN" sz="2000" dirty="0"/>
              <a:t>:</a:t>
            </a:r>
          </a:p>
          <a:p>
            <a:endParaRPr lang="en-IN" sz="2000" dirty="0"/>
          </a:p>
          <a:p>
            <a:r>
              <a:rPr lang="en-IN" sz="2000" i="1" dirty="0"/>
              <a:t>TCP/IP </a:t>
            </a:r>
            <a:r>
              <a:rPr lang="en-IN" sz="2000" dirty="0"/>
              <a:t>– Transmission Control Protocol</a:t>
            </a:r>
          </a:p>
          <a:p>
            <a:r>
              <a:rPr lang="en-IN" sz="2000" i="1" dirty="0"/>
              <a:t>UDP</a:t>
            </a:r>
            <a:r>
              <a:rPr lang="en-IN" sz="2000" dirty="0"/>
              <a:t> – User Datagram Protocol</a:t>
            </a:r>
          </a:p>
          <a:p>
            <a:r>
              <a:rPr lang="en-IN" sz="2000" i="1" dirty="0"/>
              <a:t>FTP</a:t>
            </a:r>
            <a:r>
              <a:rPr lang="en-IN" sz="2000" dirty="0"/>
              <a:t> – File Transfer Protocol</a:t>
            </a:r>
          </a:p>
          <a:p>
            <a:r>
              <a:rPr lang="en-IN" sz="2000" i="1" dirty="0"/>
              <a:t>SMTP</a:t>
            </a:r>
            <a:r>
              <a:rPr lang="en-IN" sz="2000" dirty="0"/>
              <a:t> – Simple Mail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272830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2414" y="867114"/>
            <a:ext cx="8689976" cy="727433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packets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3815" y="1792823"/>
            <a:ext cx="8689976" cy="1371599"/>
          </a:xfrm>
        </p:spPr>
        <p:txBody>
          <a:bodyPr/>
          <a:lstStyle/>
          <a:p>
            <a:r>
              <a:rPr lang="en-IN" dirty="0"/>
              <a:t>Chunks of information is broken down into basic units called packets. It contains control information and transmission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450E2A-CFDC-48D9-8E38-BC8F9C043B37}"/>
              </a:ext>
            </a:extLst>
          </p:cNvPr>
          <p:cNvSpPr txBox="1"/>
          <p:nvPr/>
        </p:nvSpPr>
        <p:spPr>
          <a:xfrm>
            <a:off x="3048786" y="3324548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/>
              <a:t>PAYLOAD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9AB9F-2F92-490C-AA1A-CFD15842D7C7}"/>
              </a:ext>
            </a:extLst>
          </p:cNvPr>
          <p:cNvSpPr txBox="1"/>
          <p:nvPr/>
        </p:nvSpPr>
        <p:spPr>
          <a:xfrm>
            <a:off x="2453718" y="4075418"/>
            <a:ext cx="6926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PAYLOAD IS A PIECE OF CODE THAT IS USED TO EXPLOIT A VULNERABILITY AND THERBY INJECTING MALICIOUS CONTENT INTO A SYSTEM</a:t>
            </a:r>
          </a:p>
        </p:txBody>
      </p:sp>
    </p:spTree>
    <p:extLst>
      <p:ext uri="{BB962C8B-B14F-4D97-AF65-F5344CB8AC3E}">
        <p14:creationId xmlns:p14="http://schemas.microsoft.com/office/powerpoint/2010/main" val="988163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470" y="1422144"/>
            <a:ext cx="8689976" cy="7029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3 Way Handshake – TCP/IP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43200"/>
            <a:ext cx="8689976" cy="1371599"/>
          </a:xfrm>
        </p:spPr>
        <p:txBody>
          <a:bodyPr/>
          <a:lstStyle/>
          <a:p>
            <a:r>
              <a:rPr lang="en-IN" b="1" dirty="0"/>
              <a:t>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858EE88-62D7-4BC2-B6A2-2146E071E7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38" y="2209799"/>
            <a:ext cx="6667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7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615820"/>
            <a:ext cx="8689976" cy="674912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Port: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422917"/>
            <a:ext cx="8689976" cy="1371599"/>
          </a:xfrm>
        </p:spPr>
        <p:txBody>
          <a:bodyPr/>
          <a:lstStyle/>
          <a:p>
            <a:r>
              <a:rPr lang="fr-F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port Is a Virtual communication Endpoint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AD69B-BD4E-4AB8-9E15-4EC191CFFCB3}"/>
              </a:ext>
            </a:extLst>
          </p:cNvPr>
          <p:cNvSpPr txBox="1"/>
          <p:nvPr/>
        </p:nvSpPr>
        <p:spPr>
          <a:xfrm>
            <a:off x="3047223" y="2108716"/>
            <a:ext cx="609755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i="1" u="sng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Port Numbers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[0-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65536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algn="ctr"/>
            <a:endParaRPr lang="en-IN" sz="2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FTP – 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21</a:t>
            </a:r>
          </a:p>
          <a:p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SSH – 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22</a:t>
            </a:r>
          </a:p>
          <a:p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SMB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 </a:t>
            </a:r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–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 445</a:t>
            </a:r>
          </a:p>
          <a:p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SMTP </a:t>
            </a:r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– </a:t>
            </a:r>
            <a:r>
              <a:rPr lang="en-IN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25</a:t>
            </a:r>
          </a:p>
          <a:p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DNS – 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53</a:t>
            </a:r>
          </a:p>
          <a:p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</a:t>
            </a:r>
            <a:r>
              <a:rPr lang="en-IN" sz="2800" dirty="0">
                <a:solidFill>
                  <a:srgbClr val="202124"/>
                </a:solidFill>
                <a:latin typeface="arial" panose="020B0604020202020204" pitchFamily="34" charset="0"/>
              </a:rPr>
              <a:t>TP – 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80</a:t>
            </a:r>
          </a:p>
          <a:p>
            <a:r>
              <a:rPr lang="en-IN" sz="28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HTTPS - </a:t>
            </a:r>
            <a:r>
              <a:rPr lang="en-IN" sz="28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IN" sz="2800" b="1" dirty="0">
                <a:solidFill>
                  <a:srgbClr val="202124"/>
                </a:solidFill>
                <a:latin typeface="arial" panose="020B0604020202020204" pitchFamily="34" charset="0"/>
              </a:rPr>
              <a:t>43</a:t>
            </a:r>
            <a:endParaRPr lang="en-IN" sz="2800" b="1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3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B75B-D7FE-47D5-BD39-1CEA1C13F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524" y="417902"/>
            <a:ext cx="10364452" cy="780661"/>
          </a:xfrm>
        </p:spPr>
        <p:txBody>
          <a:bodyPr/>
          <a:lstStyle/>
          <a:p>
            <a:r>
              <a:rPr lang="en-IN" b="1" dirty="0"/>
              <a:t>GENERAL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4C90-FEAE-4ED4-9198-197501AD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590546"/>
            <a:ext cx="3298976" cy="576262"/>
          </a:xfrm>
        </p:spPr>
        <p:txBody>
          <a:bodyPr/>
          <a:lstStyle/>
          <a:p>
            <a:r>
              <a:rPr lang="en-IN" dirty="0"/>
              <a:t>EVENt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4110E-B9B6-4F6B-A3B0-E62125C58AA4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2984" y="2414491"/>
            <a:ext cx="3298976" cy="2847845"/>
          </a:xfrm>
        </p:spPr>
        <p:txBody>
          <a:bodyPr/>
          <a:lstStyle/>
          <a:p>
            <a:r>
              <a:rPr lang="en-US" b="0" i="0" dirty="0">
                <a:solidFill>
                  <a:srgbClr val="414042"/>
                </a:solidFill>
                <a:effectLst/>
                <a:latin typeface="Poppins" panose="020B0502040204020203" pitchFamily="2" charset="0"/>
              </a:rPr>
              <a:t>change in the normal behavior of system</a:t>
            </a:r>
          </a:p>
          <a:p>
            <a:endParaRPr lang="en-US" dirty="0">
              <a:solidFill>
                <a:srgbClr val="414042"/>
              </a:solidFill>
              <a:latin typeface="Poppins" panose="020B0502040204020203" pitchFamily="2" charset="0"/>
            </a:endParaRPr>
          </a:p>
          <a:p>
            <a:endParaRPr lang="en-US" dirty="0">
              <a:solidFill>
                <a:srgbClr val="414042"/>
              </a:solidFill>
              <a:latin typeface="Poppins" panose="020B0502040204020203" pitchFamily="2" charset="0"/>
            </a:endParaRPr>
          </a:p>
          <a:p>
            <a:r>
              <a:rPr lang="en-US" i="1" u="sng" dirty="0">
                <a:solidFill>
                  <a:srgbClr val="414042"/>
                </a:solidFill>
                <a:latin typeface="Poppins" panose="020B0502040204020203" pitchFamily="2" charset="0"/>
              </a:rPr>
              <a:t>Ex</a:t>
            </a:r>
            <a:r>
              <a:rPr lang="en-US" i="1" dirty="0">
                <a:solidFill>
                  <a:srgbClr val="414042"/>
                </a:solidFill>
                <a:latin typeface="Poppins" panose="020B0502040204020203" pitchFamily="2" charset="0"/>
              </a:rPr>
              <a:t>: </a:t>
            </a:r>
            <a:r>
              <a:rPr lang="en-US" dirty="0">
                <a:solidFill>
                  <a:srgbClr val="414042"/>
                </a:solidFill>
                <a:latin typeface="Poppins" panose="020B0502040204020203" pitchFamily="2" charset="0"/>
              </a:rPr>
              <a:t>someone logs into their account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31076-801E-412E-87A7-012336BC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48" y="1590546"/>
            <a:ext cx="3291521" cy="576262"/>
          </a:xfrm>
        </p:spPr>
        <p:txBody>
          <a:bodyPr/>
          <a:lstStyle/>
          <a:p>
            <a:r>
              <a:rPr lang="en-IN" dirty="0"/>
              <a:t>INCIDENt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B2013B-C238-4D5B-BFC8-F86EB5DE4A0A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67912" y="2414490"/>
            <a:ext cx="3303351" cy="2847845"/>
          </a:xfrm>
        </p:spPr>
        <p:txBody>
          <a:bodyPr/>
          <a:lstStyle/>
          <a:p>
            <a:r>
              <a:rPr lang="en-US" b="0" i="0" dirty="0">
                <a:solidFill>
                  <a:srgbClr val="414042"/>
                </a:solidFill>
                <a:effectLst/>
                <a:latin typeface="Poppins" panose="00000500000000000000" pitchFamily="2" charset="0"/>
              </a:rPr>
              <a:t>change in a system that negatively impacts the organization</a:t>
            </a:r>
          </a:p>
          <a:p>
            <a:endParaRPr lang="en-US" dirty="0">
              <a:solidFill>
                <a:srgbClr val="414042"/>
              </a:solidFill>
              <a:latin typeface="Poppins" panose="00000500000000000000" pitchFamily="2" charset="0"/>
            </a:endParaRPr>
          </a:p>
          <a:p>
            <a:r>
              <a:rPr lang="en-US" i="1" u="sng" dirty="0">
                <a:solidFill>
                  <a:srgbClr val="414042"/>
                </a:solidFill>
                <a:latin typeface="Poppins" panose="00000500000000000000" pitchFamily="2" charset="0"/>
              </a:rPr>
              <a:t>EX</a:t>
            </a:r>
            <a:r>
              <a:rPr lang="en-US" dirty="0">
                <a:solidFill>
                  <a:srgbClr val="414042"/>
                </a:solidFill>
                <a:latin typeface="Poppins" panose="00000500000000000000" pitchFamily="2" charset="0"/>
              </a:rPr>
              <a:t>: </a:t>
            </a:r>
            <a:r>
              <a:rPr lang="en-US" b="0" i="0" dirty="0">
                <a:solidFill>
                  <a:srgbClr val="414042"/>
                </a:solidFill>
                <a:effectLst/>
                <a:latin typeface="Poppins" panose="00000500000000000000" pitchFamily="2" charset="0"/>
              </a:rPr>
              <a:t>An employee replies to a phishing email, divulging confidential information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CA88CB-4B00-4F7D-980E-794EECA8F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467" y="1590546"/>
            <a:ext cx="3304928" cy="576262"/>
          </a:xfrm>
        </p:spPr>
        <p:txBody>
          <a:bodyPr/>
          <a:lstStyle/>
          <a:p>
            <a:r>
              <a:rPr lang="en-IN" dirty="0"/>
              <a:t>ALERT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06EFEFD-C577-4708-9DA3-845776F905E5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80042" y="2414490"/>
            <a:ext cx="3304928" cy="2847845"/>
          </a:xfrm>
        </p:spPr>
        <p:txBody>
          <a:bodyPr/>
          <a:lstStyle/>
          <a:p>
            <a:r>
              <a:rPr lang="en-US" b="0" i="0" dirty="0">
                <a:solidFill>
                  <a:srgbClr val="414042"/>
                </a:solidFill>
                <a:effectLst/>
                <a:latin typeface="Poppins" panose="00000500000000000000" pitchFamily="2" charset="0"/>
              </a:rPr>
              <a:t>An alert is a notification of a cybersecurity event</a:t>
            </a:r>
          </a:p>
          <a:p>
            <a:endParaRPr lang="en-US" dirty="0">
              <a:solidFill>
                <a:srgbClr val="414042"/>
              </a:solidFill>
              <a:latin typeface="Poppins" panose="00000500000000000000" pitchFamily="2" charset="0"/>
            </a:endParaRPr>
          </a:p>
          <a:p>
            <a:endParaRPr lang="en-US" dirty="0">
              <a:solidFill>
                <a:srgbClr val="414042"/>
              </a:solidFill>
              <a:latin typeface="Poppins" panose="00000500000000000000" pitchFamily="2" charset="0"/>
            </a:endParaRPr>
          </a:p>
          <a:p>
            <a:r>
              <a:rPr lang="en-US" u="sng" dirty="0">
                <a:solidFill>
                  <a:srgbClr val="414042"/>
                </a:solidFill>
                <a:latin typeface="Poppins" panose="00000500000000000000" pitchFamily="2" charset="0"/>
              </a:rPr>
              <a:t>Ex</a:t>
            </a:r>
            <a:r>
              <a:rPr lang="en-US" dirty="0">
                <a:solidFill>
                  <a:srgbClr val="414042"/>
                </a:solidFill>
                <a:latin typeface="Poppins" panose="00000500000000000000" pitchFamily="2" charset="0"/>
              </a:rPr>
              <a:t>: send an alert to admin if more than 5 unsuccessful login attempts were made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6B3D31-D502-4FAB-99A5-AB1A42E53AF5}"/>
              </a:ext>
            </a:extLst>
          </p:cNvPr>
          <p:cNvCxnSpPr>
            <a:cxnSpLocks/>
          </p:cNvCxnSpPr>
          <p:nvPr/>
        </p:nvCxnSpPr>
        <p:spPr>
          <a:xfrm>
            <a:off x="4440558" y="1446245"/>
            <a:ext cx="18575" cy="3582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7BA7F4-6B65-4E1F-81AC-9C0CAC08E941}"/>
              </a:ext>
            </a:extLst>
          </p:cNvPr>
          <p:cNvCxnSpPr>
            <a:cxnSpLocks/>
          </p:cNvCxnSpPr>
          <p:nvPr/>
        </p:nvCxnSpPr>
        <p:spPr>
          <a:xfrm>
            <a:off x="7871263" y="1446245"/>
            <a:ext cx="0" cy="3538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1F8A17-450A-4716-BEEC-601E259B1E6D}"/>
              </a:ext>
            </a:extLst>
          </p:cNvPr>
          <p:cNvCxnSpPr>
            <a:cxnSpLocks/>
          </p:cNvCxnSpPr>
          <p:nvPr/>
        </p:nvCxnSpPr>
        <p:spPr>
          <a:xfrm>
            <a:off x="898967" y="2302522"/>
            <a:ext cx="103644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688BC6-CAFD-48BA-8707-434C6E8A6FDF}"/>
              </a:ext>
            </a:extLst>
          </p:cNvPr>
          <p:cNvCxnSpPr>
            <a:cxnSpLocks/>
          </p:cNvCxnSpPr>
          <p:nvPr/>
        </p:nvCxnSpPr>
        <p:spPr>
          <a:xfrm flipV="1">
            <a:off x="783771" y="4985089"/>
            <a:ext cx="10730205" cy="4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7E0532-4348-496E-A30E-D23D6F597125}"/>
              </a:ext>
            </a:extLst>
          </p:cNvPr>
          <p:cNvCxnSpPr>
            <a:cxnSpLocks/>
          </p:cNvCxnSpPr>
          <p:nvPr/>
        </p:nvCxnSpPr>
        <p:spPr>
          <a:xfrm flipV="1">
            <a:off x="912984" y="1446245"/>
            <a:ext cx="10218436" cy="32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70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F7D0-C1C2-4D38-BA43-2EF79307D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517716"/>
            <a:ext cx="8689976" cy="755713"/>
          </a:xfrm>
        </p:spPr>
        <p:txBody>
          <a:bodyPr>
            <a:normAutofit/>
          </a:bodyPr>
          <a:lstStyle/>
          <a:p>
            <a:r>
              <a:rPr lang="en-IN" b="1" u="sng" dirty="0"/>
              <a:t>PENETRATION TESTING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699BD-EDED-4876-A911-0B17DE8B6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43200"/>
            <a:ext cx="8689976" cy="1371599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A penetration test, also known as a pen test or ethical hacking, is an authorized simulated cyberattack on a computer system, performed to evaluate the security of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3503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1099</TotalTime>
  <Words>488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</vt:lpstr>
      <vt:lpstr>Bahnschrift Condensed</vt:lpstr>
      <vt:lpstr>Poppins</vt:lpstr>
      <vt:lpstr>Roboto</vt:lpstr>
      <vt:lpstr>Tw Cen MT</vt:lpstr>
      <vt:lpstr>Droplet</vt:lpstr>
      <vt:lpstr>Cyber security </vt:lpstr>
      <vt:lpstr>It is the way of Providing protocols and methods in order to protect our systems from information tampering, software and hardware damage and misuse of services</vt:lpstr>
      <vt:lpstr>Cyber Security Jobs in India</vt:lpstr>
      <vt:lpstr>NETWORKING PROTOCOLS</vt:lpstr>
      <vt:lpstr>packets</vt:lpstr>
      <vt:lpstr>3 Way Handshake – TCP/IP</vt:lpstr>
      <vt:lpstr>Port:</vt:lpstr>
      <vt:lpstr>GENERAL TERMS</vt:lpstr>
      <vt:lpstr>PENETRATION TESTING </vt:lpstr>
      <vt:lpstr>Attack phase</vt:lpstr>
      <vt:lpstr>.</vt:lpstr>
      <vt:lpstr>PowerPoint Presentation</vt:lpstr>
      <vt:lpstr>Hands on -Pentesting tools</vt:lpstr>
      <vt:lpstr>Certifications                    resources</vt:lpstr>
      <vt:lpstr>REFERENCES </vt:lpstr>
      <vt:lpstr>ARIGATo minasan✌️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</dc:title>
  <dc:creator>Ramakanth seshabhattar</dc:creator>
  <cp:lastModifiedBy>Ramakanth seshabhattar</cp:lastModifiedBy>
  <cp:revision>8</cp:revision>
  <dcterms:created xsi:type="dcterms:W3CDTF">2022-02-03T10:31:35Z</dcterms:created>
  <dcterms:modified xsi:type="dcterms:W3CDTF">2022-02-04T12:09:45Z</dcterms:modified>
</cp:coreProperties>
</file>