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application/vnd.openxmlformats-officedocument.spreadsheetml.sheet" Extension="xlsx"/>
  <Default ContentType="image/jpeg" Extension="jpg"/>
  <Override ContentType="application/vnd.ms-office.webextensiontaskpanes+xml" PartName="/ppt/webextensions/taskpanes.xml"/>
  <Override ContentType="application/vnd.ms-office.webextension+xml" PartName="/ppt/webextensions/webextension1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thumbnail.jpeg" Type="http://schemas.openxmlformats.org/package/2006/relationships/metadata/thumbnail"/><Relationship Id="rId2" Target="ppt/presentation.xml" Type="http://schemas.openxmlformats.org/officeDocument/2006/relationships/officeDocument"/><Relationship Id="rId1" Target="ppt/webextensions/taskpanes.xml" Type="http://schemas.microsoft.com/office/2011/relationships/webextensiontaskpanes"/><Relationship Id="rId5" Target="docProps/app.xml" Type="http://schemas.openxmlformats.org/officeDocument/2006/relationships/extended-properties"/><Relationship Id="rId4" Target="docProps/core.xml" Type="http://schemas.openxmlformats.org/package/2006/relationships/metadata/core-properties"/><Relationship Id="rId6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62" r:id="rId2"/>
    <p:sldId id="263" r:id="rId3"/>
    <p:sldId id="257" r:id="rId4"/>
    <p:sldId id="258" r:id="rId5"/>
    <p:sldId id="265" r:id="rId6"/>
    <p:sldId id="266" r:id="rId7"/>
    <p:sldId id="267" r:id="rId8"/>
    <p:sldId id="268" r:id="rId9"/>
    <p:sldId id="271" r:id="rId10"/>
    <p:sldId id="272" r:id="rId11"/>
    <p:sldId id="273" r:id="rId12"/>
    <p:sldId id="280" r:id="rId13"/>
    <p:sldId id="281" r:id="rId14"/>
    <p:sldId id="261" r:id="rId15"/>
    <p:sldId id="270" r:id="rId16"/>
    <p:sldId id="269" r:id="rId17"/>
    <p:sldId id="285" r:id="rId18"/>
    <p:sldId id="286" r:id="rId19"/>
    <p:sldId id="275" r:id="rId20"/>
    <p:sldId id="291" r:id="rId21"/>
    <p:sldId id="290" r:id="rId22"/>
    <p:sldId id="284" r:id="rId23"/>
    <p:sldId id="279" r:id="rId24"/>
    <p:sldId id="276" r:id="rId25"/>
    <p:sldId id="287" r:id="rId26"/>
    <p:sldId id="288" r:id="rId27"/>
    <p:sldId id="264" r:id="rId28"/>
    <p:sldId id="274" r:id="rId29"/>
    <p:sldId id="289" r:id="rId30"/>
    <p:sldId id="282" r:id="rId31"/>
    <p:sldId id="283" r:id="rId32"/>
    <p:sldId id="292" r:id="rId33"/>
    <p:sldId id="293" r:id="rId34"/>
    <p:sldId id="294" r:id="rId35"/>
    <p:sldId id="277" r:id="rId36"/>
    <p:sldId id="295" r:id="rId37"/>
    <p:sldId id="25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00"/>
    <a:srgbClr val="FFFFB9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.xml" Type="http://schemas.microsoft.com/office/2011/relationships/chartColorStyle"/><Relationship Id="rId1" Target="style1.xml" Type="http://schemas.microsoft.com/office/2011/relationships/chartStyl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E-40E8-9E91-34EC8C17A6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E-40E8-9E91-34EC8C17A6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E-40E8-9E91-34EC8C17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930239"/>
        <c:axId val="1269933983"/>
      </c:barChart>
      <c:catAx>
        <c:axId val="126993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933983"/>
        <c:crosses val="autoZero"/>
        <c:auto val="1"/>
        <c:lblAlgn val="ctr"/>
        <c:lblOffset val="100"/>
        <c:noMultiLvlLbl val="0"/>
      </c:catAx>
      <c:valAx>
        <c:axId val="1269933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9302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E68C-6AEC-409C-8B70-9BA620080A22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FC21-6E4A-45B9-BFDF-81FC68E4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4C3-340E-41EF-A702-6CFB95DB303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ED63-39C7-403A-8E42-1748EEE8E45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DCE-744D-44E5-9AEB-92612ECA003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2755-8CA7-4851-A0F2-05BEAB70B4C4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B879-56E0-4D18-858C-4D154AA4F74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68D8-FD85-48BA-A5A1-9BDAA2C901AD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8F30-9CCC-4397-8EB9-65FAD354DBD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EC91-D121-4EFF-A022-64BF5DDADFF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052D-3426-41D0-9B56-13968B2E5067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7826-355E-400C-B260-099579AA85C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CED-2C7E-4AC1-9ADB-578EBEDA11BF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5C7-3455-43B6-A135-D6B85996ECB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1A3F-ACDD-415E-B21F-534FDF445252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285-8B19-4939-87E4-16F325309317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A41B-6C51-4F70-B2CA-748DFD5F00A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CA59-6A3D-4AAE-B6B4-6A0D1484B3B4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588C-8732-466A-AAFC-4AB2D5E43F9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9B61-E3DC-4F71-B2A5-0A4CC61AEA43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A364BD-2955-4B3C-8023-1E6B279D7C23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 ?><Relationships xmlns="http://schemas.openxmlformats.org/package/2006/relationships"><Relationship Id="rId3" Target="../media/image21.png" Type="http://schemas.openxmlformats.org/officeDocument/2006/relationships/image"/><Relationship Id="rId2" Target="../media/image2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 ?><Relationships xmlns="http://schemas.openxmlformats.org/package/2006/relationships"><Relationship Id="rId2" Target="../media/image27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treme close up of line chart graphic" id="23" name="Picture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979" y="6248400"/>
            <a:ext cx="3548063" cy="609590"/>
          </a:xfrm>
        </p:spPr>
        <p:txBody>
          <a:bodyPr>
            <a:normAutofit fontScale="90000"/>
          </a:bodyPr>
          <a:lstStyle/>
          <a:p>
            <a:pPr algn="l"/>
            <a:r>
              <a:rPr b="1" dirty="0" i="1" lang="en-US" smtClean="0" sz="4000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INSIGHTS ON CYBERSECURITY-1</a:t>
            </a:r>
            <a:endParaRPr b="1" dirty="0" i="1" lang="en-US" sz="4000">
              <a:solidFill>
                <a:srgbClr val="FFFF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9312669" y="5314749"/>
            <a:ext cx="1060056" cy="53186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dirty="0" lang="en-US" smtClean="0" sz="100">
                <a:solidFill>
                  <a:srgbClr val="FFFFFF"/>
                </a:solidFill>
              </a:rPr>
              <a:t>.</a:t>
            </a:r>
            <a:endParaRPr dirty="0" lang="en-US" sz="10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794873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3079" y="401122"/>
            <a:ext cx="4086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2060"/>
                </a:solidFill>
              </a:rPr>
              <a:t>TYPES OF MALWARE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0779" y="862787"/>
            <a:ext cx="93911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Virus</a:t>
            </a:r>
            <a:r>
              <a:rPr lang="en-US" sz="2200" dirty="0" smtClean="0"/>
              <a:t>: A</a:t>
            </a:r>
            <a:r>
              <a:rPr lang="en-US" sz="2200" dirty="0"/>
              <a:t> computer virus is a malicious piece of computer code designed to spread from device to device. 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Trojans: </a:t>
            </a:r>
            <a:r>
              <a:rPr lang="en-US" sz="2200" dirty="0"/>
              <a:t>A Trojan (or Trojan Horse) disguises itself as legitimate software with the purpose of tricking you into executing malicious software on your computer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Worms: </a:t>
            </a:r>
            <a:r>
              <a:rPr lang="en-US" sz="2200" dirty="0"/>
              <a:t>A worm replicates itself by infecting other computers that are on the same network. They’re designed to consume bandwidth and interrupt networks.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Ransomware:</a:t>
            </a:r>
            <a:r>
              <a:rPr lang="en-US" sz="2200" b="1" dirty="0"/>
              <a:t> </a:t>
            </a:r>
            <a:r>
              <a:rPr lang="en-US" sz="2200" dirty="0" smtClean="0"/>
              <a:t>Ransomware </a:t>
            </a:r>
            <a:r>
              <a:rPr lang="en-US" sz="2200" dirty="0"/>
              <a:t>is designed to encrypt your files and block access to them until a ransom is paid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 smtClean="0"/>
              <a:t>Keyloggers: </a:t>
            </a:r>
            <a:r>
              <a:rPr lang="en-US" sz="2200" dirty="0" smtClean="0"/>
              <a:t>Keyloggers </a:t>
            </a:r>
            <a:r>
              <a:rPr lang="en-US" sz="2200" dirty="0"/>
              <a:t>keep track of your keystrokes on your keyboard and record them on a log. This information is used to gain unauthorized access to your accounts.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1" y="1499817"/>
            <a:ext cx="10058400" cy="44900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087" y="1224619"/>
            <a:ext cx="8689976" cy="721756"/>
          </a:xfrm>
        </p:spPr>
        <p:txBody>
          <a:bodyPr>
            <a:no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</a:rPr>
              <a:t>CRYPTOGRAPHY</a:t>
            </a:r>
            <a:endParaRPr lang="en-US" sz="4400" u="sng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087" y="2026444"/>
            <a:ext cx="8689976" cy="11572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Cryptography is an advanced mathematical approach to generate ciphers and encrypt the data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669552" y="3725464"/>
            <a:ext cx="1971675" cy="1928811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4763" y="4769938"/>
            <a:ext cx="3094980" cy="0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42514" y="3725464"/>
            <a:ext cx="2528887" cy="2008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727369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85877" y="4274105"/>
            <a:ext cx="255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Cryptographic Algorithm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170112" y="3183731"/>
            <a:ext cx="1223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u="sng" dirty="0" smtClean="0"/>
              <a:t>PlainText</a:t>
            </a:r>
            <a:endParaRPr lang="en-US" sz="2400" b="1" i="1" u="sng" dirty="0"/>
          </a:p>
        </p:txBody>
      </p:sp>
      <p:sp>
        <p:nvSpPr>
          <p:cNvPr id="10" name="Rectangle 9"/>
          <p:cNvSpPr/>
          <p:nvPr/>
        </p:nvSpPr>
        <p:spPr>
          <a:xfrm>
            <a:off x="7689646" y="3183730"/>
            <a:ext cx="1434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u="sng" dirty="0" smtClean="0"/>
              <a:t>CipherText</a:t>
            </a:r>
            <a:endParaRPr lang="en-US" sz="2400" b="1" i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552" y="994178"/>
            <a:ext cx="8689976" cy="866773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accent4">
                    <a:lumMod val="50000"/>
                  </a:schemeClr>
                </a:solidFill>
              </a:rPr>
              <a:t>Steganography</a:t>
            </a:r>
            <a:endParaRPr lang="en-US" sz="40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552" y="1993108"/>
            <a:ext cx="8689976" cy="16001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Steganography is the art of concealing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into transfer media such as images, audio and video files. Here we deal with image steganography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6375" y="4769938"/>
            <a:ext cx="1623368" cy="2087"/>
          </a:xfrm>
          <a:prstGeom prst="straightConnector1">
            <a:avLst/>
          </a:prstGeom>
          <a:ln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5" y="3725463"/>
            <a:ext cx="2919413" cy="19573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3" y="3725463"/>
            <a:ext cx="2919413" cy="19573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84090" y="4585272"/>
            <a:ext cx="1247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/>
              <a:t>+    HIE</a:t>
            </a:r>
            <a:endParaRPr lang="en-US" sz="28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80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89" y="890141"/>
            <a:ext cx="1078706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Crypto-Currency</a:t>
            </a:r>
          </a:p>
          <a:p>
            <a:pPr algn="ctr"/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Cryptocurrency is a type of digital currency that generally only exists </a:t>
            </a:r>
            <a:r>
              <a:rPr lang="en-US" sz="2400" dirty="0" smtClean="0"/>
              <a:t>electronically</a:t>
            </a:r>
          </a:p>
          <a:p>
            <a:r>
              <a:rPr lang="en-US" sz="2400" b="1" dirty="0" smtClean="0"/>
              <a:t>     Example : Bitcoin, </a:t>
            </a:r>
            <a:r>
              <a:rPr lang="en-US" sz="2000" b="1" dirty="0"/>
              <a:t>Ethereum</a:t>
            </a:r>
            <a:r>
              <a:rPr lang="en-US" sz="2400" b="1" dirty="0" smtClean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people earn cryptocurrency through a complex process called “mining,” which requires advanced computer equipment to solve highly complicated math puzzles.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3564463"/>
            <a:ext cx="4839175" cy="2722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63" y="3564463"/>
            <a:ext cx="4933949" cy="27220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2924" y="5439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2" y="1932413"/>
            <a:ext cx="5789321" cy="3829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0925" y="543997"/>
            <a:ext cx="2335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BLOCKCHAIN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7976" y="1800225"/>
            <a:ext cx="468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Blockchain is a system </a:t>
            </a:r>
            <a:r>
              <a:rPr lang="en-US" sz="2000" b="1" dirty="0"/>
              <a:t>of recording information</a:t>
            </a:r>
            <a:r>
              <a:rPr lang="en-US" sz="2000" dirty="0"/>
              <a:t> in a way that makes it difficult or impossible to change, hack, or cheat the </a:t>
            </a:r>
            <a:r>
              <a:rPr lang="en-US" sz="2000" dirty="0" smtClean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Blockchains </a:t>
            </a:r>
            <a:r>
              <a:rPr lang="en-US" sz="2000" dirty="0"/>
              <a:t>store data in blocks that are then </a:t>
            </a:r>
            <a:r>
              <a:rPr lang="en-US" sz="2000" b="1" dirty="0"/>
              <a:t>chained together</a:t>
            </a:r>
            <a:r>
              <a:rPr lang="en-US" sz="2000" dirty="0"/>
              <a:t>. 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new data comes in it is entered into a fresh block. Once the block is filled with data it is chained onto the previous block, which makes the data chained together in </a:t>
            </a:r>
            <a:r>
              <a:rPr lang="en-US" sz="2000" b="1" dirty="0"/>
              <a:t>chronological </a:t>
            </a:r>
            <a:r>
              <a:rPr lang="en-US" sz="2000" b="1" dirty="0" smtClean="0"/>
              <a:t>order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85" y="1271085"/>
            <a:ext cx="10058400" cy="462411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865" y="632626"/>
            <a:ext cx="95613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Symmetric Encryption </a:t>
            </a:r>
            <a:r>
              <a:rPr lang="en-US" sz="2000" b="1" dirty="0" smtClean="0"/>
              <a:t>: </a:t>
            </a:r>
            <a:r>
              <a:rPr lang="en-US" sz="2000" dirty="0"/>
              <a:t>Symmetric-key algorithms are algorithms for cryptography that use the same cryptographic keys for both the encryption of plaintext and the decryption of </a:t>
            </a:r>
            <a:r>
              <a:rPr lang="en-US" sz="2000" dirty="0" smtClean="0"/>
              <a:t>cipher text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EX: </a:t>
            </a:r>
            <a:r>
              <a:rPr lang="en-US" dirty="0" smtClean="0"/>
              <a:t>AES, DES, TRIPLE-DES</a:t>
            </a:r>
            <a:endParaRPr lang="en-US" sz="1600" dirty="0" smtClean="0"/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16865" y="3882727"/>
            <a:ext cx="900110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Hash encryption </a:t>
            </a:r>
            <a:r>
              <a:rPr lang="en-US" sz="2000" b="1" dirty="0" smtClean="0"/>
              <a:t>: </a:t>
            </a:r>
            <a:r>
              <a:rPr lang="en-US" sz="2000" dirty="0" smtClean="0"/>
              <a:t>It</a:t>
            </a:r>
            <a:r>
              <a:rPr lang="en-US" sz="2000" dirty="0"/>
              <a:t> is an algorithm that takes an arbitrary amount of data input—a credential—and produces a fixed-size output of enciphered text called a hash value, or just “hash.” That enciphered text can then be stored instead of the password itself, and later used to verify the </a:t>
            </a:r>
            <a:r>
              <a:rPr lang="en-US" sz="2000" dirty="0" smtClean="0"/>
              <a:t>use</a:t>
            </a:r>
          </a:p>
          <a:p>
            <a:r>
              <a:rPr lang="en-US" sz="2400" b="1" dirty="0"/>
              <a:t>EX: </a:t>
            </a:r>
            <a:r>
              <a:rPr lang="en-US" sz="2000" dirty="0" smtClean="0"/>
              <a:t>SHA1, SHA2, MD5</a:t>
            </a:r>
            <a:endParaRPr lang="en-US" dirty="0"/>
          </a:p>
          <a:p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716865" y="2233064"/>
            <a:ext cx="101846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Asymmetric Encryption </a:t>
            </a:r>
            <a:r>
              <a:rPr lang="en-US" b="1" dirty="0" smtClean="0"/>
              <a:t>: </a:t>
            </a:r>
            <a:r>
              <a:rPr lang="en-US" sz="2000" dirty="0"/>
              <a:t>Public-key cryptography, or asymmetric cryptography, is a cryptographic system that uses pairs of </a:t>
            </a:r>
            <a:r>
              <a:rPr lang="en-US" sz="2000" dirty="0" smtClean="0"/>
              <a:t>keys</a:t>
            </a:r>
          </a:p>
          <a:p>
            <a:r>
              <a:rPr lang="en-US" sz="2000" b="1" dirty="0"/>
              <a:t>EX: </a:t>
            </a:r>
            <a:r>
              <a:rPr lang="en-US" sz="1900" dirty="0"/>
              <a:t>Rivest Shamir Adleman (</a:t>
            </a:r>
            <a:r>
              <a:rPr lang="en-US" sz="1900" dirty="0" smtClean="0"/>
              <a:t>RSA), Digital </a:t>
            </a:r>
            <a:r>
              <a:rPr lang="en-US" sz="1900" dirty="0"/>
              <a:t>Signature Standard (</a:t>
            </a:r>
            <a:r>
              <a:rPr lang="en-US" sz="1900" dirty="0" smtClean="0"/>
              <a:t>DSS), Elliptical </a:t>
            </a:r>
            <a:r>
              <a:rPr lang="en-US" sz="1900" dirty="0"/>
              <a:t>Curve Cryptography (ECC)</a:t>
            </a:r>
          </a:p>
          <a:p>
            <a:endParaRPr lang="en-US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46" y="1676112"/>
            <a:ext cx="5449060" cy="4105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1038" y="744021"/>
            <a:ext cx="3798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2060"/>
                </a:solidFill>
              </a:rPr>
              <a:t>CRYPTOGRAPHIC ATTACKS: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tile algn="tl" flip="none" sx="100000" sy="100000" tx="0" ty="0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up of circuit board" id="4" name="Picture 3">
            <a:extLst>
              <a:ext uri="{FF2B5EF4-FFF2-40B4-BE49-F238E27FC236}">
                <a16:creationId xmlns:a16="http://schemas.microsoft.com/office/drawing/2014/main" id="{4B216623-4B59-4FC0-8E90-46834903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b="-1" r="-5"/>
          <a:stretch/>
        </p:blipFill>
        <p:spPr>
          <a:xfrm>
            <a:off x="-1" y="10"/>
            <a:ext cx="6723529" cy="6857990"/>
          </a:xfrm>
          <a:prstGeom prst="rect">
            <a:avLst/>
          </a:prstGeom>
          <a:effectLst>
            <a:glow rad="127000">
              <a:schemeClr val="accent4">
                <a:lumMod val="75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20" y="0"/>
            <a:ext cx="3084891" cy="1478570"/>
          </a:xfrm>
        </p:spPr>
        <p:txBody>
          <a:bodyPr>
            <a:normAutofit/>
          </a:bodyPr>
          <a:lstStyle/>
          <a:p>
            <a:r>
              <a:rPr b="1" dirty="0" i="1" lang="en-US" smtClean="0" sz="3200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Insight on </a:t>
            </a:r>
            <a:r>
              <a:rPr dirty="0" lang="en-US" smtClean="0" sz="3200"/>
              <a:t>:</a:t>
            </a:r>
            <a:endParaRPr dirty="0"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2631" y="1092998"/>
            <a:ext cx="3824668" cy="5329238"/>
          </a:xfrm>
        </p:spPr>
        <p:txBody>
          <a:bodyPr>
            <a:noAutofit/>
          </a:bodyPr>
          <a:lstStyle/>
          <a:p>
            <a:pPr indent="0" marL="0">
              <a:lnSpc>
                <a:spcPct val="110000"/>
              </a:lnSpc>
              <a:buNone/>
            </a:pPr>
            <a:endParaRPr dirty="0" lang="en-US" smtClean="0" sz="1700"/>
          </a:p>
          <a:p>
            <a:pPr>
              <a:lnSpc>
                <a:spcPct val="110000"/>
              </a:lnSpc>
            </a:pPr>
            <a:r>
              <a:rPr b="1" dirty="0" lang="en-US" smtClean="0" sz="1700"/>
              <a:t>Cybersecurity </a:t>
            </a:r>
            <a:endParaRPr b="1" dirty="0" lang="en-US" sz="1700"/>
          </a:p>
          <a:p>
            <a:pPr>
              <a:lnSpc>
                <a:spcPct val="110000"/>
              </a:lnSpc>
            </a:pPr>
            <a:r>
              <a:rPr b="1" dirty="0" lang="en-US" sz="1700"/>
              <a:t>Cutting edge technologies</a:t>
            </a:r>
          </a:p>
          <a:p>
            <a:pPr>
              <a:lnSpc>
                <a:spcPct val="110000"/>
              </a:lnSpc>
            </a:pPr>
            <a:r>
              <a:rPr b="1" dirty="0" lang="en-US" sz="1700"/>
              <a:t>Malware and threats</a:t>
            </a:r>
          </a:p>
          <a:p>
            <a:pPr>
              <a:lnSpc>
                <a:spcPct val="110000"/>
              </a:lnSpc>
            </a:pPr>
            <a:r>
              <a:rPr b="1" dirty="0" lang="en-US" sz="1700"/>
              <a:t>Pentesting and kali linux</a:t>
            </a:r>
          </a:p>
          <a:p>
            <a:pPr>
              <a:lnSpc>
                <a:spcPct val="110000"/>
              </a:lnSpc>
            </a:pPr>
            <a:r>
              <a:rPr b="1" dirty="0" lang="en-US" sz="1700"/>
              <a:t>Next generation </a:t>
            </a:r>
            <a:r>
              <a:rPr b="1" dirty="0" lang="en-US" smtClean="0" sz="1700"/>
              <a:t>firewalls</a:t>
            </a:r>
          </a:p>
          <a:p>
            <a:pPr>
              <a:lnSpc>
                <a:spcPct val="110000"/>
              </a:lnSpc>
            </a:pPr>
            <a:r>
              <a:rPr b="1" dirty="0" lang="en-US" smtClean="0" sz="1700"/>
              <a:t>VPN and proxies</a:t>
            </a:r>
            <a:endParaRPr b="1" dirty="0" lang="en-US" sz="1700"/>
          </a:p>
          <a:p>
            <a:pPr>
              <a:lnSpc>
                <a:spcPct val="110000"/>
              </a:lnSpc>
            </a:pPr>
            <a:r>
              <a:rPr b="1" dirty="0" lang="en-US" sz="1700"/>
              <a:t>Cloud computing and cloud security</a:t>
            </a:r>
          </a:p>
          <a:p>
            <a:pPr>
              <a:lnSpc>
                <a:spcPct val="110000"/>
              </a:lnSpc>
            </a:pPr>
            <a:r>
              <a:rPr b="1" dirty="0" lang="en-US" sz="1700"/>
              <a:t>Vulnerability exploits</a:t>
            </a:r>
          </a:p>
          <a:p>
            <a:pPr>
              <a:lnSpc>
                <a:spcPct val="110000"/>
              </a:lnSpc>
            </a:pPr>
            <a:r>
              <a:rPr b="1" dirty="0" lang="en-US" sz="1700"/>
              <a:t>Incident </a:t>
            </a:r>
            <a:r>
              <a:rPr b="1" dirty="0" lang="en-US" smtClean="0" sz="1700"/>
              <a:t>response policy</a:t>
            </a:r>
          </a:p>
          <a:p>
            <a:pPr>
              <a:lnSpc>
                <a:spcPct val="110000"/>
              </a:lnSpc>
            </a:pPr>
            <a:r>
              <a:rPr b="1" dirty="0" lang="en-US" smtClean="0" sz="1700"/>
              <a:t> </a:t>
            </a:r>
            <a:r>
              <a:rPr b="1" dirty="0" lang="en-US" sz="1700"/>
              <a:t>Forensic </a:t>
            </a:r>
            <a:r>
              <a:rPr b="1" dirty="0" lang="en-US" smtClean="0" sz="1700"/>
              <a:t>process</a:t>
            </a:r>
          </a:p>
          <a:p>
            <a:pPr>
              <a:lnSpc>
                <a:spcPct val="110000"/>
              </a:lnSpc>
            </a:pPr>
            <a:r>
              <a:rPr b="1" dirty="0" lang="en-US" smtClean="0" sz="1700"/>
              <a:t>Certifications and resources </a:t>
            </a:r>
            <a:endParaRPr b="1" dirty="0" lang="en-US" sz="1700"/>
          </a:p>
        </p:txBody>
      </p:sp>
      <p:sp>
        <p:nvSpPr>
          <p:cNvPr id="5" name="Rounded Rectangle 4"/>
          <p:cNvSpPr/>
          <p:nvPr/>
        </p:nvSpPr>
        <p:spPr>
          <a:xfrm>
            <a:off x="1357313" y="2574929"/>
            <a:ext cx="4543425" cy="170815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headEnd len="med" type="none" w="med"/>
            <a:tailEnd len="med" type="none" w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z="4800">
                <a:ln w="0"/>
                <a:solidFill>
                  <a:srgbClr val="FFFFAB"/>
                </a:solidFill>
                <a:effectLst>
                  <a:reflection algn="bl" blurRad="1270000" dir="5400000" endPos="65000" rotWithShape="0" stA="45000" sy="-90000"/>
                </a:effectLst>
              </a:rPr>
              <a:t>C</a:t>
            </a:r>
            <a:r>
              <a:rPr dirty="0" lang="en-US" smtClean="0" sz="4800">
                <a:ln w="0"/>
                <a:solidFill>
                  <a:srgbClr val="FFFFAB"/>
                </a:solidFill>
                <a:effectLst>
                  <a:reflection algn="bl" blurRad="1270000" dir="5400000" endPos="65000" rotWithShape="0" stA="45000" sy="-90000"/>
                </a:effectLst>
              </a:rPr>
              <a:t>ontent</a:t>
            </a:r>
            <a:r>
              <a:rPr dirty="0" lang="en-US" smtClean="0" sz="48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algn="bl" blurRad="1270000" dir="5400000" endPos="65000" rotWithShape="0" stA="45000" sy="-90000"/>
                </a:effectLst>
              </a:rPr>
              <a:t> </a:t>
            </a:r>
            <a:r>
              <a:rPr dirty="0" lang="en-US" sz="4800">
                <a:ln w="0"/>
                <a:solidFill>
                  <a:srgbClr val="FFFFB9"/>
                </a:solidFill>
                <a:effectLst>
                  <a:reflection algn="bl" blurRad="1270000" dir="5400000" endPos="65000" rotWithShape="0" stA="45000" sy="-90000"/>
                </a:effectLst>
              </a:rPr>
              <a:t>O</a:t>
            </a:r>
            <a:r>
              <a:rPr dirty="0" lang="en-US" smtClean="0" sz="4800">
                <a:ln w="0"/>
                <a:solidFill>
                  <a:srgbClr val="FFFFB9"/>
                </a:solidFill>
                <a:effectLst>
                  <a:reflection algn="bl" blurRad="1270000" dir="5400000" endPos="65000" rotWithShape="0" stA="45000" sy="-90000"/>
                </a:effectLst>
              </a:rPr>
              <a:t>utline</a:t>
            </a:r>
            <a:endParaRPr dirty="0" lang="en-US" sz="4800">
              <a:ln w="0"/>
              <a:solidFill>
                <a:srgbClr val="FFFFB9"/>
              </a:solidFill>
              <a:effectLst>
                <a:reflection algn="bl" blurRad="1270000" dir="5400000" endPos="65000" rotWithShape="0" stA="45000" sy="-90000"/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757490347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4589" y="851517"/>
            <a:ext cx="89820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Cloud </a:t>
            </a:r>
            <a:r>
              <a:rPr lang="en-US" sz="2000" b="1" u="sng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computing</a:t>
            </a:r>
          </a:p>
          <a:p>
            <a:pPr algn="ctr"/>
            <a:endParaRPr lang="en-US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It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</a:rPr>
              <a:t>the on-demand availability of computer system resources, especially data storage and computing power, without direct active management by the user.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8248" y="2547174"/>
            <a:ext cx="183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Types of Cloud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25583" y="3014991"/>
            <a:ext cx="1" cy="151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50217" y="3311486"/>
            <a:ext cx="4050821" cy="1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50217" y="3328989"/>
            <a:ext cx="0" cy="11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01038" y="3311486"/>
            <a:ext cx="0" cy="11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86661" y="4506567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</a:t>
            </a:r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ybrid Cloud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22796" y="4506567"/>
            <a:ext cx="167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Private 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Cloud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52562" y="4506567"/>
            <a:ext cx="1595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Public Cloud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2113" y="3523838"/>
            <a:ext cx="8851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1D252C"/>
                </a:solidFill>
                <a:latin typeface="Hoves"/>
              </a:rPr>
              <a:t>Cloud </a:t>
            </a:r>
            <a:r>
              <a:rPr lang="en-US" b="1" u="sng" dirty="0" smtClean="0">
                <a:solidFill>
                  <a:srgbClr val="1D252C"/>
                </a:solidFill>
                <a:latin typeface="Hoves"/>
              </a:rPr>
              <a:t>security</a:t>
            </a:r>
            <a:r>
              <a:rPr lang="en-US" b="1" dirty="0" smtClean="0">
                <a:solidFill>
                  <a:srgbClr val="1D252C"/>
                </a:solidFill>
                <a:latin typeface="Hoves"/>
              </a:rPr>
              <a:t>:</a:t>
            </a:r>
            <a:r>
              <a:rPr lang="en-US" dirty="0" smtClean="0">
                <a:solidFill>
                  <a:srgbClr val="1D252C"/>
                </a:solidFill>
                <a:latin typeface="Hoves"/>
              </a:rPr>
              <a:t> Also </a:t>
            </a:r>
            <a:r>
              <a:rPr lang="en-US" dirty="0">
                <a:solidFill>
                  <a:srgbClr val="1D252C"/>
                </a:solidFill>
                <a:latin typeface="Hoves"/>
              </a:rPr>
              <a:t>known as cloud computing security, consists of a set of policies, controls, procedures and technologies that work together to protect cloud-based systems, data, and infrastructure</a:t>
            </a:r>
            <a:r>
              <a:rPr lang="en-US" dirty="0" smtClean="0">
                <a:solidFill>
                  <a:srgbClr val="1D252C"/>
                </a:solidFill>
                <a:latin typeface="Hoves"/>
              </a:rPr>
              <a:t>.</a:t>
            </a:r>
          </a:p>
          <a:p>
            <a:endParaRPr lang="en-US" dirty="0">
              <a:solidFill>
                <a:srgbClr val="1D252C"/>
              </a:solidFill>
              <a:latin typeface="Hoves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8586" y="5403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Services of Cloud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25546" y="1008117"/>
            <a:ext cx="1" cy="151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50180" y="1304612"/>
            <a:ext cx="4050821" cy="1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50180" y="1322115"/>
            <a:ext cx="0" cy="11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01001" y="1304612"/>
            <a:ext cx="0" cy="11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71837" y="245706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Saas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97249" y="249969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Paas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3427" y="249969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Iaas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381" y="258246"/>
            <a:ext cx="449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3">
                    <a:lumMod val="50000"/>
                  </a:schemeClr>
                </a:solidFill>
              </a:rPr>
              <a:t>Virtual Private Networks and Proxies</a:t>
            </a:r>
            <a:endParaRPr lang="en-US" sz="24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2088" y="1424875"/>
            <a:ext cx="375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Inter"/>
              </a:rPr>
              <a:t>A virtual private network, or </a:t>
            </a:r>
            <a:r>
              <a:rPr lang="en-US" b="1" u="sng" dirty="0">
                <a:solidFill>
                  <a:srgbClr val="202124"/>
                </a:solidFill>
                <a:latin typeface="Inter"/>
              </a:rPr>
              <a:t>VPN</a:t>
            </a:r>
            <a:r>
              <a:rPr lang="en-US" dirty="0">
                <a:solidFill>
                  <a:srgbClr val="202124"/>
                </a:solidFill>
                <a:latin typeface="Inter"/>
              </a:rPr>
              <a:t>, is an encrypted connection over the Internet from a device to a </a:t>
            </a:r>
            <a:r>
              <a:rPr lang="en-US" dirty="0" smtClean="0">
                <a:solidFill>
                  <a:srgbClr val="202124"/>
                </a:solidFill>
                <a:latin typeface="Inter"/>
              </a:rPr>
              <a:t>network (secureTunnel)</a:t>
            </a:r>
            <a:endParaRPr lang="en-US" dirty="0">
              <a:latin typeface="In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72312" y="1386938"/>
            <a:ext cx="43719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Inter"/>
              </a:rPr>
              <a:t>A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b="1" u="sng" dirty="0" smtClean="0">
                <a:solidFill>
                  <a:srgbClr val="000000"/>
                </a:solidFill>
                <a:latin typeface="Inter"/>
              </a:rPr>
              <a:t>proxy 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server provides a gateway between users and the internet. It is a server, referred to as an “intermediary” because it goes between end-users and the web pages they visit </a:t>
            </a:r>
            <a:r>
              <a:rPr lang="en-US" dirty="0" smtClean="0">
                <a:solidFill>
                  <a:srgbClr val="000000"/>
                </a:solidFill>
                <a:latin typeface="Inter"/>
              </a:rPr>
              <a:t>online (gateWay)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32" y="3979992"/>
            <a:ext cx="4492853" cy="2639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95" y="3784291"/>
            <a:ext cx="4705350" cy="28349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2088" y="2960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latin typeface="Inter"/>
              </a:rPr>
              <a:t>Ex</a:t>
            </a:r>
            <a:r>
              <a:rPr lang="en-US" dirty="0" smtClean="0">
                <a:latin typeface="Inter"/>
              </a:rPr>
              <a:t>: Tunnelbear, NordVPN, ExpressVPN</a:t>
            </a:r>
            <a:endParaRPr lang="en-US" dirty="0">
              <a:latin typeface="In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2312" y="3391351"/>
            <a:ext cx="2687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Inter"/>
              </a:rPr>
              <a:t>Ex</a:t>
            </a:r>
            <a:r>
              <a:rPr lang="en-US" dirty="0">
                <a:latin typeface="Inter"/>
              </a:rPr>
              <a:t>: </a:t>
            </a:r>
            <a:r>
              <a:rPr lang="en-US" dirty="0" smtClean="0"/>
              <a:t>SLLProxy,</a:t>
            </a:r>
            <a:r>
              <a:rPr lang="en-US" dirty="0"/>
              <a:t> </a:t>
            </a:r>
            <a:r>
              <a:rPr lang="en-US" dirty="0" smtClean="0"/>
              <a:t>GatherProxy</a:t>
            </a:r>
            <a:endParaRPr lang="en-US" dirty="0">
              <a:latin typeface="Inte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286500" y="1271588"/>
            <a:ext cx="42863" cy="534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12" y="1809431"/>
            <a:ext cx="10058400" cy="38397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67" y="1925636"/>
            <a:ext cx="7963955" cy="3957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1566" y="791070"/>
            <a:ext cx="7963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A </a:t>
            </a:r>
            <a:r>
              <a:rPr lang="en-US" sz="2200" b="1" dirty="0">
                <a:solidFill>
                  <a:srgbClr val="002060"/>
                </a:solidFill>
              </a:rPr>
              <a:t>H</a:t>
            </a:r>
            <a:r>
              <a:rPr lang="en-US" sz="2200" b="1" dirty="0" smtClean="0">
                <a:solidFill>
                  <a:srgbClr val="002060"/>
                </a:solidFill>
              </a:rPr>
              <a:t>acker</a:t>
            </a:r>
            <a:r>
              <a:rPr lang="en-US" sz="2200" dirty="0" smtClean="0">
                <a:solidFill>
                  <a:srgbClr val="002060"/>
                </a:solidFill>
              </a:rPr>
              <a:t> is a threat actor who intends to penetrate into a system’s defenses either ethically or unethically with his/her own motive 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9413" y="6527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4">
                    <a:lumMod val="50000"/>
                  </a:schemeClr>
                </a:solidFill>
                <a:latin typeface="Inter"/>
              </a:rPr>
              <a:t>OWASP TOP 10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In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139033"/>
            <a:ext cx="10058400" cy="3163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82034" y="1189332"/>
            <a:ext cx="55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Inter"/>
              </a:rPr>
              <a:t>O</a:t>
            </a:r>
            <a:r>
              <a:rPr lang="en-US" dirty="0" smtClean="0">
                <a:latin typeface="Inter"/>
              </a:rPr>
              <a:t>PEN </a:t>
            </a:r>
            <a:r>
              <a:rPr lang="en-US" b="1" dirty="0" smtClean="0">
                <a:latin typeface="Inter"/>
              </a:rPr>
              <a:t>W</a:t>
            </a:r>
            <a:r>
              <a:rPr lang="en-US" dirty="0" smtClean="0">
                <a:latin typeface="Inter"/>
              </a:rPr>
              <a:t>EB </a:t>
            </a:r>
            <a:r>
              <a:rPr lang="en-US" b="1" dirty="0" smtClean="0">
                <a:latin typeface="Inter"/>
              </a:rPr>
              <a:t>A</a:t>
            </a:r>
            <a:r>
              <a:rPr lang="en-US" dirty="0" smtClean="0">
                <a:latin typeface="Inter"/>
              </a:rPr>
              <a:t>PPLICATION </a:t>
            </a:r>
            <a:r>
              <a:rPr lang="en-US" b="1" dirty="0" smtClean="0">
                <a:latin typeface="Inter"/>
              </a:rPr>
              <a:t>S</a:t>
            </a:r>
            <a:r>
              <a:rPr lang="en-US" dirty="0" smtClean="0">
                <a:latin typeface="Inter"/>
              </a:rPr>
              <a:t>OFTWARE </a:t>
            </a:r>
            <a:r>
              <a:rPr lang="en-US" b="1" dirty="0" smtClean="0">
                <a:latin typeface="Inter"/>
              </a:rPr>
              <a:t>P</a:t>
            </a:r>
            <a:r>
              <a:rPr lang="en-US" dirty="0" smtClean="0">
                <a:latin typeface="Inter"/>
              </a:rPr>
              <a:t>ROJECT</a:t>
            </a: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731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5025" y="1584655"/>
            <a:ext cx="809625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202124"/>
                </a:solidFill>
                <a:latin typeface="arial" panose="020B0604020202020204" pitchFamily="34" charset="0"/>
              </a:rPr>
              <a:t>A </a:t>
            </a:r>
            <a:r>
              <a:rPr lang="en-US" sz="1900" b="1" dirty="0">
                <a:solidFill>
                  <a:srgbClr val="202124"/>
                </a:solidFill>
                <a:latin typeface="arial" panose="020B0604020202020204" pitchFamily="34" charset="0"/>
              </a:rPr>
              <a:t>firewall </a:t>
            </a:r>
            <a:r>
              <a:rPr lang="en-US" sz="1900" dirty="0">
                <a:solidFill>
                  <a:srgbClr val="202124"/>
                </a:solidFill>
                <a:latin typeface="arial" panose="020B0604020202020204" pitchFamily="34" charset="0"/>
              </a:rPr>
              <a:t>is a network security device that monitors incoming and outgoing network traffic and decides whether to allow or block specific traffic based on a defined set of security rules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4767262" y="705437"/>
            <a:ext cx="302217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Firewall </a:t>
            </a:r>
            <a:r>
              <a:rPr lang="en-US" sz="2400" dirty="0"/>
              <a:t>(Filters traffic)</a:t>
            </a:r>
          </a:p>
          <a:p>
            <a:pPr algn="ctr"/>
            <a:endParaRPr lang="en-US" sz="2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5025" y="3726784"/>
            <a:ext cx="6096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Packet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filtering firewall</a:t>
            </a:r>
          </a:p>
          <a:p>
            <a:pPr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Circuit-level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gateway</a:t>
            </a:r>
          </a:p>
          <a:p>
            <a:pPr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Application-level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gateway (aka proxy firewall)</a:t>
            </a:r>
          </a:p>
          <a:p>
            <a:pPr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Stateful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inspection firewall</a:t>
            </a:r>
          </a:p>
          <a:p>
            <a:pPr>
              <a:buFont typeface="+mj-lt"/>
              <a:buAutoNum type="arabicPeriod"/>
            </a:pP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Next-generation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firewall (NGFW)</a:t>
            </a:r>
            <a:endParaRPr lang="en-US" sz="19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7262" y="2940412"/>
            <a:ext cx="2512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Types Of Firewalls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73356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</a:t>
            </a:r>
            <a:r>
              <a:rPr lang="en-US" sz="2400" dirty="0" smtClean="0"/>
              <a:t>     (IDS </a:t>
            </a:r>
            <a:r>
              <a:rPr lang="en-US" sz="2400" dirty="0" smtClean="0"/>
              <a:t>VS </a:t>
            </a:r>
            <a:r>
              <a:rPr lang="en-US" sz="2400" dirty="0" smtClean="0"/>
              <a:t>IPS)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526" y="1318506"/>
            <a:ext cx="4873474" cy="679994"/>
          </a:xfrm>
        </p:spPr>
        <p:txBody>
          <a:bodyPr/>
          <a:lstStyle/>
          <a:p>
            <a:pPr algn="ctr"/>
            <a:r>
              <a:rPr lang="en-US" sz="2800" b="1" u="sng" dirty="0" smtClean="0"/>
              <a:t>IDS</a:t>
            </a:r>
            <a:endParaRPr lang="en-US" sz="2800" b="1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4084243"/>
              </p:ext>
            </p:extLst>
          </p:nvPr>
        </p:nvGraphicFramePr>
        <p:xfrm>
          <a:off x="913774" y="2380574"/>
          <a:ext cx="10901988" cy="32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994">
                  <a:extLst>
                    <a:ext uri="{9D8B030D-6E8A-4147-A177-3AD203B41FA5}">
                      <a16:colId xmlns:a16="http://schemas.microsoft.com/office/drawing/2014/main" val="1424436675"/>
                    </a:ext>
                  </a:extLst>
                </a:gridCol>
                <a:gridCol w="5450994">
                  <a:extLst>
                    <a:ext uri="{9D8B030D-6E8A-4147-A177-3AD203B41FA5}">
                      <a16:colId xmlns:a16="http://schemas.microsoft.com/office/drawing/2014/main" val="668875188"/>
                    </a:ext>
                  </a:extLst>
                </a:gridCol>
              </a:tblGrid>
              <a:tr h="464344"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INTRUSION DETECTION SYSTEM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INTRUSION PREVENTION SYSTEM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90244"/>
                  </a:ext>
                </a:extLst>
              </a:tr>
              <a:tr h="76438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IDS are detection and monitoring tools.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IPS is a control system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48857"/>
                  </a:ext>
                </a:extLst>
              </a:tr>
              <a:tr h="76438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These tools do not take action on their own.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The control system accepts and rejects a packet based on the ruleset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21623"/>
                  </a:ext>
                </a:extLst>
              </a:tr>
              <a:tr h="76438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IDS requires a human or another system to look at the results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IPS requires that the database gets regularly updated with new threat data.</a:t>
                      </a:r>
                      <a:endParaRPr lang="en-US" b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6222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514" y="1318506"/>
            <a:ext cx="4881804" cy="679994"/>
          </a:xfrm>
        </p:spPr>
        <p:txBody>
          <a:bodyPr/>
          <a:lstStyle/>
          <a:p>
            <a:pPr algn="ctr"/>
            <a:r>
              <a:rPr lang="en-US" b="1" u="sng" dirty="0" smtClean="0"/>
              <a:t>IPS</a:t>
            </a:r>
            <a:endParaRPr lang="en-US" b="1" u="sn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7611725"/>
              </p:ext>
            </p:extLst>
          </p:nvPr>
        </p:nvGraphicFramePr>
        <p:xfrm flipH="1" flipV="1">
          <a:off x="11277599" y="3005456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smtClean="0"/>
              <a:t>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8914" y="320488"/>
            <a:ext cx="2926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Vulnerability Exploits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16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26" y="1180792"/>
            <a:ext cx="10058400" cy="39200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26" y="803511"/>
            <a:ext cx="10058400" cy="50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999" y="1343025"/>
            <a:ext cx="8689976" cy="112394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WHAT IS CYBERSECURITY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99" y="3257550"/>
            <a:ext cx="8689976" cy="13715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security is the practice of defending computers, servers, mobile devices, electronic systems, networks, and data from malicious attacks.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999903"/>
            <a:ext cx="10058400" cy="48833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9085" y="1495722"/>
            <a:ext cx="8882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Incident management is the process used </a:t>
            </a:r>
            <a:r>
              <a:rPr lang="en-US" sz="2000" dirty="0" smtClean="0"/>
              <a:t>by </a:t>
            </a:r>
            <a:r>
              <a:rPr lang="en-US" sz="2000" dirty="0"/>
              <a:t>IT Operations teams to respond to an unplanned event or service interruption and restore the service to its operational 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2841" y="619680"/>
            <a:ext cx="3034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Incident </a:t>
            </a:r>
            <a:r>
              <a:rPr lang="en-US" sz="2400" b="1" u="sng" dirty="0" smtClean="0">
                <a:solidFill>
                  <a:schemeClr val="accent4">
                    <a:lumMod val="50000"/>
                  </a:schemeClr>
                </a:solidFill>
              </a:rPr>
              <a:t>management</a:t>
            </a:r>
            <a:endParaRPr lang="en-US" sz="24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514600"/>
            <a:ext cx="9277350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774" y="1101209"/>
            <a:ext cx="1497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accent4">
                    <a:lumMod val="50000"/>
                  </a:schemeClr>
                </a:solidFill>
              </a:rPr>
              <a:t>Preparation:</a:t>
            </a:r>
            <a:endParaRPr lang="en-US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3774" y="2803307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</a:rPr>
              <a:t>Detection And Analysis: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774" y="4495901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Containment: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235" y="1141844"/>
            <a:ext cx="8770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Preparation is one of the </a:t>
            </a:r>
            <a:r>
              <a:rPr lang="en-US" dirty="0" smtClean="0">
                <a:latin typeface="open sans"/>
              </a:rPr>
              <a:t>most essential </a:t>
            </a:r>
            <a:r>
              <a:rPr lang="en-US" dirty="0">
                <a:latin typeface="open sans"/>
              </a:rPr>
              <a:t>steps to an incident response plan because it determines how the IR team will respond to a myriad of incidents that may affect the organization</a:t>
            </a:r>
            <a:r>
              <a:rPr lang="en-US" dirty="0" smtClean="0">
                <a:latin typeface="open sans"/>
              </a:rPr>
              <a:t>.</a:t>
            </a:r>
            <a:r>
              <a:rPr lang="en-US" dirty="0"/>
              <a:t>  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3792" y="2803307"/>
            <a:ext cx="7527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During the identification phase, your IR team will need to identify threats from log alerts, IDS/IPS, firewalls, and any other suspicious activity occurring on the network. Once a threat has been identified, it should be documented and communicated per the policy established during the preparation phase</a:t>
            </a:r>
            <a:endParaRPr lang="en-US" dirty="0">
              <a:latin typeface="ope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2042" y="4512970"/>
            <a:ext cx="8649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Once a threat has been identified, the IR team should work to contain the threat to prevent further damage to other systems and the organization at large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6285" y="2773307"/>
            <a:ext cx="1228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</a:rPr>
              <a:t>Recovery:</a:t>
            </a:r>
            <a:endParaRPr lang="en-US" sz="20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6285" y="1216941"/>
            <a:ext cx="1447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Eradication:</a:t>
            </a:r>
            <a:endParaRPr lang="en-US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6285" y="4259683"/>
            <a:ext cx="2243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Post-Incident Activity: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0938" y="1216941"/>
            <a:ext cx="7733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Once the threat has been sufficiently contained, the IR team should work to implement a more permanent </a:t>
            </a:r>
            <a:r>
              <a:rPr lang="en-US" dirty="0" smtClean="0">
                <a:latin typeface="open sans"/>
              </a:rPr>
              <a:t>fix.</a:t>
            </a:r>
            <a:r>
              <a:rPr lang="en-US" dirty="0">
                <a:latin typeface="open sans"/>
              </a:rPr>
              <a:t> </a:t>
            </a:r>
            <a:r>
              <a:rPr lang="en-US" dirty="0" smtClean="0">
                <a:latin typeface="open sans"/>
              </a:rPr>
              <a:t>The </a:t>
            </a:r>
            <a:r>
              <a:rPr lang="en-US" dirty="0">
                <a:latin typeface="open sans"/>
              </a:rPr>
              <a:t>goal is to eliminate the entry point(s) that the threat actor used to obtain access to the network.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9913" y="2738312"/>
            <a:ext cx="7934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At the recovery stage, any production systems affected by a threat will be brought back online. This includes any data recovery or restoration efforts that need to take place as well.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9473" y="4315737"/>
            <a:ext cx="7240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Finally, the IR team should finalize documentation from the incident investigation and remediation as well as supply a detailed report that reviews the entire incident response </a:t>
            </a:r>
            <a:r>
              <a:rPr lang="en-US" dirty="0" smtClean="0">
                <a:latin typeface="open sans"/>
              </a:rPr>
              <a:t>process. </a:t>
            </a:r>
            <a:r>
              <a:rPr lang="en-US" u="sng" dirty="0" smtClean="0">
                <a:latin typeface="open sans"/>
              </a:rPr>
              <a:t>LESSONS LEARNT </a:t>
            </a:r>
            <a:r>
              <a:rPr lang="en-US" dirty="0" smtClean="0">
                <a:latin typeface="open sans"/>
              </a:rPr>
              <a:t>session has to be conducted.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416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8864" y="1437703"/>
            <a:ext cx="10084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Digital forensics, also known as computer and network forensics, </a:t>
            </a:r>
            <a:r>
              <a:rPr lang="en-US" dirty="0" smtClean="0">
                <a:latin typeface="open sans"/>
              </a:rPr>
              <a:t>is </a:t>
            </a:r>
            <a:r>
              <a:rPr lang="en-US" dirty="0">
                <a:latin typeface="open sans"/>
              </a:rPr>
              <a:t>considered the application of science to the identification, collection, examination, and analysis of data while preserving the integrity of </a:t>
            </a:r>
            <a:r>
              <a:rPr lang="en-US" dirty="0" smtClean="0">
                <a:latin typeface="open sans"/>
              </a:rPr>
              <a:t>the </a:t>
            </a:r>
            <a:r>
              <a:rPr lang="en-US" dirty="0">
                <a:latin typeface="open sans"/>
              </a:rPr>
              <a:t>information and maintaining a strict chain of custody for the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1215" y="605393"/>
            <a:ext cx="2246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forensics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2731678"/>
            <a:ext cx="10529889" cy="31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518706"/>
            <a:ext cx="7049484" cy="58205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3969" y="496626"/>
            <a:ext cx="3537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Courses and Certifications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5775" y="1403178"/>
            <a:ext cx="359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Cybersecurity Analyst : Coursera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5775" y="1978495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Ethical Hacking - The Complete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Udemy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9651" y="2574323"/>
            <a:ext cx="549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Cisco Certified Network Associate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(CCNA) : Cisco 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3969" y="3263639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202124"/>
                </a:solidFill>
                <a:latin typeface="arial" panose="020B0604020202020204" pitchFamily="34" charset="0"/>
              </a:rPr>
              <a:t>Advanced certifications: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2066790" y="3817637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288" y="4275543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CCIE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5288" y="473765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3796" y="1788915"/>
            <a:ext cx="8689976" cy="83994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</a:rPr>
              <a:t>QUIZ</a:t>
            </a: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747292"/>
            <a:ext cx="8689976" cy="13715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Kimitachi arigato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9268"/>
            <a:ext cx="6096000" cy="6858000"/>
          </a:xfrm>
        </p:spPr>
      </p:pic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</p:spPr>
      </p:pic>
      <p:pic>
        <p:nvPicPr>
          <p:cNvPr id="9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236"/>
            <a:ext cx="4961106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133"/>
            <a:ext cx="4961106" cy="686348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41568" y="3747292"/>
            <a:ext cx="534910" cy="509915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41568" y="1260008"/>
            <a:ext cx="1625600" cy="16256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999" y="1600201"/>
            <a:ext cx="8689976" cy="75247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NEED FOR CYBERSECURITY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999" y="3157539"/>
            <a:ext cx="8689976" cy="272891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Credentials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cia</a:t>
            </a:r>
            <a:r>
              <a:rPr lang="en-US" b="1" dirty="0" smtClean="0">
                <a:solidFill>
                  <a:schemeClr val="tx1"/>
                </a:solidFill>
              </a:rPr>
              <a:t> for </a:t>
            </a:r>
            <a:r>
              <a:rPr lang="en-US" b="1" dirty="0">
                <a:solidFill>
                  <a:schemeClr val="tx1"/>
                </a:solidFill>
              </a:rPr>
              <a:t>computing </a:t>
            </a:r>
            <a:r>
              <a:rPr lang="en-US" b="1" dirty="0" smtClean="0">
                <a:solidFill>
                  <a:schemeClr val="tx1"/>
                </a:solidFill>
              </a:rPr>
              <a:t>assets</a:t>
            </a:r>
          </a:p>
          <a:p>
            <a:pPr marL="457200" indent="-457200" algn="l"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5" y="475642"/>
            <a:ext cx="10364451" cy="1596177"/>
          </a:xfrm>
        </p:spPr>
        <p:txBody>
          <a:bodyPr/>
          <a:lstStyle/>
          <a:p>
            <a:r>
              <a:rPr lang="en-US" b="1" u="sng" dirty="0" smtClean="0"/>
              <a:t>CIA TRIAD 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32" y="2071819"/>
            <a:ext cx="8688012" cy="36676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647525"/>
            <a:ext cx="6220693" cy="4305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9532" y="901184"/>
            <a:ext cx="3032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CONFIDENTIALITY: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71" y="2057151"/>
            <a:ext cx="6773220" cy="35723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6367" y="5001696"/>
            <a:ext cx="280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H</a:t>
            </a:r>
            <a:r>
              <a:rPr lang="en-US" b="1" u="sng" dirty="0" smtClean="0"/>
              <a:t>ashGenerator - CheckSum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2224" y="1275434"/>
            <a:ext cx="2761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INTEGRITY</a:t>
            </a:r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2" y="2575054"/>
            <a:ext cx="6801799" cy="22767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3024" y="1815584"/>
            <a:ext cx="2325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4">
                    <a:lumMod val="75000"/>
                  </a:schemeClr>
                </a:solidFill>
              </a:rPr>
              <a:t>AVAILABILITY: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5916" y="272533"/>
            <a:ext cx="1763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MALWARE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3064" y="1165503"/>
            <a:ext cx="9415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Malicious Software is a software that is intentionally </a:t>
            </a:r>
            <a:r>
              <a:rPr lang="en-US" sz="2100" dirty="0"/>
              <a:t>designed to cause damage to a </a:t>
            </a:r>
            <a:r>
              <a:rPr lang="en-US" sz="2100" dirty="0" smtClean="0"/>
              <a:t>computational asset if the damage caused was unintentional its called a bug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31" y="2102468"/>
            <a:ext cx="8643937" cy="45840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Ramakanth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752773-1A2C-4B00-9F88-6E24A45DA77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1966</TotalTime>
  <Words>1397</Words>
  <Application>Microsoft Office PowerPoint</Application>
  <PresentationFormat>Widescreen</PresentationFormat>
  <Paragraphs>210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</vt:lpstr>
      <vt:lpstr>Calibri</vt:lpstr>
      <vt:lpstr>Hoves</vt:lpstr>
      <vt:lpstr>Inter</vt:lpstr>
      <vt:lpstr>open sans</vt:lpstr>
      <vt:lpstr>Tw Cen MT</vt:lpstr>
      <vt:lpstr>Droplet</vt:lpstr>
      <vt:lpstr>INSIGHTS ON CYBERSECURITY-1</vt:lpstr>
      <vt:lpstr>Insight on :</vt:lpstr>
      <vt:lpstr>WHAT IS CYBERSECURITY </vt:lpstr>
      <vt:lpstr>NEED FOR CYBERSECURITY</vt:lpstr>
      <vt:lpstr>CIA TRIAD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Steganography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(IDS VS IPS)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rrr</dc:creator>
  <cp:lastModifiedBy>rrr</cp:lastModifiedBy>
  <cp:revision>63</cp:revision>
  <dcterms:created xsi:type="dcterms:W3CDTF">2021-09-15T00:47:32Z</dcterms:created>
  <dcterms:modified xsi:type="dcterms:W3CDTF">2021-09-19T11:56:08Z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1044206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S9.1.2</vt:lpwstr>
  </property>
</Properties>
</file>