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86" r:id="rId6"/>
    <p:sldId id="288" r:id="rId7"/>
    <p:sldId id="289" r:id="rId8"/>
    <p:sldId id="290" r:id="rId9"/>
    <p:sldId id="260" r:id="rId10"/>
    <p:sldId id="262" r:id="rId11"/>
    <p:sldId id="263" r:id="rId12"/>
    <p:sldId id="287" r:id="rId13"/>
    <p:sldId id="265" r:id="rId14"/>
    <p:sldId id="266" r:id="rId15"/>
    <p:sldId id="267" r:id="rId16"/>
    <p:sldId id="268" r:id="rId17"/>
    <p:sldId id="269" r:id="rId18"/>
    <p:sldId id="270" r:id="rId19"/>
    <p:sldId id="271" r:id="rId20"/>
    <p:sldId id="272" r:id="rId21"/>
    <p:sldId id="273" r:id="rId22"/>
    <p:sldId id="274" r:id="rId23"/>
    <p:sldId id="264" r:id="rId24"/>
    <p:sldId id="275" r:id="rId25"/>
    <p:sldId id="277" r:id="rId26"/>
    <p:sldId id="291"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111858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146378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2311671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2504558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3173117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3740152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217874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204921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3559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427331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357995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200731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148051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402649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31483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95869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3C8CC-7C28-4BB2-ADE6-5A80FA9357AD}" type="datetimeFigureOut">
              <a:rPr lang="en-IN" smtClean="0"/>
              <a:t>20-11-2023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D89C486-97B0-4EC3-8628-C5F2C743931C}" type="slidenum">
              <a:rPr lang="en-IN" smtClean="0"/>
              <a:t>‹#›</a:t>
            </a:fld>
            <a:endParaRPr lang="en-IN" dirty="0"/>
          </a:p>
        </p:txBody>
      </p:sp>
    </p:spTree>
    <p:extLst>
      <p:ext uri="{BB962C8B-B14F-4D97-AF65-F5344CB8AC3E}">
        <p14:creationId xmlns:p14="http://schemas.microsoft.com/office/powerpoint/2010/main" val="212224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83C8CC-7C28-4BB2-ADE6-5A80FA9357AD}" type="datetimeFigureOut">
              <a:rPr lang="en-IN" smtClean="0"/>
              <a:t>20-11-2023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89C486-97B0-4EC3-8628-C5F2C743931C}" type="slidenum">
              <a:rPr lang="en-IN" smtClean="0"/>
              <a:t>‹#›</a:t>
            </a:fld>
            <a:endParaRPr lang="en-IN" dirty="0"/>
          </a:p>
        </p:txBody>
      </p:sp>
    </p:spTree>
    <p:extLst>
      <p:ext uri="{BB962C8B-B14F-4D97-AF65-F5344CB8AC3E}">
        <p14:creationId xmlns:p14="http://schemas.microsoft.com/office/powerpoint/2010/main" val="34876837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cimarronsystems.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971549" y="1362075"/>
            <a:ext cx="11896725" cy="1173481"/>
          </a:xfrm>
        </p:spPr>
        <p:txBody>
          <a:bodyPr>
            <a:normAutofit fontScale="90000"/>
          </a:bodyPr>
          <a:lstStyle/>
          <a:p>
            <a:pPr algn="ctr"/>
            <a:r>
              <a:rPr lang="en-IN" b="1" dirty="0">
                <a:solidFill>
                  <a:schemeClr val="accent1">
                    <a:lumMod val="20000"/>
                    <a:lumOff val="80000"/>
                  </a:schemeClr>
                </a:solidFill>
                <a:effectLst/>
                <a:latin typeface="Agency FB" panose="020B0503020202020204" pitchFamily="34" charset="0"/>
              </a:rPr>
              <a:t>VIDEO FILE CARVING TOOL</a:t>
            </a:r>
            <a:r>
              <a:rPr lang="en-IN" b="1" dirty="0">
                <a:solidFill>
                  <a:schemeClr val="accent1">
                    <a:lumMod val="20000"/>
                    <a:lumOff val="80000"/>
                  </a:schemeClr>
                </a:solidFill>
                <a:latin typeface="Agency FB" panose="020B0503020202020204" pitchFamily="34" charset="0"/>
              </a:rPr>
              <a:t>- </a:t>
            </a:r>
            <a:br>
              <a:rPr lang="en-IN" b="1" dirty="0">
                <a:solidFill>
                  <a:schemeClr val="accent1">
                    <a:lumMod val="20000"/>
                    <a:lumOff val="80000"/>
                  </a:schemeClr>
                </a:solidFill>
                <a:latin typeface="Agency FB" panose="020B0503020202020204" pitchFamily="34" charset="0"/>
              </a:rPr>
            </a:br>
            <a:r>
              <a:rPr lang="en-IN" b="1" dirty="0">
                <a:solidFill>
                  <a:schemeClr val="accent1">
                    <a:lumMod val="20000"/>
                    <a:lumOff val="80000"/>
                  </a:schemeClr>
                </a:solidFill>
                <a:effectLst/>
                <a:latin typeface="Agency FB" panose="020B0503020202020204" pitchFamily="34" charset="0"/>
              </a:rPr>
              <a:t> RAMP (</a:t>
            </a:r>
            <a:r>
              <a:rPr lang="en-US" b="1" dirty="0">
                <a:solidFill>
                  <a:schemeClr val="accent1">
                    <a:lumMod val="20000"/>
                    <a:lumOff val="80000"/>
                  </a:schemeClr>
                </a:solidFill>
                <a:effectLst/>
                <a:latin typeface="Agency FB" panose="020B0503020202020204" pitchFamily="34" charset="0"/>
              </a:rPr>
              <a:t>Real time Analysis of Mp4 File)</a:t>
            </a:r>
            <a:endParaRPr lang="en-IN" b="1" dirty="0">
              <a:solidFill>
                <a:schemeClr val="accent1">
                  <a:lumMod val="20000"/>
                  <a:lumOff val="80000"/>
                </a:schemeClr>
              </a:solidFill>
              <a:effectLst/>
              <a:latin typeface="Agency FB" panose="020B0503020202020204" pitchFamily="34" charset="0"/>
            </a:endParaRP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6460256" y="3932583"/>
            <a:ext cx="5236444" cy="1173480"/>
          </a:xfrm>
        </p:spPr>
        <p:txBody>
          <a:bodyPr>
            <a:normAutofit lnSpcReduction="10000"/>
          </a:bodyPr>
          <a:lstStyle/>
          <a:p>
            <a:pPr algn="l"/>
            <a:r>
              <a:rPr lang="en-IN" sz="2800" dirty="0">
                <a:solidFill>
                  <a:schemeClr val="accent5">
                    <a:lumMod val="20000"/>
                    <a:lumOff val="80000"/>
                  </a:schemeClr>
                </a:solidFill>
                <a:latin typeface="Bahnschrift Condensed" panose="020B0502040204020203" pitchFamily="34" charset="0"/>
                <a:cs typeface="Cordia New" panose="020B0502040204020203" pitchFamily="34" charset="-34"/>
              </a:rPr>
              <a:t>SVN Ramakanth (1602-19-733-118)</a:t>
            </a:r>
          </a:p>
          <a:p>
            <a:pPr algn="l"/>
            <a:r>
              <a:rPr lang="en-IN" sz="2800" dirty="0">
                <a:solidFill>
                  <a:schemeClr val="accent5">
                    <a:lumMod val="20000"/>
                    <a:lumOff val="80000"/>
                  </a:schemeClr>
                </a:solidFill>
                <a:latin typeface="Bahnschrift Condensed" panose="020B0502040204020203" pitchFamily="34" charset="0"/>
                <a:cs typeface="Cordia New" panose="020B0502040204020203" pitchFamily="34" charset="-34"/>
              </a:rPr>
              <a:t>S </a:t>
            </a:r>
            <a:r>
              <a:rPr lang="en-IN" sz="2800" dirty="0" err="1">
                <a:solidFill>
                  <a:schemeClr val="accent5">
                    <a:lumMod val="20000"/>
                    <a:lumOff val="80000"/>
                  </a:schemeClr>
                </a:solidFill>
                <a:latin typeface="Bahnschrift Condensed" panose="020B0502040204020203" pitchFamily="34" charset="0"/>
                <a:cs typeface="Cordia New" panose="020B0502040204020203" pitchFamily="34" charset="-34"/>
              </a:rPr>
              <a:t>Kavyasree</a:t>
            </a:r>
            <a:r>
              <a:rPr lang="en-IN" sz="2800" dirty="0">
                <a:solidFill>
                  <a:schemeClr val="accent5">
                    <a:lumMod val="20000"/>
                    <a:lumOff val="80000"/>
                  </a:schemeClr>
                </a:solidFill>
                <a:latin typeface="Bahnschrift Condensed" panose="020B0502040204020203" pitchFamily="34" charset="0"/>
                <a:cs typeface="Cordia New" panose="020B0502040204020203" pitchFamily="34" charset="-34"/>
              </a:rPr>
              <a:t> (1602-19-733-075)</a:t>
            </a:r>
          </a:p>
          <a:p>
            <a:pPr algn="l"/>
            <a:endParaRPr lang="en-IN" sz="2800" dirty="0">
              <a:solidFill>
                <a:schemeClr val="accent5">
                  <a:lumMod val="20000"/>
                  <a:lumOff val="80000"/>
                </a:schemeClr>
              </a:solidFill>
              <a:latin typeface="Bahnschrift Condensed" panose="020B0502040204020203" pitchFamily="34" charset="0"/>
              <a:cs typeface="Cordia New" panose="020B0502040204020203" pitchFamily="34" charset="-34"/>
            </a:endParaRPr>
          </a:p>
        </p:txBody>
      </p:sp>
    </p:spTree>
    <p:extLst>
      <p:ext uri="{BB962C8B-B14F-4D97-AF65-F5344CB8AC3E}">
        <p14:creationId xmlns:p14="http://schemas.microsoft.com/office/powerpoint/2010/main" val="165585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2076449" y="311118"/>
            <a:ext cx="9483491" cy="923330"/>
          </a:xfrm>
        </p:spPr>
        <p:txBody>
          <a:bodyPr>
            <a:noAutofit/>
          </a:bodyPr>
          <a:lstStyle/>
          <a:p>
            <a:pPr algn="l"/>
            <a:r>
              <a:rPr lang="en-US" sz="2000" b="1" dirty="0">
                <a:latin typeface="Times New Roman" panose="02020603050405020304" pitchFamily="18" charset="0"/>
                <a:cs typeface="Times New Roman" panose="02020603050405020304" pitchFamily="18" charset="0"/>
              </a:rPr>
              <a:t>5. </a:t>
            </a:r>
            <a:r>
              <a:rPr lang="en-US" sz="2000" b="1" dirty="0" err="1">
                <a:latin typeface="Times New Roman" panose="02020603050405020304" pitchFamily="18" charset="0"/>
                <a:cs typeface="Times New Roman" panose="02020603050405020304" pitchFamily="18" charset="0"/>
              </a:rPr>
              <a:t>mdia</a:t>
            </a:r>
            <a:r>
              <a:rPr lang="en-US" sz="2000" b="1" dirty="0">
                <a:latin typeface="Times New Roman" panose="02020603050405020304" pitchFamily="18" charset="0"/>
                <a:cs typeface="Times New Roman" panose="02020603050405020304" pitchFamily="18" charset="0"/>
              </a:rPr>
              <a:t> atom</a:t>
            </a:r>
            <a:r>
              <a:rPr lang="en-US" sz="2000" dirty="0">
                <a:latin typeface="Times New Roman" panose="02020603050405020304" pitchFamily="18" charset="0"/>
                <a:cs typeface="Times New Roman" panose="02020603050405020304" pitchFamily="18" charset="0"/>
              </a:rPr>
              <a:t>: This atom is a child of the </a:t>
            </a:r>
            <a:r>
              <a:rPr lang="en-US" sz="2000" dirty="0" err="1">
                <a:latin typeface="Times New Roman" panose="02020603050405020304" pitchFamily="18" charset="0"/>
                <a:cs typeface="Times New Roman" panose="02020603050405020304" pitchFamily="18" charset="0"/>
              </a:rPr>
              <a:t>trak</a:t>
            </a:r>
            <a:r>
              <a:rPr lang="en-US" sz="2000" dirty="0">
                <a:latin typeface="Times New Roman" panose="02020603050405020304" pitchFamily="18" charset="0"/>
                <a:cs typeface="Times New Roman" panose="02020603050405020304" pitchFamily="18" charset="0"/>
              </a:rPr>
              <a:t> atom and contains information about the media data associated with the track.</a:t>
            </a:r>
          </a:p>
        </p:txBody>
      </p:sp>
      <p:sp>
        <p:nvSpPr>
          <p:cNvPr id="4" name="TextBox 3">
            <a:extLst>
              <a:ext uri="{FF2B5EF4-FFF2-40B4-BE49-F238E27FC236}">
                <a16:creationId xmlns:a16="http://schemas.microsoft.com/office/drawing/2014/main" id="{D1DCACD6-7700-2D56-0BA6-A4209592B84A}"/>
              </a:ext>
            </a:extLst>
          </p:cNvPr>
          <p:cNvSpPr txBox="1"/>
          <p:nvPr/>
        </p:nvSpPr>
        <p:spPr>
          <a:xfrm>
            <a:off x="5334000" y="5605276"/>
            <a:ext cx="6096000" cy="707886"/>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10. </a:t>
            </a:r>
            <a:r>
              <a:rPr lang="en-US" sz="2000" b="1" dirty="0" err="1">
                <a:latin typeface="Times New Roman" panose="02020603050405020304" pitchFamily="18" charset="0"/>
                <a:cs typeface="Times New Roman" panose="02020603050405020304" pitchFamily="18" charset="0"/>
              </a:rPr>
              <a:t>stsz</a:t>
            </a:r>
            <a:r>
              <a:rPr lang="en-US" sz="2000" b="1" dirty="0">
                <a:latin typeface="Times New Roman" panose="02020603050405020304" pitchFamily="18" charset="0"/>
                <a:cs typeface="Times New Roman" panose="02020603050405020304" pitchFamily="18" charset="0"/>
              </a:rPr>
              <a:t> atom: </a:t>
            </a:r>
            <a:r>
              <a:rPr lang="en-US" sz="2000" dirty="0">
                <a:latin typeface="Times New Roman" panose="02020603050405020304" pitchFamily="18" charset="0"/>
                <a:cs typeface="Times New Roman" panose="02020603050405020304" pitchFamily="18" charset="0"/>
              </a:rPr>
              <a:t>This atom is a child of the </a:t>
            </a:r>
            <a:r>
              <a:rPr lang="en-US" sz="2000" dirty="0" err="1">
                <a:latin typeface="Times New Roman" panose="02020603050405020304" pitchFamily="18" charset="0"/>
                <a:cs typeface="Times New Roman" panose="02020603050405020304" pitchFamily="18" charset="0"/>
              </a:rPr>
              <a:t>mdia</a:t>
            </a:r>
            <a:r>
              <a:rPr lang="en-US" sz="2000" dirty="0">
                <a:latin typeface="Times New Roman" panose="02020603050405020304" pitchFamily="18" charset="0"/>
                <a:cs typeface="Times New Roman" panose="02020603050405020304" pitchFamily="18" charset="0"/>
              </a:rPr>
              <a:t> atom and specifies the size of each sample in the media track.</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C514CE-26B1-7BA2-CCAB-6422E49198FC}"/>
              </a:ext>
            </a:extLst>
          </p:cNvPr>
          <p:cNvSpPr txBox="1"/>
          <p:nvPr/>
        </p:nvSpPr>
        <p:spPr>
          <a:xfrm>
            <a:off x="4029075" y="4413243"/>
            <a:ext cx="8077200" cy="707886"/>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9. </a:t>
            </a:r>
            <a:r>
              <a:rPr lang="en-US" sz="2000" b="1" dirty="0" err="1">
                <a:latin typeface="Times New Roman" panose="02020603050405020304" pitchFamily="18" charset="0"/>
                <a:cs typeface="Times New Roman" panose="02020603050405020304" pitchFamily="18" charset="0"/>
              </a:rPr>
              <a:t>stsc</a:t>
            </a:r>
            <a:r>
              <a:rPr lang="en-US" sz="2000" b="1" dirty="0">
                <a:latin typeface="Times New Roman" panose="02020603050405020304" pitchFamily="18" charset="0"/>
                <a:cs typeface="Times New Roman" panose="02020603050405020304" pitchFamily="18" charset="0"/>
              </a:rPr>
              <a:t> atom: </a:t>
            </a:r>
            <a:r>
              <a:rPr lang="en-US" sz="2000" dirty="0">
                <a:latin typeface="Times New Roman" panose="02020603050405020304" pitchFamily="18" charset="0"/>
                <a:cs typeface="Times New Roman" panose="02020603050405020304" pitchFamily="18" charset="0"/>
              </a:rPr>
              <a:t>This atom is a child of the </a:t>
            </a:r>
            <a:r>
              <a:rPr lang="en-US" sz="2000" dirty="0" err="1">
                <a:latin typeface="Times New Roman" panose="02020603050405020304" pitchFamily="18" charset="0"/>
                <a:cs typeface="Times New Roman" panose="02020603050405020304" pitchFamily="18" charset="0"/>
              </a:rPr>
              <a:t>mdia</a:t>
            </a:r>
            <a:r>
              <a:rPr lang="en-US" sz="2000" dirty="0">
                <a:latin typeface="Times New Roman" panose="02020603050405020304" pitchFamily="18" charset="0"/>
                <a:cs typeface="Times New Roman" panose="02020603050405020304" pitchFamily="18" charset="0"/>
              </a:rPr>
              <a:t> atom and describes the structure of the media file, including the location of samples in the file.</a:t>
            </a:r>
          </a:p>
        </p:txBody>
      </p:sp>
      <p:sp>
        <p:nvSpPr>
          <p:cNvPr id="8" name="TextBox 7">
            <a:extLst>
              <a:ext uri="{FF2B5EF4-FFF2-40B4-BE49-F238E27FC236}">
                <a16:creationId xmlns:a16="http://schemas.microsoft.com/office/drawing/2014/main" id="{62DE7D63-1F3A-2725-847D-67AD9CCECFEA}"/>
              </a:ext>
            </a:extLst>
          </p:cNvPr>
          <p:cNvSpPr txBox="1"/>
          <p:nvPr/>
        </p:nvSpPr>
        <p:spPr>
          <a:xfrm>
            <a:off x="1866899" y="1382929"/>
            <a:ext cx="9953626" cy="707886"/>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6. </a:t>
            </a:r>
            <a:r>
              <a:rPr lang="en-US" sz="2000" b="1" dirty="0" err="1">
                <a:latin typeface="Times New Roman" panose="02020603050405020304" pitchFamily="18" charset="0"/>
                <a:cs typeface="Times New Roman" panose="02020603050405020304" pitchFamily="18" charset="0"/>
              </a:rPr>
              <a:t>hdlr</a:t>
            </a:r>
            <a:r>
              <a:rPr lang="en-US" sz="2000" b="1" dirty="0">
                <a:latin typeface="Times New Roman" panose="02020603050405020304" pitchFamily="18" charset="0"/>
                <a:cs typeface="Times New Roman" panose="02020603050405020304" pitchFamily="18" charset="0"/>
              </a:rPr>
              <a:t> atom</a:t>
            </a:r>
            <a:r>
              <a:rPr lang="en-US" sz="2000" dirty="0">
                <a:latin typeface="Times New Roman" panose="02020603050405020304" pitchFamily="18" charset="0"/>
                <a:cs typeface="Times New Roman" panose="02020603050405020304" pitchFamily="18" charset="0"/>
              </a:rPr>
              <a:t>: This atom is a child of the </a:t>
            </a:r>
            <a:r>
              <a:rPr lang="en-US" sz="2000" dirty="0" err="1">
                <a:latin typeface="Times New Roman" panose="02020603050405020304" pitchFamily="18" charset="0"/>
                <a:cs typeface="Times New Roman" panose="02020603050405020304" pitchFamily="18" charset="0"/>
              </a:rPr>
              <a:t>mdia</a:t>
            </a:r>
            <a:r>
              <a:rPr lang="en-US" sz="2000" dirty="0">
                <a:latin typeface="Times New Roman" panose="02020603050405020304" pitchFamily="18" charset="0"/>
                <a:cs typeface="Times New Roman" panose="02020603050405020304" pitchFamily="18" charset="0"/>
              </a:rPr>
              <a:t> atom and provides information about the type of data contained in the media track, such as whether it is video or audio data.</a:t>
            </a:r>
          </a:p>
        </p:txBody>
      </p:sp>
      <p:sp>
        <p:nvSpPr>
          <p:cNvPr id="10" name="TextBox 9">
            <a:extLst>
              <a:ext uri="{FF2B5EF4-FFF2-40B4-BE49-F238E27FC236}">
                <a16:creationId xmlns:a16="http://schemas.microsoft.com/office/drawing/2014/main" id="{C263C599-2E50-9BE1-0447-232719B3A45B}"/>
              </a:ext>
            </a:extLst>
          </p:cNvPr>
          <p:cNvSpPr txBox="1"/>
          <p:nvPr/>
        </p:nvSpPr>
        <p:spPr>
          <a:xfrm>
            <a:off x="3009899" y="3429000"/>
            <a:ext cx="8810626" cy="707886"/>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8. </a:t>
            </a:r>
            <a:r>
              <a:rPr lang="en-US" sz="2000" b="1" dirty="0" err="1">
                <a:latin typeface="Times New Roman" panose="02020603050405020304" pitchFamily="18" charset="0"/>
                <a:cs typeface="Times New Roman" panose="02020603050405020304" pitchFamily="18" charset="0"/>
              </a:rPr>
              <a:t>stts</a:t>
            </a:r>
            <a:r>
              <a:rPr lang="en-US" sz="2000" b="1" dirty="0">
                <a:latin typeface="Times New Roman" panose="02020603050405020304" pitchFamily="18" charset="0"/>
                <a:cs typeface="Times New Roman" panose="02020603050405020304" pitchFamily="18" charset="0"/>
              </a:rPr>
              <a:t> atom: </a:t>
            </a:r>
            <a:r>
              <a:rPr lang="en-US" sz="2000" dirty="0">
                <a:latin typeface="Times New Roman" panose="02020603050405020304" pitchFamily="18" charset="0"/>
                <a:cs typeface="Times New Roman" panose="02020603050405020304" pitchFamily="18" charset="0"/>
              </a:rPr>
              <a:t>This atom is a child of the </a:t>
            </a:r>
            <a:r>
              <a:rPr lang="en-US" sz="2000" dirty="0" err="1">
                <a:latin typeface="Times New Roman" panose="02020603050405020304" pitchFamily="18" charset="0"/>
                <a:cs typeface="Times New Roman" panose="02020603050405020304" pitchFamily="18" charset="0"/>
              </a:rPr>
              <a:t>mdia</a:t>
            </a:r>
            <a:r>
              <a:rPr lang="en-US" sz="2000" dirty="0">
                <a:latin typeface="Times New Roman" panose="02020603050405020304" pitchFamily="18" charset="0"/>
                <a:cs typeface="Times New Roman" panose="02020603050405020304" pitchFamily="18" charset="0"/>
              </a:rPr>
              <a:t> atom and provides timing information for the media samples in the track.</a:t>
            </a:r>
          </a:p>
        </p:txBody>
      </p:sp>
      <p:sp>
        <p:nvSpPr>
          <p:cNvPr id="12" name="TextBox 11">
            <a:extLst>
              <a:ext uri="{FF2B5EF4-FFF2-40B4-BE49-F238E27FC236}">
                <a16:creationId xmlns:a16="http://schemas.microsoft.com/office/drawing/2014/main" id="{479C2E19-64C9-6C07-CCC2-48E8C99ED694}"/>
              </a:ext>
            </a:extLst>
          </p:cNvPr>
          <p:cNvSpPr txBox="1"/>
          <p:nvPr/>
        </p:nvSpPr>
        <p:spPr>
          <a:xfrm>
            <a:off x="2076449" y="2489487"/>
            <a:ext cx="8810626" cy="707886"/>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7. </a:t>
            </a:r>
            <a:r>
              <a:rPr lang="en-US" sz="2000" b="1" dirty="0" err="1">
                <a:latin typeface="Times New Roman" panose="02020603050405020304" pitchFamily="18" charset="0"/>
                <a:cs typeface="Times New Roman" panose="02020603050405020304" pitchFamily="18" charset="0"/>
              </a:rPr>
              <a:t>stsd</a:t>
            </a:r>
            <a:r>
              <a:rPr lang="en-US" sz="2000" b="1" dirty="0">
                <a:latin typeface="Times New Roman" panose="02020603050405020304" pitchFamily="18" charset="0"/>
                <a:cs typeface="Times New Roman" panose="02020603050405020304" pitchFamily="18" charset="0"/>
              </a:rPr>
              <a:t> atom</a:t>
            </a:r>
            <a:r>
              <a:rPr lang="en-US" sz="2000" dirty="0">
                <a:latin typeface="Times New Roman" panose="02020603050405020304" pitchFamily="18" charset="0"/>
                <a:cs typeface="Times New Roman" panose="02020603050405020304" pitchFamily="18" charset="0"/>
              </a:rPr>
              <a:t>: This atom is a child of the </a:t>
            </a:r>
            <a:r>
              <a:rPr lang="en-US" sz="2000" dirty="0" err="1">
                <a:latin typeface="Times New Roman" panose="02020603050405020304" pitchFamily="18" charset="0"/>
                <a:cs typeface="Times New Roman" panose="02020603050405020304" pitchFamily="18" charset="0"/>
              </a:rPr>
              <a:t>mdia</a:t>
            </a:r>
            <a:r>
              <a:rPr lang="en-US" sz="2000" dirty="0">
                <a:latin typeface="Times New Roman" panose="02020603050405020304" pitchFamily="18" charset="0"/>
                <a:cs typeface="Times New Roman" panose="02020603050405020304" pitchFamily="18" charset="0"/>
              </a:rPr>
              <a:t> atom and contains information about the codec used to encode the media data.</a:t>
            </a:r>
          </a:p>
        </p:txBody>
      </p:sp>
    </p:spTree>
    <p:extLst>
      <p:ext uri="{BB962C8B-B14F-4D97-AF65-F5344CB8AC3E}">
        <p14:creationId xmlns:p14="http://schemas.microsoft.com/office/powerpoint/2010/main" val="32705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text, number, diagram, screenshot&#10;&#10;Description automatically generated">
            <a:extLst>
              <a:ext uri="{FF2B5EF4-FFF2-40B4-BE49-F238E27FC236}">
                <a16:creationId xmlns:a16="http://schemas.microsoft.com/office/drawing/2014/main" id="{45D1C9A3-6755-447E-BAAE-0A549CBD8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822" y="662716"/>
            <a:ext cx="6554805"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5090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888A-A6E1-4388-9E76-0DA1DBCF7ACF}"/>
              </a:ext>
            </a:extLst>
          </p:cNvPr>
          <p:cNvSpPr>
            <a:spLocks noGrp="1"/>
          </p:cNvSpPr>
          <p:nvPr>
            <p:ph type="title"/>
          </p:nvPr>
        </p:nvSpPr>
        <p:spPr>
          <a:xfrm>
            <a:off x="969244" y="611805"/>
            <a:ext cx="10838046" cy="760397"/>
          </a:xfrm>
        </p:spPr>
        <p:txBody>
          <a:bodyPr>
            <a:normAutofit/>
          </a:bodyPr>
          <a:lstStyle/>
          <a:p>
            <a:r>
              <a:rPr lang="en-IN" b="0" dirty="0">
                <a:solidFill>
                  <a:schemeClr val="accent5">
                    <a:lumMod val="50000"/>
                  </a:schemeClr>
                </a:solidFill>
              </a:rPr>
              <a:t>STAGE-</a:t>
            </a:r>
            <a:r>
              <a:rPr lang="en-IN" b="0" dirty="0">
                <a:solidFill>
                  <a:schemeClr val="accent5">
                    <a:lumMod val="50000"/>
                  </a:schemeClr>
                </a:solidFill>
                <a:latin typeface="Bahnschrift Condensed" panose="020B0502040204020203" pitchFamily="34" charset="0"/>
              </a:rPr>
              <a:t>2</a:t>
            </a:r>
            <a:endParaRPr lang="en-IN" b="0" dirty="0">
              <a:solidFill>
                <a:schemeClr val="accent5">
                  <a:lumMod val="50000"/>
                </a:schemeClr>
              </a:solidFill>
            </a:endParaRPr>
          </a:p>
        </p:txBody>
      </p:sp>
      <p:sp>
        <p:nvSpPr>
          <p:cNvPr id="3" name="Content Placeholder 2">
            <a:extLst>
              <a:ext uri="{FF2B5EF4-FFF2-40B4-BE49-F238E27FC236}">
                <a16:creationId xmlns:a16="http://schemas.microsoft.com/office/drawing/2014/main" id="{91FC37DD-B67A-4869-B17F-8E882CF891DB}"/>
              </a:ext>
            </a:extLst>
          </p:cNvPr>
          <p:cNvSpPr>
            <a:spLocks noGrp="1"/>
          </p:cNvSpPr>
          <p:nvPr>
            <p:ph idx="1"/>
          </p:nvPr>
        </p:nvSpPr>
        <p:spPr>
          <a:xfrm>
            <a:off x="2495550" y="2023110"/>
            <a:ext cx="8769718" cy="3619099"/>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Stage-2 deals with identification and classification of frames. In video, a frame is a single still image that is displayed on the screen for a specific period of time before being replaced by the next frame. Each frame in a video contains information about the color and brightness values of each pixel in the image, as well as any other metadata that might be associated with the frame, such as the timecode or frame number. If we have enough information, we can identify and extract frames from the hex content we have.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66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412908" y="27039"/>
            <a:ext cx="11059426" cy="847023"/>
          </a:xfrm>
        </p:spPr>
        <p:txBody>
          <a:bodyPr>
            <a:normAutofit fontScale="90000"/>
          </a:bodyPr>
          <a:lstStyle/>
          <a:p>
            <a:pPr algn="ctr"/>
            <a:br>
              <a:rPr lang="en-US" sz="4000" b="1" dirty="0">
                <a:latin typeface="Times New Roman" panose="02020603050405020304" pitchFamily="18" charset="0"/>
                <a:cs typeface="Times New Roman" panose="02020603050405020304" pitchFamily="18" charset="0"/>
              </a:rPr>
            </a:br>
            <a:r>
              <a:rPr lang="en-US" sz="4000" b="1" i="0" dirty="0">
                <a:effectLst/>
                <a:latin typeface="Times New Roman" panose="02020603050405020304" pitchFamily="18" charset="0"/>
                <a:cs typeface="Times New Roman" panose="02020603050405020304" pitchFamily="18" charset="0"/>
              </a:rPr>
              <a:t> Key Frame Identification</a:t>
            </a:r>
            <a:endParaRPr lang="en-IN" sz="4000" b="1" dirty="0">
              <a:solidFill>
                <a:schemeClr val="accent4">
                  <a:lumMod val="50000"/>
                </a:schemeClr>
              </a:solidFill>
            </a:endParaRP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1955656" y="1236641"/>
            <a:ext cx="10516678" cy="718274"/>
          </a:xfrm>
        </p:spPr>
        <p:txBody>
          <a:bodyPr>
            <a:normAutofit lnSpcReduction="10000"/>
          </a:bodyPr>
          <a:lstStyle/>
          <a:p>
            <a:pPr marL="342900" indent="-342900" algn="l">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 frame identification is an important aspect of video file carving, particularly when dealing with compressed video formats like MP4.</a:t>
            </a: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4F5A7B-559C-A2D6-151B-D72DEACA53EE}"/>
              </a:ext>
            </a:extLst>
          </p:cNvPr>
          <p:cNvSpPr txBox="1"/>
          <p:nvPr/>
        </p:nvSpPr>
        <p:spPr>
          <a:xfrm>
            <a:off x="3170632" y="3590121"/>
            <a:ext cx="8697517" cy="1077218"/>
          </a:xfrm>
          <a:prstGeom prst="rect">
            <a:avLst/>
          </a:prstGeom>
          <a:noFill/>
        </p:spPr>
        <p:txBody>
          <a:bodyPr wrap="square">
            <a:spAutoFit/>
          </a:bodyPr>
          <a:lstStyle/>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Additionally, key frames can be used as anchor points for locating other frames in the video stream, which can further improve the </a:t>
            </a:r>
            <a:r>
              <a:rPr lang="en-US" sz="2400" b="0" i="0" dirty="0">
                <a:effectLst/>
                <a:latin typeface="Times New Roman" panose="02020603050405020304" pitchFamily="18" charset="0"/>
                <a:cs typeface="Times New Roman" panose="02020603050405020304" pitchFamily="18" charset="0"/>
              </a:rPr>
              <a:t>accuracy</a:t>
            </a:r>
            <a:r>
              <a:rPr lang="en-US" sz="2000" b="0" i="0" dirty="0">
                <a:effectLst/>
                <a:latin typeface="Times New Roman" panose="02020603050405020304" pitchFamily="18" charset="0"/>
                <a:cs typeface="Times New Roman" panose="02020603050405020304" pitchFamily="18" charset="0"/>
              </a:rPr>
              <a:t> of the carving process.</a:t>
            </a:r>
            <a:endParaRPr lang="en-IN" sz="2000" dirty="0"/>
          </a:p>
        </p:txBody>
      </p:sp>
      <p:sp>
        <p:nvSpPr>
          <p:cNvPr id="7" name="TextBox 6">
            <a:extLst>
              <a:ext uri="{FF2B5EF4-FFF2-40B4-BE49-F238E27FC236}">
                <a16:creationId xmlns:a16="http://schemas.microsoft.com/office/drawing/2014/main" id="{3CBBE5B4-0CA5-AB65-CA16-6226DCE9723B}"/>
              </a:ext>
            </a:extLst>
          </p:cNvPr>
          <p:cNvSpPr txBox="1"/>
          <p:nvPr/>
        </p:nvSpPr>
        <p:spPr>
          <a:xfrm>
            <a:off x="4581525" y="4786114"/>
            <a:ext cx="7610475" cy="1631216"/>
          </a:xfrm>
          <a:prstGeom prst="rect">
            <a:avLst/>
          </a:prstGeom>
          <a:noFill/>
        </p:spPr>
        <p:txBody>
          <a:bodyPr wrap="square">
            <a:spAutoFit/>
          </a:bodyPr>
          <a:lstStyle/>
          <a:p>
            <a:pPr marL="342900" indent="-34290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When carving video files, identifying key frames can significantly improve the quality and accuracy of the carved data. This is because key frames contain complete data that can be directly extracted, while non-key frames require additional processing and decoding to obtain the complete data.</a:t>
            </a:r>
          </a:p>
        </p:txBody>
      </p:sp>
      <p:sp>
        <p:nvSpPr>
          <p:cNvPr id="9" name="TextBox 8">
            <a:extLst>
              <a:ext uri="{FF2B5EF4-FFF2-40B4-BE49-F238E27FC236}">
                <a16:creationId xmlns:a16="http://schemas.microsoft.com/office/drawing/2014/main" id="{91DD834F-634F-3C48-2E55-804B2DD49417}"/>
              </a:ext>
            </a:extLst>
          </p:cNvPr>
          <p:cNvSpPr txBox="1"/>
          <p:nvPr/>
        </p:nvSpPr>
        <p:spPr>
          <a:xfrm>
            <a:off x="1846209" y="2317494"/>
            <a:ext cx="9632155" cy="1015663"/>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Key frames are frames in a video stream that are self-contained and can be decoded independently, without relying on other frames. This makes them particularly valuable for file carving purposes because they contain complete and usable data</a:t>
            </a:r>
            <a:endParaRPr lang="en-IN" sz="2000" dirty="0"/>
          </a:p>
        </p:txBody>
      </p:sp>
    </p:spTree>
    <p:extLst>
      <p:ext uri="{BB962C8B-B14F-4D97-AF65-F5344CB8AC3E}">
        <p14:creationId xmlns:p14="http://schemas.microsoft.com/office/powerpoint/2010/main" val="296837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3074571" y="637875"/>
            <a:ext cx="10924672" cy="714676"/>
          </a:xfrm>
        </p:spPr>
        <p:txBody>
          <a:bodyPr>
            <a:noAutofit/>
          </a:bodyPr>
          <a:lstStyle/>
          <a:p>
            <a:pPr algn="l"/>
            <a:r>
              <a:rPr lang="en-IN" sz="2400" b="1" dirty="0">
                <a:solidFill>
                  <a:schemeClr val="accent1">
                    <a:lumMod val="50000"/>
                  </a:schemeClr>
                </a:solidFill>
                <a:latin typeface="Times New Roman" panose="02020603050405020304" pitchFamily="18" charset="0"/>
                <a:cs typeface="Times New Roman" panose="02020603050405020304" pitchFamily="18" charset="0"/>
              </a:rPr>
              <a:t>Below Techniques are used to Extract keyframes:</a:t>
            </a:r>
          </a:p>
          <a:p>
            <a:pPr algn="l"/>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86B823-174F-0A54-10C7-9BF287DBAFA9}"/>
              </a:ext>
            </a:extLst>
          </p:cNvPr>
          <p:cNvSpPr txBox="1"/>
          <p:nvPr/>
        </p:nvSpPr>
        <p:spPr>
          <a:xfrm>
            <a:off x="3929063" y="1563841"/>
            <a:ext cx="7929562" cy="3730317"/>
          </a:xfrm>
          <a:prstGeom prst="rect">
            <a:avLst/>
          </a:prstGeom>
          <a:noFill/>
        </p:spPr>
        <p:txBody>
          <a:bodyPr wrap="square">
            <a:spAutoFit/>
          </a:bodyPr>
          <a:lstStyle/>
          <a:p>
            <a:pPr algn="l">
              <a:lnSpc>
                <a:spcPct val="150000"/>
              </a:lnSpc>
            </a:pPr>
            <a:r>
              <a:rPr lang="en-IN" sz="2000" dirty="0">
                <a:latin typeface="Times New Roman" panose="02020603050405020304" pitchFamily="18" charset="0"/>
                <a:cs typeface="Times New Roman" panose="02020603050405020304" pitchFamily="18" charset="0"/>
              </a:rPr>
              <a:t>1. Frame-Interval Method (</a:t>
            </a:r>
            <a:r>
              <a:rPr lang="en-IN" sz="2000" b="1" dirty="0">
                <a:latin typeface="Times New Roman" panose="02020603050405020304" pitchFamily="18" charset="0"/>
                <a:cs typeface="Times New Roman" panose="02020603050405020304" pitchFamily="18" charset="0"/>
              </a:rPr>
              <a:t>FIM</a:t>
            </a:r>
            <a:r>
              <a:rPr lang="en-IN" sz="2000" dirty="0">
                <a:latin typeface="Times New Roman" panose="02020603050405020304" pitchFamily="18" charset="0"/>
                <a:cs typeface="Times New Roman" panose="02020603050405020304" pitchFamily="18" charset="0"/>
              </a:rPr>
              <a:t>)</a:t>
            </a:r>
          </a:p>
          <a:p>
            <a:pPr algn="l">
              <a:lnSpc>
                <a:spcPct val="150000"/>
              </a:lnSpc>
            </a:pPr>
            <a:r>
              <a:rPr lang="en-IN" sz="2000" dirty="0">
                <a:latin typeface="Times New Roman" panose="02020603050405020304" pitchFamily="18" charset="0"/>
                <a:cs typeface="Times New Roman" panose="02020603050405020304" pitchFamily="18" charset="0"/>
              </a:rPr>
              <a:t>2. Blob Detection using a set of Detection Parameters (</a:t>
            </a:r>
            <a:r>
              <a:rPr lang="en-IN" sz="2000" b="1" dirty="0">
                <a:latin typeface="Times New Roman" panose="02020603050405020304" pitchFamily="18" charset="0"/>
                <a:cs typeface="Times New Roman" panose="02020603050405020304" pitchFamily="18" charset="0"/>
              </a:rPr>
              <a:t>BDM</a:t>
            </a:r>
            <a:r>
              <a:rPr lang="en-IN" sz="2000" dirty="0">
                <a:latin typeface="Times New Roman" panose="02020603050405020304" pitchFamily="18" charset="0"/>
                <a:cs typeface="Times New Roman" panose="02020603050405020304" pitchFamily="18" charset="0"/>
              </a:rPr>
              <a:t>)</a:t>
            </a:r>
          </a:p>
          <a:p>
            <a:pPr algn="l">
              <a:lnSpc>
                <a:spcPct val="150000"/>
              </a:lnSpc>
            </a:pPr>
            <a:r>
              <a:rPr lang="en-IN" sz="2000" dirty="0">
                <a:latin typeface="Times New Roman" panose="02020603050405020304" pitchFamily="18" charset="0"/>
                <a:cs typeface="Times New Roman" panose="02020603050405020304" pitchFamily="18" charset="0"/>
              </a:rPr>
              <a:t>3. Absolute Mean Difference Method (</a:t>
            </a:r>
            <a:r>
              <a:rPr lang="en-IN" sz="2000" b="1" dirty="0">
                <a:latin typeface="Times New Roman" panose="02020603050405020304" pitchFamily="18" charset="0"/>
                <a:cs typeface="Times New Roman" panose="02020603050405020304" pitchFamily="18" charset="0"/>
              </a:rPr>
              <a:t>AMD</a:t>
            </a:r>
            <a:r>
              <a:rPr lang="en-IN" sz="2000" dirty="0">
                <a:latin typeface="Times New Roman" panose="02020603050405020304" pitchFamily="18" charset="0"/>
                <a:cs typeface="Times New Roman" panose="02020603050405020304" pitchFamily="18" charset="0"/>
              </a:rPr>
              <a:t>)</a:t>
            </a:r>
          </a:p>
          <a:p>
            <a:pPr algn="l">
              <a:lnSpc>
                <a:spcPct val="150000"/>
              </a:lnSpc>
            </a:pPr>
            <a:r>
              <a:rPr lang="en-IN" sz="2000" dirty="0">
                <a:latin typeface="Times New Roman" panose="02020603050405020304" pitchFamily="18" charset="0"/>
                <a:cs typeface="Times New Roman" panose="02020603050405020304" pitchFamily="18" charset="0"/>
              </a:rPr>
              <a:t>4. Root Mean Square Method (</a:t>
            </a:r>
            <a:r>
              <a:rPr lang="en-IN" sz="2000" b="1" dirty="0">
                <a:latin typeface="Times New Roman" panose="02020603050405020304" pitchFamily="18" charset="0"/>
                <a:cs typeface="Times New Roman" panose="02020603050405020304" pitchFamily="18" charset="0"/>
              </a:rPr>
              <a:t>RMS</a:t>
            </a:r>
            <a:r>
              <a:rPr lang="en-IN" sz="2000" dirty="0">
                <a:latin typeface="Times New Roman" panose="02020603050405020304" pitchFamily="18" charset="0"/>
                <a:cs typeface="Times New Roman" panose="02020603050405020304" pitchFamily="18" charset="0"/>
              </a:rPr>
              <a:t>)</a:t>
            </a:r>
          </a:p>
          <a:p>
            <a:pPr algn="l">
              <a:lnSpc>
                <a:spcPct val="150000"/>
              </a:lnSpc>
            </a:pPr>
            <a:r>
              <a:rPr lang="en-IN" sz="2000" dirty="0">
                <a:latin typeface="Times New Roman" panose="02020603050405020304" pitchFamily="18" charset="0"/>
                <a:cs typeface="Times New Roman" panose="02020603050405020304" pitchFamily="18" charset="0"/>
              </a:rPr>
              <a:t>5. Background Frame Subtraction Method (</a:t>
            </a:r>
            <a:r>
              <a:rPr lang="en-IN" sz="2000" b="1" dirty="0">
                <a:latin typeface="Times New Roman" panose="02020603050405020304" pitchFamily="18" charset="0"/>
                <a:cs typeface="Times New Roman" panose="02020603050405020304" pitchFamily="18" charset="0"/>
              </a:rPr>
              <a:t>BFSM</a:t>
            </a:r>
            <a:r>
              <a:rPr lang="en-IN" sz="2000" dirty="0">
                <a:latin typeface="Times New Roman" panose="02020603050405020304" pitchFamily="18" charset="0"/>
                <a:cs typeface="Times New Roman" panose="02020603050405020304" pitchFamily="18" charset="0"/>
              </a:rPr>
              <a:t>)</a:t>
            </a:r>
          </a:p>
          <a:p>
            <a:pPr algn="l">
              <a:lnSpc>
                <a:spcPct val="150000"/>
              </a:lnSpc>
            </a:pPr>
            <a:r>
              <a:rPr lang="en-IN" sz="2000" dirty="0">
                <a:latin typeface="Times New Roman" panose="02020603050405020304" pitchFamily="18" charset="0"/>
                <a:cs typeface="Times New Roman" panose="02020603050405020304" pitchFamily="18" charset="0"/>
              </a:rPr>
              <a:t>6. Custom Frame Detection Method (</a:t>
            </a:r>
            <a:r>
              <a:rPr lang="en-IN" sz="2000" b="1" dirty="0">
                <a:latin typeface="Times New Roman" panose="02020603050405020304" pitchFamily="18" charset="0"/>
                <a:cs typeface="Times New Roman" panose="02020603050405020304" pitchFamily="18" charset="0"/>
              </a:rPr>
              <a:t>CFDM</a:t>
            </a:r>
            <a:r>
              <a:rPr lang="en-IN" sz="2000" dirty="0">
                <a:latin typeface="Times New Roman" panose="02020603050405020304" pitchFamily="18" charset="0"/>
                <a:cs typeface="Times New Roman" panose="02020603050405020304" pitchFamily="18" charset="0"/>
              </a:rPr>
              <a:t>)</a:t>
            </a:r>
          </a:p>
          <a:p>
            <a:pPr algn="l">
              <a:lnSpc>
                <a:spcPct val="150000"/>
              </a:lnSpc>
            </a:pPr>
            <a:r>
              <a:rPr lang="en-IN" sz="2000" dirty="0">
                <a:latin typeface="Times New Roman" panose="02020603050405020304" pitchFamily="18" charset="0"/>
                <a:cs typeface="Times New Roman" panose="02020603050405020304" pitchFamily="18" charset="0"/>
              </a:rPr>
              <a:t>7. Optical Flow Frame Detection Method (</a:t>
            </a:r>
            <a:r>
              <a:rPr lang="en-IN" sz="2000" b="1" dirty="0">
                <a:latin typeface="Times New Roman" panose="02020603050405020304" pitchFamily="18" charset="0"/>
                <a:cs typeface="Times New Roman" panose="02020603050405020304" pitchFamily="18" charset="0"/>
              </a:rPr>
              <a:t>OFFDM</a:t>
            </a:r>
            <a:r>
              <a:rPr lang="en-IN" sz="2000" dirty="0">
                <a:latin typeface="Times New Roman" panose="02020603050405020304" pitchFamily="18" charset="0"/>
                <a:cs typeface="Times New Roman" panose="02020603050405020304" pitchFamily="18" charset="0"/>
              </a:rPr>
              <a:t>)</a:t>
            </a:r>
          </a:p>
          <a:p>
            <a:pPr algn="l">
              <a:lnSpc>
                <a:spcPct val="150000"/>
              </a:lnSpc>
            </a:pPr>
            <a:r>
              <a:rPr lang="en-IN" sz="2000" dirty="0">
                <a:latin typeface="Times New Roman" panose="02020603050405020304" pitchFamily="18" charset="0"/>
                <a:cs typeface="Times New Roman" panose="02020603050405020304" pitchFamily="18" charset="0"/>
              </a:rPr>
              <a:t>   --&gt; Horn-</a:t>
            </a:r>
            <a:r>
              <a:rPr lang="en-IN" sz="2000" dirty="0" err="1">
                <a:latin typeface="Times New Roman" panose="02020603050405020304" pitchFamily="18" charset="0"/>
                <a:cs typeface="Times New Roman" panose="02020603050405020304" pitchFamily="18" charset="0"/>
              </a:rPr>
              <a:t>Schunck</a:t>
            </a:r>
            <a:r>
              <a:rPr lang="en-IN" sz="2000" dirty="0">
                <a:latin typeface="Times New Roman" panose="02020603050405020304" pitchFamily="18" charset="0"/>
                <a:cs typeface="Times New Roman" panose="02020603050405020304" pitchFamily="18" charset="0"/>
              </a:rPr>
              <a:t> Algorithm</a:t>
            </a:r>
          </a:p>
        </p:txBody>
      </p:sp>
    </p:spTree>
    <p:extLst>
      <p:ext uri="{BB962C8B-B14F-4D97-AF65-F5344CB8AC3E}">
        <p14:creationId xmlns:p14="http://schemas.microsoft.com/office/powerpoint/2010/main" val="29384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374281" y="626662"/>
            <a:ext cx="10924672" cy="581309"/>
          </a:xfrm>
        </p:spPr>
        <p:txBody>
          <a:bodyPr>
            <a:normAutofit fontScale="90000"/>
          </a:bodyPr>
          <a:lstStyle/>
          <a:p>
            <a:r>
              <a:rPr lang="en-IN" sz="4300" b="1" dirty="0"/>
              <a:t>Frame-Interval Method (FIM)</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4488883" y="3862112"/>
            <a:ext cx="7703117" cy="1200329"/>
          </a:xfrm>
        </p:spPr>
        <p:txBody>
          <a:bodyPr>
            <a:normAutofit/>
          </a:bodyPr>
          <a:lstStyle/>
          <a:p>
            <a:pPr marL="342900" indent="-342900" algn="just">
              <a:buClrTx/>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This interval is fixed to a value and the value is decided by analyzing the behavior of set of videos at different values.</a:t>
            </a:r>
          </a:p>
          <a:p>
            <a:pPr algn="just"/>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Eg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Key_frame_interval</a:t>
            </a:r>
            <a:r>
              <a:rPr lang="en-US" sz="2000" dirty="0">
                <a:effectLst/>
                <a:latin typeface="Times New Roman" panose="02020603050405020304" pitchFamily="18" charset="0"/>
                <a:cs typeface="Times New Roman" panose="02020603050405020304" pitchFamily="18" charset="0"/>
              </a:rPr>
              <a:t>=10</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51FC4C-AE97-2CB4-68B0-595A00987A6E}"/>
              </a:ext>
            </a:extLst>
          </p:cNvPr>
          <p:cNvSpPr txBox="1"/>
          <p:nvPr/>
        </p:nvSpPr>
        <p:spPr>
          <a:xfrm>
            <a:off x="3088482" y="1979585"/>
            <a:ext cx="7703117" cy="1323439"/>
          </a:xfrm>
          <a:prstGeom prst="rect">
            <a:avLst/>
          </a:prstGeom>
          <a:noFill/>
        </p:spPr>
        <p:txBody>
          <a:bodyPr wrap="square">
            <a:spAutoFit/>
          </a:bodyPr>
          <a:lstStyle/>
          <a:p>
            <a:pPr marL="342900" indent="-342900" algn="just">
              <a:buSzPct val="1450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frame interval method is a technique used in video file carving to identify key frames in compressed video formats like MP4. It involves analyzing the structure of the video file to determine the interval between key frames.</a:t>
            </a:r>
          </a:p>
        </p:txBody>
      </p:sp>
    </p:spTree>
    <p:extLst>
      <p:ext uri="{BB962C8B-B14F-4D97-AF65-F5344CB8AC3E}">
        <p14:creationId xmlns:p14="http://schemas.microsoft.com/office/powerpoint/2010/main" val="75633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11894" y="750889"/>
            <a:ext cx="10886171" cy="562058"/>
          </a:xfrm>
        </p:spPr>
        <p:txBody>
          <a:bodyPr>
            <a:noAutofit/>
          </a:bodyPr>
          <a:lstStyle/>
          <a:p>
            <a:r>
              <a:rPr lang="en-US" sz="3000" b="0" dirty="0">
                <a:latin typeface="Bahnschrift Condensed" panose="020B0502040204020203" pitchFamily="34" charset="0"/>
              </a:rPr>
              <a:t>Blob Detection using a set of Detection Parameters (BDM)</a:t>
            </a:r>
            <a:endParaRPr lang="en-IN" sz="3000" b="0" dirty="0">
              <a:latin typeface="Bahnschrift Condensed" panose="020B0502040204020203" pitchFamily="34" charset="0"/>
            </a:endParaRP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3352801" y="2268654"/>
            <a:ext cx="7981950" cy="2808231"/>
          </a:xfrm>
        </p:spPr>
        <p:txBody>
          <a:bodyPr>
            <a:normAutofit/>
          </a:bodyPr>
          <a:lstStyle/>
          <a:p>
            <a:pPr algn="ctr"/>
            <a:r>
              <a:rPr lang="en-US" sz="2000" b="0" i="0" dirty="0">
                <a:effectLst/>
                <a:latin typeface="Times New Roman" panose="02020603050405020304" pitchFamily="18" charset="0"/>
                <a:cs typeface="Times New Roman" panose="02020603050405020304" pitchFamily="18" charset="0"/>
              </a:rPr>
              <a:t>The BDM technique involves using a set of detection parameters to identify potential data blobs within a given file. These parameters include characteristics such as the size, entropy, and frequency of specific byte patterns within the file. The technique involves analyzing the file in a systematic manner to identify regions that match the specified detection parameters. Once a potential data blob is identified using the BDM technique, further analysis can be conducted to confirm that the identified region contains actual data and not just noise or other irrelevant information. </a:t>
            </a:r>
          </a:p>
          <a:p>
            <a:pPr algn="ct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299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416419" y="909896"/>
            <a:ext cx="10924672" cy="477837"/>
          </a:xfrm>
        </p:spPr>
        <p:txBody>
          <a:bodyPr>
            <a:noAutofit/>
          </a:bodyPr>
          <a:lstStyle/>
          <a:p>
            <a:pPr algn="ctr"/>
            <a:r>
              <a:rPr lang="en-US" sz="2800" b="1" dirty="0">
                <a:latin typeface="Bahnschrift Condensed" panose="020B0502040204020203" pitchFamily="34" charset="0"/>
              </a:rPr>
              <a:t>Absolute Mean Difference Method (AMD)</a:t>
            </a:r>
            <a:endParaRPr lang="en-IN" sz="28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3724275" y="2387065"/>
            <a:ext cx="7970420" cy="2870735"/>
          </a:xfrm>
        </p:spPr>
        <p:txBody>
          <a:bodyPr>
            <a:normAutofit/>
          </a:bodyPr>
          <a:lstStyle/>
          <a:p>
            <a:pPr algn="ctr"/>
            <a:r>
              <a:rPr lang="en-US" sz="2200" b="0" i="0" dirty="0">
                <a:effectLst/>
                <a:latin typeface="Times New Roman" panose="02020603050405020304" pitchFamily="18" charset="0"/>
                <a:cs typeface="Times New Roman" panose="02020603050405020304" pitchFamily="18" charset="0"/>
              </a:rPr>
              <a:t>The AMD method involves calculating the absolute differences between adjacent bytes in a file and taking the mean value of these differences over a specified block size. This mean value is then compared to a pre-defined threshold value. If the mean difference exceeds this threshold, it is considered a potential data boundary, and the data within that boundary can be extracted.</a:t>
            </a:r>
            <a:endParaRPr lang="en-IN" sz="22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18CD633D-8481-16DF-C49A-CA5DB932F473}"/>
              </a:ext>
            </a:extLst>
          </p:cNvPr>
          <p:cNvSpPr txBox="1">
            <a:spLocks/>
          </p:cNvSpPr>
          <p:nvPr/>
        </p:nvSpPr>
        <p:spPr>
          <a:xfrm>
            <a:off x="4038600" y="3625315"/>
            <a:ext cx="7873465" cy="287073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07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367992" y="973254"/>
            <a:ext cx="11126803" cy="452388"/>
          </a:xfrm>
        </p:spPr>
        <p:txBody>
          <a:bodyPr>
            <a:noAutofit/>
          </a:bodyPr>
          <a:lstStyle/>
          <a:p>
            <a:pPr algn="ctr"/>
            <a:r>
              <a:rPr lang="en-US" sz="2800" b="1" dirty="0"/>
              <a:t>Root Mean Square Method (RMS)</a:t>
            </a:r>
            <a:endParaRPr lang="en-IN" sz="2800" b="1" dirty="0"/>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3619500" y="2387065"/>
            <a:ext cx="8075194" cy="2492943"/>
          </a:xfrm>
        </p:spPr>
        <p:txBody>
          <a:bodyPr>
            <a:normAutofit/>
          </a:bodyPr>
          <a:lstStyle/>
          <a:p>
            <a:pPr algn="ctr"/>
            <a:r>
              <a:rPr lang="en-US" b="0" i="0" dirty="0">
                <a:effectLst/>
                <a:latin typeface="Times New Roman" panose="02020603050405020304" pitchFamily="18" charset="0"/>
                <a:cs typeface="Times New Roman" panose="02020603050405020304" pitchFamily="18" charset="0"/>
              </a:rPr>
              <a:t>The RMS method involves calculating the root mean square value of the differences between adjacent bytes in a file over a specified block size. This value is then compared to a pre-defined threshold value. If the RMS value exceeds this threshold, it is considered a potential data boundary, and the data within that boundary can be extracted.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86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396666" y="631280"/>
            <a:ext cx="11117179" cy="477837"/>
          </a:xfrm>
        </p:spPr>
        <p:txBody>
          <a:bodyPr>
            <a:normAutofit fontScale="90000"/>
          </a:bodyPr>
          <a:lstStyle/>
          <a:p>
            <a:pPr algn="ctr"/>
            <a:r>
              <a:rPr lang="en-US" sz="3000" b="1" dirty="0"/>
              <a:t>Background Frame Subtraction Method (BFSM)</a:t>
            </a:r>
            <a:endParaRPr lang="en-IN" sz="3000" b="1" dirty="0"/>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2295525" y="1537636"/>
            <a:ext cx="8827668" cy="3034364"/>
          </a:xfrm>
        </p:spPr>
        <p:txBody>
          <a:bodyPr>
            <a:noAutofit/>
          </a:bodyPr>
          <a:lstStyle/>
          <a:p>
            <a:pPr marL="342900" indent="-34290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BFSM technique involves comparing each frame of a video to a "background" frame that represents the stationary elements of the video (e.g., the background scenery or the walls of a room). The differences between the current frame and the background frame are then analyzed to identify areas of the frame that have changed. These areas of change may represent objects that have moved in the video or new objects that have been introduced.</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82C460-17EA-FAC9-8A3E-8273EA0463A4}"/>
              </a:ext>
            </a:extLst>
          </p:cNvPr>
          <p:cNvSpPr txBox="1"/>
          <p:nvPr/>
        </p:nvSpPr>
        <p:spPr>
          <a:xfrm>
            <a:off x="4181475" y="4031023"/>
            <a:ext cx="7820025" cy="1631216"/>
          </a:xfrm>
          <a:prstGeom prst="rect">
            <a:avLst/>
          </a:prstGeom>
          <a:noFill/>
        </p:spPr>
        <p:txBody>
          <a:bodyPr wrap="square">
            <a:spAutoFit/>
          </a:bodyPr>
          <a:lstStyle/>
          <a:p>
            <a:pPr marL="342900" indent="-342900" algn="l">
              <a:buClr>
                <a:schemeClr val="accent1">
                  <a:lumMod val="75000"/>
                </a:schemeClr>
              </a:buCl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Once the areas of change have been identified, they can be extracted as individual frames or video segments. This technique is particularly useful for identifying and extracting video data from files that may contain multiple video streams or video data that is embedded within other types of data.</a:t>
            </a:r>
          </a:p>
        </p:txBody>
      </p:sp>
    </p:spTree>
    <p:extLst>
      <p:ext uri="{BB962C8B-B14F-4D97-AF65-F5344CB8AC3E}">
        <p14:creationId xmlns:p14="http://schemas.microsoft.com/office/powerpoint/2010/main" val="203623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2586288" y="226896"/>
            <a:ext cx="8072187" cy="1030404"/>
          </a:xfrm>
        </p:spPr>
        <p:txBody>
          <a:bodyPr>
            <a:normAutofit/>
          </a:bodyPr>
          <a:lstStyle/>
          <a:p>
            <a:r>
              <a:rPr lang="en-IN" sz="5400" b="1" dirty="0">
                <a:solidFill>
                  <a:schemeClr val="accent1">
                    <a:lumMod val="50000"/>
                  </a:schemeClr>
                </a:solidFill>
              </a:rPr>
              <a:t>PROBLEM STATEMENT</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2638424" y="1829902"/>
            <a:ext cx="9172575" cy="1894373"/>
          </a:xfrm>
        </p:spPr>
        <p:txBody>
          <a:bodyPr/>
          <a:lstStyle/>
          <a:p>
            <a:pPr algn="l"/>
            <a:r>
              <a:rPr lang="en-US" b="0" i="0" dirty="0">
                <a:effectLst/>
                <a:latin typeface="Times New Roman" panose="02020603050405020304" pitchFamily="18" charset="0"/>
                <a:cs typeface="Times New Roman" panose="02020603050405020304" pitchFamily="18" charset="0"/>
              </a:rPr>
              <a:t>Video file carving is the process of extracting video data from a larger source, such as a hard drive or memory card, without the original file system or metadata. This can be useful in situations where a video file has been accidentally deleted or corrupted, or when trying to recover evidence in a forensic investigation.</a:t>
            </a:r>
          </a:p>
          <a:p>
            <a:pPr algn="l"/>
            <a:endParaRPr lang="en-IN" dirty="0"/>
          </a:p>
        </p:txBody>
      </p:sp>
      <p:sp>
        <p:nvSpPr>
          <p:cNvPr id="5" name="TextBox 4">
            <a:extLst>
              <a:ext uri="{FF2B5EF4-FFF2-40B4-BE49-F238E27FC236}">
                <a16:creationId xmlns:a16="http://schemas.microsoft.com/office/drawing/2014/main" id="{AF1AC9FE-EEF3-F0B4-1237-C79C497274C5}"/>
              </a:ext>
            </a:extLst>
          </p:cNvPr>
          <p:cNvSpPr txBox="1"/>
          <p:nvPr/>
        </p:nvSpPr>
        <p:spPr>
          <a:xfrm>
            <a:off x="4324349" y="3944452"/>
            <a:ext cx="7448550" cy="1061829"/>
          </a:xfrm>
          <a:prstGeom prst="rect">
            <a:avLst/>
          </a:prstGeom>
          <a:noFill/>
        </p:spPr>
        <p:txBody>
          <a:bodyPr wrap="square">
            <a:spAutoFit/>
          </a:bodyPr>
          <a:lstStyle/>
          <a:p>
            <a:pPr algn="l"/>
            <a:r>
              <a:rPr lang="en-US" sz="2100" i="1" dirty="0">
                <a:effectLst/>
                <a:latin typeface="Times New Roman" panose="02020603050405020304" pitchFamily="18" charset="0"/>
                <a:cs typeface="Times New Roman" panose="02020603050405020304" pitchFamily="18" charset="0"/>
              </a:rPr>
              <a:t>Atom Classification, Keyframe identification, and Corrupted partial fragment recovery </a:t>
            </a:r>
            <a:r>
              <a:rPr lang="en-US" sz="2100" dirty="0">
                <a:effectLst/>
                <a:latin typeface="Times New Roman" panose="02020603050405020304" pitchFamily="18" charset="0"/>
                <a:cs typeface="Times New Roman" panose="02020603050405020304" pitchFamily="18" charset="0"/>
              </a:rPr>
              <a:t>phases lay the foundation for Video File Carving. These phases are developed as a part of this research.</a:t>
            </a:r>
            <a:endParaRPr lang="en-US" sz="21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5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262413" y="760413"/>
            <a:ext cx="11232683" cy="571683"/>
          </a:xfrm>
        </p:spPr>
        <p:txBody>
          <a:bodyPr>
            <a:normAutofit/>
          </a:bodyPr>
          <a:lstStyle/>
          <a:p>
            <a:pPr algn="ctr"/>
            <a:r>
              <a:rPr lang="en-US" sz="3000" b="1" dirty="0">
                <a:latin typeface="Bahnschrift Condensed" panose="020B0502040204020203" pitchFamily="34" charset="0"/>
              </a:rPr>
              <a:t>Custom Frame Detection Method (CFDM)</a:t>
            </a:r>
            <a:endParaRPr lang="en-IN" sz="30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1938688" y="2074396"/>
            <a:ext cx="9329387" cy="1358365"/>
          </a:xfrm>
        </p:spPr>
        <p:txBody>
          <a:bodyPr>
            <a:noAutofit/>
          </a:bodyPr>
          <a:lstStyle/>
          <a:p>
            <a:pPr marL="342900" indent="-34290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CFDM technique involves setting customized detection parameters based on the characteristics of the video file being analyzed. These parameters may include factors such as frame size, frame rate, or color depth. The video file is then analyzed using these customized parameters to identify and extract individual frames.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F989B0-5D93-66C0-C123-9A709E4DD9C9}"/>
              </a:ext>
            </a:extLst>
          </p:cNvPr>
          <p:cNvSpPr txBox="1"/>
          <p:nvPr/>
        </p:nvSpPr>
        <p:spPr>
          <a:xfrm>
            <a:off x="4314825" y="4018696"/>
            <a:ext cx="7999296" cy="1631216"/>
          </a:xfrm>
          <a:prstGeom prst="rect">
            <a:avLst/>
          </a:prstGeom>
          <a:noFill/>
        </p:spPr>
        <p:txBody>
          <a:bodyPr wrap="square">
            <a:spAutoFit/>
          </a:bodyPr>
          <a:lstStyle/>
          <a:p>
            <a:pPr marL="342900" indent="-342900" algn="l">
              <a:buClr>
                <a:schemeClr val="accent1">
                  <a:lumMod val="50000"/>
                </a:schemeClr>
              </a:buClr>
              <a:buSzPct val="1450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One advantage of the CFDM technique is its flexibility, as it can be customized to work with a wide range of video file formats and structures. This method can be particularly useful in situations where other frame detection methods are not effective, such as when dealing with video files that have been modified or corrupted.</a:t>
            </a:r>
          </a:p>
        </p:txBody>
      </p:sp>
    </p:spTree>
    <p:extLst>
      <p:ext uri="{BB962C8B-B14F-4D97-AF65-F5344CB8AC3E}">
        <p14:creationId xmlns:p14="http://schemas.microsoft.com/office/powerpoint/2010/main" val="96579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215390" y="341698"/>
            <a:ext cx="11107553" cy="714676"/>
          </a:xfrm>
        </p:spPr>
        <p:txBody>
          <a:bodyPr>
            <a:normAutofit/>
          </a:bodyPr>
          <a:lstStyle/>
          <a:p>
            <a:pPr algn="ctr"/>
            <a:r>
              <a:rPr lang="en-US" sz="3000" b="1" dirty="0">
                <a:latin typeface="Bahnschrift Condensed" panose="020B0502040204020203" pitchFamily="34" charset="0"/>
              </a:rPr>
              <a:t>Optical Flow Frame Detection Method (OFFDM)</a:t>
            </a:r>
            <a:endParaRPr lang="en-IN" sz="30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4029075" y="1963553"/>
            <a:ext cx="7627118" cy="4552749"/>
          </a:xfrm>
        </p:spPr>
        <p:txBody>
          <a:bodyPr>
            <a:noAutofit/>
          </a:bodyPr>
          <a:lstStyle/>
          <a:p>
            <a:r>
              <a:rPr lang="en-IN" sz="1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BBD6A81B-431C-F776-F375-30B7066F0B24}"/>
              </a:ext>
            </a:extLst>
          </p:cNvPr>
          <p:cNvSpPr txBox="1"/>
          <p:nvPr/>
        </p:nvSpPr>
        <p:spPr>
          <a:xfrm>
            <a:off x="1918084" y="1386984"/>
            <a:ext cx="9169015" cy="923330"/>
          </a:xfrm>
          <a:prstGeom prst="rect">
            <a:avLst/>
          </a:prstGeom>
          <a:noFill/>
        </p:spPr>
        <p:txBody>
          <a:bodyPr wrap="square">
            <a:spAutoFit/>
          </a:bodyPr>
          <a:lstStyle/>
          <a:p>
            <a:pPr marL="342900" indent="-342900"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Optical Flow Frame Detection Method (OFFDM) is a technique used in file carving to identify and extract video data from a given file. This method involves analyzing the motion patterns in a video file to identify individual frames.</a:t>
            </a:r>
          </a:p>
        </p:txBody>
      </p:sp>
      <p:sp>
        <p:nvSpPr>
          <p:cNvPr id="7" name="TextBox 6">
            <a:extLst>
              <a:ext uri="{FF2B5EF4-FFF2-40B4-BE49-F238E27FC236}">
                <a16:creationId xmlns:a16="http://schemas.microsoft.com/office/drawing/2014/main" id="{9107777F-681F-09DB-F07E-5FF97296A443}"/>
              </a:ext>
            </a:extLst>
          </p:cNvPr>
          <p:cNvSpPr txBox="1"/>
          <p:nvPr/>
        </p:nvSpPr>
        <p:spPr>
          <a:xfrm>
            <a:off x="4167187" y="4190235"/>
            <a:ext cx="7920037" cy="1477328"/>
          </a:xfrm>
          <a:prstGeom prst="rect">
            <a:avLst/>
          </a:prstGeom>
          <a:noFill/>
        </p:spPr>
        <p:txBody>
          <a:bodyPr wrap="square">
            <a:spAutoFit/>
          </a:bodyPr>
          <a:lstStyle/>
          <a:p>
            <a:pPr marL="342900" indent="-342900"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OFFDM technique involves first computing the optical flow between adjacent frames in a video file. This is typically done using algorithms such as the Lucas-</a:t>
            </a:r>
            <a:r>
              <a:rPr lang="en-US" sz="1800" b="0" i="0" dirty="0" err="1">
                <a:effectLst/>
                <a:latin typeface="Times New Roman" panose="02020603050405020304" pitchFamily="18" charset="0"/>
                <a:cs typeface="Times New Roman" panose="02020603050405020304" pitchFamily="18" charset="0"/>
              </a:rPr>
              <a:t>Kanade</a:t>
            </a:r>
            <a:r>
              <a:rPr lang="en-US" sz="1800" b="0" i="0" dirty="0">
                <a:effectLst/>
                <a:latin typeface="Times New Roman" panose="02020603050405020304" pitchFamily="18" charset="0"/>
                <a:cs typeface="Times New Roman" panose="02020603050405020304" pitchFamily="18" charset="0"/>
              </a:rPr>
              <a:t> method or the </a:t>
            </a:r>
            <a:r>
              <a:rPr lang="en-US" sz="1800" b="0" i="0" dirty="0" err="1">
                <a:effectLst/>
                <a:latin typeface="Times New Roman" panose="02020603050405020304" pitchFamily="18" charset="0"/>
                <a:cs typeface="Times New Roman" panose="02020603050405020304" pitchFamily="18" charset="0"/>
              </a:rPr>
              <a:t>Farneback</a:t>
            </a:r>
            <a:r>
              <a:rPr lang="en-US" sz="1800" b="0" i="0" dirty="0">
                <a:effectLst/>
                <a:latin typeface="Times New Roman" panose="02020603050405020304" pitchFamily="18" charset="0"/>
                <a:cs typeface="Times New Roman" panose="02020603050405020304" pitchFamily="18" charset="0"/>
              </a:rPr>
              <a:t> method. The resulting optical flow vectors are then used to identify frames that contain significant motion, based on predefined criteria such as the magnitude or direction of the flow.</a:t>
            </a:r>
          </a:p>
        </p:txBody>
      </p:sp>
      <p:sp>
        <p:nvSpPr>
          <p:cNvPr id="9" name="TextBox 8">
            <a:extLst>
              <a:ext uri="{FF2B5EF4-FFF2-40B4-BE49-F238E27FC236}">
                <a16:creationId xmlns:a16="http://schemas.microsoft.com/office/drawing/2014/main" id="{2C18766D-5EDE-F5AF-8C12-B29412709CF3}"/>
              </a:ext>
            </a:extLst>
          </p:cNvPr>
          <p:cNvSpPr txBox="1"/>
          <p:nvPr/>
        </p:nvSpPr>
        <p:spPr>
          <a:xfrm>
            <a:off x="2862262" y="2788609"/>
            <a:ext cx="9101137" cy="923330"/>
          </a:xfrm>
          <a:prstGeom prst="rect">
            <a:avLst/>
          </a:prstGeom>
          <a:noFill/>
        </p:spPr>
        <p:txBody>
          <a:bodyPr wrap="square">
            <a:spAutoFit/>
          </a:bodyPr>
          <a:lstStyle/>
          <a:p>
            <a:pPr marL="342900" indent="-342900"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OFFDM technique is based on the concept of optical flow, which refers to the motion of pixels in a video from one frame to the next. By analyzing the optical flow patterns in a video file, it is possible to identify frames that contain significant motion or changes in the scene.</a:t>
            </a:r>
          </a:p>
        </p:txBody>
      </p:sp>
    </p:spTree>
    <p:extLst>
      <p:ext uri="{BB962C8B-B14F-4D97-AF65-F5344CB8AC3E}">
        <p14:creationId xmlns:p14="http://schemas.microsoft.com/office/powerpoint/2010/main" val="183293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824465" y="391528"/>
            <a:ext cx="11184555" cy="519764"/>
          </a:xfrm>
        </p:spPr>
        <p:txBody>
          <a:bodyPr>
            <a:normAutofit fontScale="90000"/>
          </a:bodyPr>
          <a:lstStyle/>
          <a:p>
            <a:pPr algn="ctr"/>
            <a:r>
              <a:rPr lang="en-IN" sz="3400" b="0" dirty="0">
                <a:latin typeface="Bahnschrift Condensed" panose="020B0502040204020203" pitchFamily="34" charset="0"/>
              </a:rPr>
              <a:t>Stage-3</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5567680" y="4152933"/>
            <a:ext cx="8066372" cy="2065622"/>
          </a:xfrm>
        </p:spPr>
        <p:txBody>
          <a:bodyPr>
            <a:noAutofit/>
          </a:bodyPr>
          <a:lstStyle/>
          <a:p>
            <a:pPr algn="l"/>
            <a:r>
              <a:rPr lang="en-US" sz="2000" b="1" dirty="0">
                <a:latin typeface="Times New Roman" panose="02020603050405020304" pitchFamily="18" charset="0"/>
                <a:cs typeface="Times New Roman" panose="02020603050405020304" pitchFamily="18" charset="0"/>
              </a:rPr>
              <a:t>Below ideas are used for partial file carving:</a:t>
            </a:r>
          </a:p>
          <a:p>
            <a:pPr algn="l"/>
            <a:r>
              <a:rPr lang="en-US" sz="2000" dirty="0">
                <a:latin typeface="Times New Roman" panose="02020603050405020304" pitchFamily="18" charset="0"/>
                <a:cs typeface="Times New Roman" panose="02020603050405020304" pitchFamily="18" charset="0"/>
              </a:rPr>
              <a:t>     1. Attribute Redundancy</a:t>
            </a:r>
          </a:p>
          <a:p>
            <a:pPr algn="l"/>
            <a:r>
              <a:rPr lang="en-US" sz="2000" dirty="0">
                <a:latin typeface="Times New Roman" panose="02020603050405020304" pitchFamily="18" charset="0"/>
                <a:cs typeface="Times New Roman" panose="02020603050405020304" pitchFamily="18" charset="0"/>
              </a:rPr>
              <a:t>     2. Integrity Checker</a:t>
            </a:r>
          </a:p>
          <a:p>
            <a:pPr algn="l"/>
            <a:r>
              <a:rPr lang="en-US" sz="2000" dirty="0">
                <a:latin typeface="Times New Roman" panose="02020603050405020304" pitchFamily="18" charset="0"/>
                <a:cs typeface="Times New Roman" panose="02020603050405020304" pitchFamily="18" charset="0"/>
              </a:rPr>
              <a:t>     3. Structural Evidences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CC9926-1BB2-47EA-57CB-DFF733E59A1E}"/>
              </a:ext>
            </a:extLst>
          </p:cNvPr>
          <p:cNvSpPr txBox="1"/>
          <p:nvPr/>
        </p:nvSpPr>
        <p:spPr>
          <a:xfrm>
            <a:off x="2559684" y="1408728"/>
            <a:ext cx="8992236" cy="2246769"/>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Stage-3 deals with the redundant attributes present in the atoms classified and tracks them down with their corresponding values. If there is a corruption or missing values of the redundant attributes, then the most probable choice value (max count) is considered to be the final value and is assigned to the attributes in all atoms where the redundancy is found and a new corruption-free fragment is generated. It will also consider the structure-based evidence in order to come up with certain conclusions related to the considered partial file fragment.</a:t>
            </a:r>
          </a:p>
        </p:txBody>
      </p:sp>
    </p:spTree>
    <p:extLst>
      <p:ext uri="{BB962C8B-B14F-4D97-AF65-F5344CB8AC3E}">
        <p14:creationId xmlns:p14="http://schemas.microsoft.com/office/powerpoint/2010/main" val="56001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161449" y="631525"/>
            <a:ext cx="11030551" cy="714675"/>
          </a:xfrm>
        </p:spPr>
        <p:txBody>
          <a:bodyPr>
            <a:normAutofit/>
          </a:bodyPr>
          <a:lstStyle/>
          <a:p>
            <a:pPr algn="ctr"/>
            <a:r>
              <a:rPr lang="en-IN" sz="3500" b="1" dirty="0">
                <a:latin typeface="Bahnschrift Condensed" panose="020B0502040204020203" pitchFamily="34" charset="0"/>
              </a:rPr>
              <a:t>ATTRIBUTE REDUNDANCY</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5893902" y="3789045"/>
            <a:ext cx="11136430" cy="4360244"/>
          </a:xfrm>
        </p:spPr>
        <p:txBody>
          <a:bodyPr>
            <a:normAutofit/>
          </a:bodyPr>
          <a:lstStyle/>
          <a:p>
            <a:pPr algn="l"/>
            <a:r>
              <a:rPr lang="en-IN" sz="2000" b="1" dirty="0">
                <a:latin typeface="Times New Roman" panose="02020603050405020304" pitchFamily="18" charset="0"/>
                <a:cs typeface="Times New Roman" panose="02020603050405020304" pitchFamily="18" charset="0"/>
              </a:rPr>
              <a:t>Identified Redundant Attributes:</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Creation time of video</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Modification time of video</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Matrix structure (6x6)</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Version (globally same in some atoms)</a:t>
            </a:r>
          </a:p>
        </p:txBody>
      </p:sp>
      <p:sp>
        <p:nvSpPr>
          <p:cNvPr id="5" name="TextBox 4">
            <a:extLst>
              <a:ext uri="{FF2B5EF4-FFF2-40B4-BE49-F238E27FC236}">
                <a16:creationId xmlns:a16="http://schemas.microsoft.com/office/drawing/2014/main" id="{8E80F5FD-10C8-C127-8C38-D02700C386F1}"/>
              </a:ext>
            </a:extLst>
          </p:cNvPr>
          <p:cNvSpPr txBox="1"/>
          <p:nvPr/>
        </p:nvSpPr>
        <p:spPr>
          <a:xfrm>
            <a:off x="2956293" y="1867534"/>
            <a:ext cx="7965708" cy="1631216"/>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Out of all the attributes present in all the atoms, there are few attributes which are truly redundant. These attributes are present in two or more atoms. So, considering this kind of attribute redundancy behaviour, we can extract the value of corrupted redundant attribute from the same attribute present in other atom of same video file.</a:t>
            </a:r>
          </a:p>
        </p:txBody>
      </p:sp>
    </p:spTree>
    <p:extLst>
      <p:ext uri="{BB962C8B-B14F-4D97-AF65-F5344CB8AC3E}">
        <p14:creationId xmlns:p14="http://schemas.microsoft.com/office/powerpoint/2010/main" val="867013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2138903" y="339474"/>
            <a:ext cx="9001462" cy="577515"/>
          </a:xfrm>
        </p:spPr>
        <p:txBody>
          <a:bodyPr>
            <a:normAutofit/>
          </a:bodyPr>
          <a:lstStyle/>
          <a:p>
            <a:pPr algn="ctr"/>
            <a:r>
              <a:rPr lang="en-IN" sz="3000" b="1" dirty="0">
                <a:latin typeface="Bahnschrift Condensed" panose="020B0502040204020203" pitchFamily="34" charset="0"/>
              </a:rPr>
              <a:t>Evidence based conclusions</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1778149" y="1376815"/>
            <a:ext cx="9722971" cy="870017"/>
          </a:xfrm>
        </p:spPr>
        <p:txBody>
          <a:bodyPr>
            <a:normAutofit/>
          </a:bodyPr>
          <a:lstStyle/>
          <a:p>
            <a:pPr marL="342900" indent="-342900" algn="l">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code segment(hex) when converted to ASCII contains any of the atom names in it, then it might be evidence for the video file being present.</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6B8BE2-7F32-2F60-9893-7CC5988CE0B9}"/>
              </a:ext>
            </a:extLst>
          </p:cNvPr>
          <p:cNvSpPr txBox="1"/>
          <p:nvPr/>
        </p:nvSpPr>
        <p:spPr>
          <a:xfrm>
            <a:off x="2504514" y="2398882"/>
            <a:ext cx="8778240" cy="707886"/>
          </a:xfrm>
          <a:prstGeom prst="rect">
            <a:avLst/>
          </a:prstGeom>
          <a:noFill/>
        </p:spPr>
        <p:txBody>
          <a:bodyPr wrap="square">
            <a:sp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Attribute-based evidence can be collected from selective atoms like </a:t>
            </a:r>
            <a:r>
              <a:rPr lang="en-US" sz="2000" dirty="0" err="1">
                <a:latin typeface="Times New Roman" panose="02020603050405020304" pitchFamily="18" charset="0"/>
                <a:cs typeface="Times New Roman" panose="02020603050405020304" pitchFamily="18" charset="0"/>
              </a:rPr>
              <a:t>Creation_time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Modification_time</a:t>
            </a:r>
            <a:r>
              <a:rPr lang="en-US" sz="2000" dirty="0">
                <a:latin typeface="Times New Roman" panose="02020603050405020304" pitchFamily="18" charset="0"/>
                <a:cs typeface="Times New Roman" panose="02020603050405020304" pitchFamily="18" charset="0"/>
              </a:rPr>
              <a:t>, Duration, Version, </a:t>
            </a:r>
            <a:r>
              <a:rPr lang="en-US" sz="2000" dirty="0" err="1">
                <a:latin typeface="Times New Roman" panose="02020603050405020304" pitchFamily="18" charset="0"/>
                <a:cs typeface="Times New Roman" panose="02020603050405020304" pitchFamily="18" charset="0"/>
              </a:rPr>
              <a:t>Size_of_Video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011D17-89FA-DD59-B222-CB292FF3F5D8}"/>
              </a:ext>
            </a:extLst>
          </p:cNvPr>
          <p:cNvSpPr txBox="1"/>
          <p:nvPr/>
        </p:nvSpPr>
        <p:spPr>
          <a:xfrm>
            <a:off x="3149600" y="3511989"/>
            <a:ext cx="8686800" cy="400110"/>
          </a:xfrm>
          <a:prstGeom prst="rect">
            <a:avLst/>
          </a:prstGeom>
          <a:noFill/>
        </p:spPr>
        <p:txBody>
          <a:bodyPr wrap="square">
            <a:sp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Find file extensions like (sample.*mp4*,*mpeg*) this may suggest a video file</a:t>
            </a:r>
          </a:p>
        </p:txBody>
      </p:sp>
      <p:sp>
        <p:nvSpPr>
          <p:cNvPr id="9" name="TextBox 8">
            <a:extLst>
              <a:ext uri="{FF2B5EF4-FFF2-40B4-BE49-F238E27FC236}">
                <a16:creationId xmlns:a16="http://schemas.microsoft.com/office/drawing/2014/main" id="{9897AD19-8A86-BC82-7CFD-013F59DAB260}"/>
              </a:ext>
            </a:extLst>
          </p:cNvPr>
          <p:cNvSpPr txBox="1"/>
          <p:nvPr/>
        </p:nvSpPr>
        <p:spPr>
          <a:xfrm>
            <a:off x="4932754" y="5361355"/>
            <a:ext cx="6903646" cy="707886"/>
          </a:xfrm>
          <a:prstGeom prst="rect">
            <a:avLst/>
          </a:prstGeom>
          <a:noFill/>
        </p:spPr>
        <p:txBody>
          <a:bodyPr wrap="square">
            <a:sp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Analysis of the content of the file can reveal the presence of video-related data, such as video frames, keyframes,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EC2A5F7-B417-1637-EADC-75417B026933}"/>
              </a:ext>
            </a:extLst>
          </p:cNvPr>
          <p:cNvSpPr txBox="1"/>
          <p:nvPr/>
        </p:nvSpPr>
        <p:spPr>
          <a:xfrm>
            <a:off x="4246880" y="4317320"/>
            <a:ext cx="7792720" cy="707886"/>
          </a:xfrm>
          <a:prstGeom prst="rect">
            <a:avLst/>
          </a:prstGeom>
          <a:noFill/>
        </p:spPr>
        <p:txBody>
          <a:bodyPr wrap="square">
            <a:sp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Metadata associated with the file can indicate the presence of video-related information, such as video dimensions, framerate, etc.</a:t>
            </a:r>
          </a:p>
        </p:txBody>
      </p:sp>
    </p:spTree>
    <p:extLst>
      <p:ext uri="{BB962C8B-B14F-4D97-AF65-F5344CB8AC3E}">
        <p14:creationId xmlns:p14="http://schemas.microsoft.com/office/powerpoint/2010/main" val="364131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2377589" y="957179"/>
            <a:ext cx="9001462" cy="541421"/>
          </a:xfrm>
        </p:spPr>
        <p:txBody>
          <a:bodyPr>
            <a:normAutofit fontScale="90000"/>
          </a:bodyPr>
          <a:lstStyle/>
          <a:p>
            <a:pPr algn="ctr"/>
            <a:r>
              <a:rPr lang="en-IN" sz="3200" b="1" dirty="0">
                <a:latin typeface="Bahnschrift Condensed" panose="020B0502040204020203" pitchFamily="34" charset="0"/>
              </a:rPr>
              <a:t>CORRUPTED FRAGMENT RECOVERY</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4114800" y="2550695"/>
            <a:ext cx="7012003" cy="3638349"/>
          </a:xfrm>
        </p:spPr>
        <p:txBody>
          <a:bodyPr/>
          <a:lstStyle/>
          <a:p>
            <a:pPr algn="ctr"/>
            <a:r>
              <a:rPr lang="en-IN" dirty="0">
                <a:latin typeface="Times New Roman" panose="02020603050405020304" pitchFamily="18" charset="0"/>
                <a:cs typeface="Times New Roman" panose="02020603050405020304" pitchFamily="18" charset="0"/>
              </a:rPr>
              <a:t>Given a corrupted partial fragment, which got corrupted at the redundant attributes of multiple atoms, the fragment can be recovered by extracting the most probable value from other attributes. A new corruption-free fragment is generated. This lays basic grounds for advanced file carving which involves advanced recovery.</a:t>
            </a:r>
          </a:p>
        </p:txBody>
      </p:sp>
    </p:spTree>
    <p:extLst>
      <p:ext uri="{BB962C8B-B14F-4D97-AF65-F5344CB8AC3E}">
        <p14:creationId xmlns:p14="http://schemas.microsoft.com/office/powerpoint/2010/main" val="3439476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15DB4-97D3-DBF2-DE21-C7783140A7D7}"/>
              </a:ext>
            </a:extLst>
          </p:cNvPr>
          <p:cNvSpPr txBox="1"/>
          <p:nvPr/>
        </p:nvSpPr>
        <p:spPr>
          <a:xfrm>
            <a:off x="4476750" y="1943100"/>
            <a:ext cx="4187365" cy="1015663"/>
          </a:xfrm>
          <a:prstGeom prst="rect">
            <a:avLst/>
          </a:prstGeom>
          <a:noFill/>
        </p:spPr>
        <p:txBody>
          <a:bodyPr wrap="none" rtlCol="0">
            <a:spAutoFit/>
          </a:bodyPr>
          <a:lstStyle/>
          <a:p>
            <a:r>
              <a:rPr lang="en-IN" sz="6000" dirty="0">
                <a:latin typeface="Bahnschrift Condensed" panose="020B0502040204020203" pitchFamily="34" charset="0"/>
              </a:rPr>
              <a:t>Implementation</a:t>
            </a:r>
          </a:p>
        </p:txBody>
      </p:sp>
    </p:spTree>
    <p:extLst>
      <p:ext uri="{BB962C8B-B14F-4D97-AF65-F5344CB8AC3E}">
        <p14:creationId xmlns:p14="http://schemas.microsoft.com/office/powerpoint/2010/main" val="2774773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745423" y="101600"/>
            <a:ext cx="10857297" cy="902102"/>
          </a:xfrm>
        </p:spPr>
        <p:txBody>
          <a:bodyPr>
            <a:normAutofit/>
          </a:bodyPr>
          <a:lstStyle/>
          <a:p>
            <a:pPr algn="ctr"/>
            <a:r>
              <a:rPr lang="en-IN" sz="3700" b="1" dirty="0">
                <a:latin typeface="Bahnschrift Condensed" panose="020B0502040204020203" pitchFamily="34" charset="0"/>
              </a:rPr>
              <a:t>CONCLUSION</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5039360" y="3862070"/>
            <a:ext cx="6837680" cy="1635760"/>
          </a:xfrm>
        </p:spPr>
        <p:txBody>
          <a:bodyPr>
            <a:noAutofit/>
          </a:bodyPr>
          <a:lstStyle/>
          <a:p>
            <a:pPr algn="ctr">
              <a:lnSpc>
                <a:spcPct val="12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given a video file/partial video file fragment, we are able to perform atom classification and frame level classification (by identification of key frames). We are also able to recover the corrupted fragment (corruption at redundant attributes of atoms) and regenerate the corruption-free fragment. This lays the foundation for advanced stages like complete file recovery even after many fragments go missing or corrupted.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ts val="1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DBC605-6F70-4C09-9AE2-EF38B1363A2A}"/>
              </a:ext>
            </a:extLst>
          </p:cNvPr>
          <p:cNvSpPr txBox="1"/>
          <p:nvPr/>
        </p:nvSpPr>
        <p:spPr>
          <a:xfrm>
            <a:off x="2118360" y="1238250"/>
            <a:ext cx="9250680" cy="2276072"/>
          </a:xfrm>
          <a:prstGeom prst="rect">
            <a:avLst/>
          </a:prstGeom>
          <a:noFill/>
        </p:spPr>
        <p:txBody>
          <a:bodyPr wrap="square">
            <a:spAutoFit/>
          </a:bodyPr>
          <a:lstStyle/>
          <a:p>
            <a:pPr algn="ctr">
              <a:lnSpc>
                <a:spcPct val="12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success of a file carving project depends on several factors such as the tools used, the expertise of the user, and the quality of the data being carved. It is crucial to have a good understanding of the file system and the file types that are being carved. In conclusion, file carving can be a powerful tool for data recovery and forensic analysis. With the right tools and expertise, it is possible to recover deleted or lost data from various storage media.</a:t>
            </a:r>
          </a:p>
        </p:txBody>
      </p:sp>
    </p:spTree>
    <p:extLst>
      <p:ext uri="{BB962C8B-B14F-4D97-AF65-F5344CB8AC3E}">
        <p14:creationId xmlns:p14="http://schemas.microsoft.com/office/powerpoint/2010/main" val="207526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818789" y="556125"/>
            <a:ext cx="9001462" cy="221380"/>
          </a:xfrm>
        </p:spPr>
        <p:txBody>
          <a:bodyPr>
            <a:noAutofit/>
          </a:bodyPr>
          <a:lstStyle/>
          <a:p>
            <a:pPr algn="ctr"/>
            <a:r>
              <a:rPr lang="en-IN" sz="4000" b="1" dirty="0">
                <a:latin typeface="Bahnschrift Condensed" panose="020B0502040204020203" pitchFamily="34" charset="0"/>
              </a:rPr>
              <a:t>FUTURE SCOPE</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2122371" y="975894"/>
            <a:ext cx="9663229" cy="863065"/>
          </a:xfrm>
        </p:spPr>
        <p:txBody>
          <a:bodyPr>
            <a:noAutofit/>
          </a:bodyPr>
          <a:lstStyle/>
          <a:p>
            <a:pPr algn="just">
              <a:lnSpc>
                <a:spcPct val="137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Video file carving is a specialized area of file carving that deals with the recovery of video files from storage media. Some potential areas of future scope for video file carving include: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D05DB5-D62F-E9F2-DAD4-C54DD423C82E}"/>
              </a:ext>
            </a:extLst>
          </p:cNvPr>
          <p:cNvSpPr txBox="1"/>
          <p:nvPr/>
        </p:nvSpPr>
        <p:spPr>
          <a:xfrm>
            <a:off x="2199564" y="2138948"/>
            <a:ext cx="9265920" cy="810543"/>
          </a:xfrm>
          <a:prstGeom prst="rect">
            <a:avLst/>
          </a:prstGeom>
          <a:noFill/>
        </p:spPr>
        <p:txBody>
          <a:bodyPr wrap="square">
            <a:spAutoFit/>
          </a:bodyPr>
          <a:lstStyle/>
          <a:p>
            <a:pPr algn="just">
              <a:lnSpc>
                <a:spcPct val="137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Improved support for new video codecs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As new video codecs are developed and become more popular, video file carving tools will need to keep up by adding support for these new codecs.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4AE0F92-329E-77FD-5D8D-8AD1E348692E}"/>
              </a:ext>
            </a:extLst>
          </p:cNvPr>
          <p:cNvSpPr txBox="1"/>
          <p:nvPr/>
        </p:nvSpPr>
        <p:spPr>
          <a:xfrm>
            <a:off x="3738881" y="3232260"/>
            <a:ext cx="8453119" cy="1569469"/>
          </a:xfrm>
          <a:prstGeom prst="rect">
            <a:avLst/>
          </a:prstGeom>
          <a:noFill/>
        </p:spPr>
        <p:txBody>
          <a:bodyPr wrap="square">
            <a:spAutoFit/>
          </a:bodyPr>
          <a:lstStyle/>
          <a:p>
            <a:pPr algn="just">
              <a:lnSpc>
                <a:spcPct val="137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Automated video file reconstruction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Currently, video file carving is a manual process that involves piecing together fragments of video data to reconstruct a complete video file. In the future, it may be possible to automate this process using machine learning algorithms or other techniques.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00D8367-4414-7AB7-D9D6-7207C79F8CAD}"/>
              </a:ext>
            </a:extLst>
          </p:cNvPr>
          <p:cNvSpPr txBox="1"/>
          <p:nvPr/>
        </p:nvSpPr>
        <p:spPr>
          <a:xfrm>
            <a:off x="5237555" y="5084498"/>
            <a:ext cx="6852844" cy="1190006"/>
          </a:xfrm>
          <a:prstGeom prst="rect">
            <a:avLst/>
          </a:prstGeom>
          <a:noFill/>
        </p:spPr>
        <p:txBody>
          <a:bodyPr wrap="square">
            <a:spAutoFit/>
          </a:bodyPr>
          <a:lstStyle/>
          <a:p>
            <a:pPr algn="just">
              <a:lnSpc>
                <a:spcPct val="137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Real-time video file carving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Real-time video file carving could be useful for applications such as video surveillance, where it is necessary to extract video data in real-time from a storage device.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063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1078028" y="1122363"/>
            <a:ext cx="9760017" cy="167422"/>
          </a:xfrm>
        </p:spPr>
        <p:txBody>
          <a:bodyPr>
            <a:normAutofit fontScale="90000"/>
          </a:bodyPr>
          <a:lstStyle/>
          <a:p>
            <a:pPr algn="ctr"/>
            <a:r>
              <a:rPr lang="en-IN" sz="3700" b="1" dirty="0"/>
              <a:t>REFERENCES</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1788161" y="1754052"/>
            <a:ext cx="10033266" cy="873225"/>
          </a:xfrm>
        </p:spPr>
        <p:txBody>
          <a:bodyPr>
            <a:normAutofit fontScale="92500"/>
          </a:bodyPr>
          <a:lstStyle/>
          <a:p>
            <a:pPr algn="l"/>
            <a:r>
              <a:rPr lang="en-IN" sz="2200" dirty="0">
                <a:solidFill>
                  <a:schemeClr val="accent1">
                    <a:lumMod val="50000"/>
                  </a:schemeClr>
                </a:solidFill>
                <a:latin typeface="Times New Roman" panose="02020603050405020304" pitchFamily="18" charset="0"/>
                <a:cs typeface="Times New Roman" panose="02020603050405020304" pitchFamily="18" charset="0"/>
              </a:rPr>
              <a:t>[1] </a:t>
            </a:r>
            <a:r>
              <a:rPr lang="en-US" sz="2200" dirty="0">
                <a:solidFill>
                  <a:schemeClr val="accent1">
                    <a:lumMod val="50000"/>
                  </a:schemeClr>
                </a:solidFill>
                <a:latin typeface="Times New Roman" panose="02020603050405020304" pitchFamily="18" charset="0"/>
                <a:cs typeface="Times New Roman" panose="02020603050405020304" pitchFamily="18" charset="0"/>
              </a:rPr>
              <a:t>Advanced File Carving Approaches for Multimedia Files∗ Rainer </a:t>
            </a:r>
            <a:r>
              <a:rPr lang="en-US" sz="2200" dirty="0" err="1">
                <a:solidFill>
                  <a:schemeClr val="accent1">
                    <a:lumMod val="50000"/>
                  </a:schemeClr>
                </a:solidFill>
                <a:latin typeface="Times New Roman" panose="02020603050405020304" pitchFamily="18" charset="0"/>
                <a:cs typeface="Times New Roman" panose="02020603050405020304" pitchFamily="18" charset="0"/>
              </a:rPr>
              <a:t>Poisel</a:t>
            </a:r>
            <a:r>
              <a:rPr lang="en-US" sz="2200" dirty="0">
                <a:solidFill>
                  <a:schemeClr val="accent1">
                    <a:lumMod val="50000"/>
                  </a:schemeClr>
                </a:solidFill>
                <a:latin typeface="Times New Roman" panose="02020603050405020304" pitchFamily="18" charset="0"/>
                <a:cs typeface="Times New Roman" panose="02020603050405020304" pitchFamily="18" charset="0"/>
              </a:rPr>
              <a:t>† , Simon </a:t>
            </a:r>
            <a:r>
              <a:rPr lang="en-US" sz="2200" dirty="0" err="1">
                <a:solidFill>
                  <a:schemeClr val="accent1">
                    <a:lumMod val="50000"/>
                  </a:schemeClr>
                </a:solidFill>
                <a:latin typeface="Times New Roman" panose="02020603050405020304" pitchFamily="18" charset="0"/>
                <a:cs typeface="Times New Roman" panose="02020603050405020304" pitchFamily="18" charset="0"/>
              </a:rPr>
              <a:t>Tjoa</a:t>
            </a:r>
            <a:r>
              <a:rPr lang="en-US" sz="2200" dirty="0">
                <a:solidFill>
                  <a:schemeClr val="accent1">
                    <a:lumMod val="50000"/>
                  </a:schemeClr>
                </a:solidFill>
                <a:latin typeface="Times New Roman" panose="02020603050405020304" pitchFamily="18" charset="0"/>
                <a:cs typeface="Times New Roman" panose="02020603050405020304" pitchFamily="18" charset="0"/>
              </a:rPr>
              <a:t>, and Paul </a:t>
            </a:r>
            <a:r>
              <a:rPr lang="en-US" sz="2200" dirty="0" err="1">
                <a:solidFill>
                  <a:schemeClr val="accent1">
                    <a:lumMod val="50000"/>
                  </a:schemeClr>
                </a:solidFill>
                <a:latin typeface="Times New Roman" panose="02020603050405020304" pitchFamily="18" charset="0"/>
                <a:cs typeface="Times New Roman" panose="02020603050405020304" pitchFamily="18" charset="0"/>
              </a:rPr>
              <a:t>Tavolato</a:t>
            </a:r>
            <a:r>
              <a:rPr lang="en-US" sz="2200" dirty="0">
                <a:solidFill>
                  <a:schemeClr val="accent1">
                    <a:lumMod val="50000"/>
                  </a:schemeClr>
                </a:solidFill>
                <a:latin typeface="Times New Roman" panose="02020603050405020304" pitchFamily="18" charset="0"/>
                <a:cs typeface="Times New Roman" panose="02020603050405020304" pitchFamily="18" charset="0"/>
              </a:rPr>
              <a:t> </a:t>
            </a:r>
            <a:r>
              <a:rPr lang="en-US" sz="2200" dirty="0" err="1">
                <a:solidFill>
                  <a:schemeClr val="accent1">
                    <a:lumMod val="50000"/>
                  </a:schemeClr>
                </a:solidFill>
                <a:latin typeface="Times New Roman" panose="02020603050405020304" pitchFamily="18" charset="0"/>
                <a:cs typeface="Times New Roman" panose="02020603050405020304" pitchFamily="18" charset="0"/>
              </a:rPr>
              <a:t>Insitute</a:t>
            </a:r>
            <a:r>
              <a:rPr lang="en-US" sz="2200" dirty="0">
                <a:solidFill>
                  <a:schemeClr val="accent1">
                    <a:lumMod val="50000"/>
                  </a:schemeClr>
                </a:solidFill>
                <a:latin typeface="Times New Roman" panose="02020603050405020304" pitchFamily="18" charset="0"/>
                <a:cs typeface="Times New Roman" panose="02020603050405020304" pitchFamily="18" charset="0"/>
              </a:rPr>
              <a:t> of IT Security Research St. </a:t>
            </a:r>
            <a:r>
              <a:rPr lang="en-US" sz="2200" dirty="0" err="1">
                <a:solidFill>
                  <a:schemeClr val="accent1">
                    <a:lumMod val="50000"/>
                  </a:schemeClr>
                </a:solidFill>
                <a:latin typeface="Times New Roman" panose="02020603050405020304" pitchFamily="18" charset="0"/>
                <a:cs typeface="Times New Roman" panose="02020603050405020304" pitchFamily="18" charset="0"/>
              </a:rPr>
              <a:t>Poelten</a:t>
            </a:r>
            <a:r>
              <a:rPr lang="en-US" sz="2200" dirty="0">
                <a:solidFill>
                  <a:schemeClr val="accent1">
                    <a:lumMod val="50000"/>
                  </a:schemeClr>
                </a:solidFill>
                <a:latin typeface="Times New Roman" panose="02020603050405020304" pitchFamily="18" charset="0"/>
                <a:cs typeface="Times New Roman" panose="02020603050405020304" pitchFamily="18" charset="0"/>
              </a:rPr>
              <a:t> University of Applied Sciences</a:t>
            </a:r>
          </a:p>
          <a:p>
            <a:pPr algn="l"/>
            <a:endParaRPr lang="en-IN" sz="2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7D0833-2255-56D5-8C19-9E2B210E0E32}"/>
              </a:ext>
            </a:extLst>
          </p:cNvPr>
          <p:cNvSpPr txBox="1"/>
          <p:nvPr/>
        </p:nvSpPr>
        <p:spPr>
          <a:xfrm>
            <a:off x="2525027" y="2871929"/>
            <a:ext cx="9083040" cy="923330"/>
          </a:xfrm>
          <a:prstGeom prst="rect">
            <a:avLst/>
          </a:prstGeom>
          <a:noFill/>
        </p:spPr>
        <p:txBody>
          <a:bodyPr wrap="square">
            <a:spAutoFit/>
          </a:bodyPr>
          <a:lstStyle/>
          <a:p>
            <a:pPr algn="l"/>
            <a:r>
              <a:rPr lang="en-US" sz="1800" dirty="0">
                <a:solidFill>
                  <a:schemeClr val="accent1">
                    <a:lumMod val="50000"/>
                  </a:schemeClr>
                </a:solidFill>
                <a:latin typeface="Times New Roman" panose="02020603050405020304" pitchFamily="18" charset="0"/>
                <a:cs typeface="Times New Roman" panose="02020603050405020304" pitchFamily="18" charset="0"/>
              </a:rPr>
              <a:t>[2] </a:t>
            </a:r>
            <a:r>
              <a:rPr lang="en-IN" sz="1800" dirty="0">
                <a:solidFill>
                  <a:schemeClr val="accent1">
                    <a:lumMod val="50000"/>
                  </a:schemeClr>
                </a:solidFill>
                <a:latin typeface="Times New Roman" panose="02020603050405020304" pitchFamily="18" charset="0"/>
                <a:cs typeface="Times New Roman" panose="02020603050405020304" pitchFamily="18" charset="0"/>
              </a:rPr>
              <a:t>Frame-Based Recovery of Corrupted Video Files Using Video Codec Specifications Gi-Hyun Na, Kyu-Sun Shim, Ki-Woong Moon, </a:t>
            </a:r>
            <a:r>
              <a:rPr lang="en-IN" sz="1800" dirty="0" err="1">
                <a:solidFill>
                  <a:schemeClr val="accent1">
                    <a:lumMod val="50000"/>
                  </a:schemeClr>
                </a:solidFill>
                <a:latin typeface="Times New Roman" panose="02020603050405020304" pitchFamily="18" charset="0"/>
                <a:cs typeface="Times New Roman" panose="02020603050405020304" pitchFamily="18" charset="0"/>
              </a:rPr>
              <a:t>Seong</a:t>
            </a:r>
            <a:r>
              <a:rPr lang="en-IN" sz="1800" dirty="0">
                <a:solidFill>
                  <a:schemeClr val="accent1">
                    <a:lumMod val="50000"/>
                  </a:schemeClr>
                </a:solidFill>
                <a:latin typeface="Times New Roman" panose="02020603050405020304" pitchFamily="18" charset="0"/>
                <a:cs typeface="Times New Roman" panose="02020603050405020304" pitchFamily="18" charset="0"/>
              </a:rPr>
              <a:t> G. Kong, Senior Member, IEEE, </a:t>
            </a:r>
            <a:r>
              <a:rPr lang="en-IN" sz="1800" dirty="0" err="1">
                <a:solidFill>
                  <a:schemeClr val="accent1">
                    <a:lumMod val="50000"/>
                  </a:schemeClr>
                </a:solidFill>
                <a:latin typeface="Times New Roman" panose="02020603050405020304" pitchFamily="18" charset="0"/>
                <a:cs typeface="Times New Roman" panose="02020603050405020304" pitchFamily="18" charset="0"/>
              </a:rPr>
              <a:t>Eun</a:t>
            </a:r>
            <a:r>
              <a:rPr lang="en-IN" sz="1800" dirty="0">
                <a:solidFill>
                  <a:schemeClr val="accent1">
                    <a:lumMod val="50000"/>
                  </a:schemeClr>
                </a:solidFill>
                <a:latin typeface="Times New Roman" panose="02020603050405020304" pitchFamily="18" charset="0"/>
                <a:cs typeface="Times New Roman" panose="02020603050405020304" pitchFamily="18" charset="0"/>
              </a:rPr>
              <a:t>-Soo Kim, and </a:t>
            </a:r>
            <a:r>
              <a:rPr lang="en-IN" sz="1800" dirty="0" err="1">
                <a:solidFill>
                  <a:schemeClr val="accent1">
                    <a:lumMod val="50000"/>
                  </a:schemeClr>
                </a:solidFill>
                <a:latin typeface="Times New Roman" panose="02020603050405020304" pitchFamily="18" charset="0"/>
                <a:cs typeface="Times New Roman" panose="02020603050405020304" pitchFamily="18" charset="0"/>
              </a:rPr>
              <a:t>Joong</a:t>
            </a:r>
            <a:r>
              <a:rPr lang="en-IN" sz="1800" dirty="0">
                <a:solidFill>
                  <a:schemeClr val="accent1">
                    <a:lumMod val="50000"/>
                  </a:schemeClr>
                </a:solidFill>
                <a:latin typeface="Times New Roman" panose="02020603050405020304" pitchFamily="18" charset="0"/>
                <a:cs typeface="Times New Roman" panose="02020603050405020304" pitchFamily="18" charset="0"/>
              </a:rPr>
              <a:t> Lee</a:t>
            </a: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0BE6D8-0427-D0C1-C0A6-96D4AFDA024C}"/>
              </a:ext>
            </a:extLst>
          </p:cNvPr>
          <p:cNvSpPr txBox="1"/>
          <p:nvPr/>
        </p:nvSpPr>
        <p:spPr>
          <a:xfrm>
            <a:off x="3543434" y="4039911"/>
            <a:ext cx="6096000" cy="400110"/>
          </a:xfrm>
          <a:prstGeom prst="rect">
            <a:avLst/>
          </a:prstGeom>
          <a:noFill/>
        </p:spPr>
        <p:txBody>
          <a:bodyPr wrap="square">
            <a:spAutoFit/>
          </a:bodyPr>
          <a:lstStyle/>
          <a:p>
            <a:pPr algn="l"/>
            <a:r>
              <a:rPr lang="en-US" sz="2000" dirty="0">
                <a:solidFill>
                  <a:schemeClr val="accent1">
                    <a:lumMod val="50000"/>
                  </a:schemeClr>
                </a:solidFill>
                <a:latin typeface="Times New Roman" panose="02020603050405020304" pitchFamily="18" charset="0"/>
                <a:cs typeface="Times New Roman" panose="02020603050405020304" pitchFamily="18" charset="0"/>
              </a:rPr>
              <a:t>[3] </a:t>
            </a:r>
            <a:r>
              <a:rPr lang="en-US" sz="2000"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https://www.cimarronsystems.com/</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7669CDB-21E7-23B9-072A-97EBB497F311}"/>
              </a:ext>
            </a:extLst>
          </p:cNvPr>
          <p:cNvSpPr txBox="1"/>
          <p:nvPr/>
        </p:nvSpPr>
        <p:spPr>
          <a:xfrm>
            <a:off x="4742044" y="4653895"/>
            <a:ext cx="7338195" cy="1015663"/>
          </a:xfrm>
          <a:prstGeom prst="rect">
            <a:avLst/>
          </a:prstGeom>
          <a:noFill/>
        </p:spPr>
        <p:txBody>
          <a:bodyPr wrap="square">
            <a:spAutoFit/>
          </a:bodyPr>
          <a:lstStyle/>
          <a:p>
            <a:pPr algn="l"/>
            <a:r>
              <a:rPr lang="en-US" sz="2000" dirty="0">
                <a:solidFill>
                  <a:schemeClr val="accent1">
                    <a:lumMod val="50000"/>
                  </a:schemeClr>
                </a:solidFill>
                <a:latin typeface="Times New Roman" panose="02020603050405020304" pitchFamily="18" charset="0"/>
                <a:cs typeface="Times New Roman" panose="02020603050405020304" pitchFamily="18" charset="0"/>
              </a:rPr>
              <a:t>[4]</a:t>
            </a:r>
            <a:r>
              <a:rPr lang="en-US" sz="2000" u="sng" dirty="0">
                <a:solidFill>
                  <a:schemeClr val="accent1">
                    <a:lumMod val="50000"/>
                  </a:schemeClr>
                </a:solidFill>
                <a:latin typeface="Times New Roman" panose="02020603050405020304" pitchFamily="18" charset="0"/>
                <a:cs typeface="Times New Roman" panose="02020603050405020304" pitchFamily="18" charset="0"/>
              </a:rPr>
              <a:t>https://developer.apple.com/library/archive/documentation/QuickTime/QTFF/QTFFChap3/qtff3.html#//apple_ref/doc/uid/TP40000939-CH205</a:t>
            </a:r>
            <a:r>
              <a:rPr lang="en-US" sz="2000" dirty="0">
                <a:solidFill>
                  <a:schemeClr val="accent1">
                    <a:lumMod val="50000"/>
                  </a:schemeClr>
                </a:solidFill>
                <a:latin typeface="Times New Roman" panose="02020603050405020304" pitchFamily="18" charset="0"/>
                <a:cs typeface="Times New Roman" panose="02020603050405020304" pitchFamily="18" charset="0"/>
              </a:rPr>
              <a:t>-SW1</a:t>
            </a:r>
          </a:p>
        </p:txBody>
      </p:sp>
    </p:spTree>
    <p:extLst>
      <p:ext uri="{BB962C8B-B14F-4D97-AF65-F5344CB8AC3E}">
        <p14:creationId xmlns:p14="http://schemas.microsoft.com/office/powerpoint/2010/main" val="291621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3495675" y="0"/>
            <a:ext cx="6348581" cy="955708"/>
          </a:xfrm>
        </p:spPr>
        <p:txBody>
          <a:bodyPr>
            <a:normAutofit/>
          </a:bodyPr>
          <a:lstStyle/>
          <a:p>
            <a:r>
              <a:rPr lang="en-IN" sz="4300" b="1" dirty="0">
                <a:solidFill>
                  <a:schemeClr val="accent1">
                    <a:lumMod val="50000"/>
                  </a:schemeClr>
                </a:solidFill>
              </a:rPr>
              <a:t>EXISTING LITERATURE </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3195553" y="2586565"/>
            <a:ext cx="7986797" cy="1477329"/>
          </a:xfrm>
        </p:spPr>
        <p:txBody>
          <a:bodyPr>
            <a:noAutofit/>
          </a:bodyPr>
          <a:lstStyle/>
          <a:p>
            <a:pPr algn="l"/>
            <a:endParaRPr lang="en-US" sz="1800" dirty="0">
              <a:latin typeface="Times New Roman" panose="02020603050405020304" pitchFamily="18" charset="0"/>
              <a:cs typeface="Times New Roman" panose="02020603050405020304" pitchFamily="18" charset="0"/>
            </a:endParaRPr>
          </a:p>
          <a:p>
            <a:pPr algn="l"/>
            <a:r>
              <a:rPr lang="en-US" sz="1800" b="1" dirty="0" err="1">
                <a:solidFill>
                  <a:schemeClr val="accent6">
                    <a:lumMod val="50000"/>
                  </a:schemeClr>
                </a:solidFill>
                <a:latin typeface="Times New Roman" panose="02020603050405020304" pitchFamily="18" charset="0"/>
                <a:cs typeface="Times New Roman" panose="02020603050405020304" pitchFamily="18" charset="0"/>
              </a:rPr>
              <a:t>PhotoRec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PhotoRec</a:t>
            </a:r>
            <a:r>
              <a:rPr lang="en-US" sz="1800" dirty="0">
                <a:latin typeface="Times New Roman" panose="02020603050405020304" pitchFamily="18" charset="0"/>
                <a:cs typeface="Times New Roman" panose="02020603050405020304" pitchFamily="18" charset="0"/>
              </a:rPr>
              <a:t> is a popular open-source file carving tool that can be used for video file carving, among other file types. One potential shortcoming of </a:t>
            </a:r>
            <a:r>
              <a:rPr lang="en-US" sz="1800" dirty="0" err="1">
                <a:latin typeface="Times New Roman" panose="02020603050405020304" pitchFamily="18" charset="0"/>
                <a:cs typeface="Times New Roman" panose="02020603050405020304" pitchFamily="18" charset="0"/>
              </a:rPr>
              <a:t>PhotoRec</a:t>
            </a:r>
            <a:r>
              <a:rPr lang="en-US" sz="1800" dirty="0">
                <a:latin typeface="Times New Roman" panose="02020603050405020304" pitchFamily="18" charset="0"/>
                <a:cs typeface="Times New Roman" panose="02020603050405020304" pitchFamily="18" charset="0"/>
              </a:rPr>
              <a:t> is that it is primarily designed for recovering data from hard drives and memory cards, which means that it may not be optimized for other types of storage media.</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t>
            </a: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C8DBDE6-EE71-6477-2A98-CEBB26CF44C6}"/>
              </a:ext>
            </a:extLst>
          </p:cNvPr>
          <p:cNvSpPr txBox="1"/>
          <p:nvPr/>
        </p:nvSpPr>
        <p:spPr>
          <a:xfrm>
            <a:off x="2085974" y="1386236"/>
            <a:ext cx="9001126" cy="1200329"/>
          </a:xfrm>
          <a:prstGeom prst="rect">
            <a:avLst/>
          </a:prstGeom>
          <a:noFill/>
        </p:spPr>
        <p:txBody>
          <a:bodyPr wrap="square">
            <a:spAutoFit/>
          </a:bodyPr>
          <a:lstStyle/>
          <a:p>
            <a:pPr algn="l"/>
            <a:r>
              <a:rPr lang="en-US" sz="1800" b="1" dirty="0">
                <a:solidFill>
                  <a:schemeClr val="accent4">
                    <a:lumMod val="50000"/>
                  </a:schemeClr>
                </a:solidFill>
                <a:latin typeface="Times New Roman" panose="02020603050405020304" pitchFamily="18" charset="0"/>
                <a:cs typeface="Times New Roman" panose="02020603050405020304" pitchFamily="18" charset="0"/>
              </a:rPr>
              <a:t>Scalpel</a:t>
            </a:r>
            <a:r>
              <a:rPr lang="en-US" sz="1800" dirty="0">
                <a:latin typeface="Times New Roman" panose="02020603050405020304" pitchFamily="18" charset="0"/>
                <a:cs typeface="Times New Roman" panose="02020603050405020304" pitchFamily="18" charset="0"/>
              </a:rPr>
              <a:t>: Scalpel is an open-source file carving tool that can be used for extracting various types of files, including video files. One potential shortcoming of Scalpel is that it requires users to manually specify file headers and footers for each file type, which can be time-consuming and error-prone.</a:t>
            </a:r>
          </a:p>
        </p:txBody>
      </p:sp>
      <p:sp>
        <p:nvSpPr>
          <p:cNvPr id="7" name="TextBox 6">
            <a:extLst>
              <a:ext uri="{FF2B5EF4-FFF2-40B4-BE49-F238E27FC236}">
                <a16:creationId xmlns:a16="http://schemas.microsoft.com/office/drawing/2014/main" id="{2DC763CB-7E5D-FD35-3526-9CDF4C45CAFB}"/>
              </a:ext>
            </a:extLst>
          </p:cNvPr>
          <p:cNvSpPr txBox="1"/>
          <p:nvPr/>
        </p:nvSpPr>
        <p:spPr>
          <a:xfrm>
            <a:off x="4836445" y="4664058"/>
            <a:ext cx="7153106" cy="1200329"/>
          </a:xfrm>
          <a:prstGeom prst="rect">
            <a:avLst/>
          </a:prstGeom>
          <a:noFill/>
        </p:spPr>
        <p:txBody>
          <a:bodyPr wrap="square">
            <a:spAutoFit/>
          </a:bodyPr>
          <a:lstStyle/>
          <a:p>
            <a:r>
              <a:rPr lang="en-US" sz="1800" b="1" dirty="0">
                <a:solidFill>
                  <a:schemeClr val="accent2">
                    <a:lumMod val="50000"/>
                  </a:schemeClr>
                </a:solidFill>
                <a:latin typeface="Times New Roman" panose="02020603050405020304" pitchFamily="18" charset="0"/>
                <a:cs typeface="Times New Roman" panose="02020603050405020304" pitchFamily="18" charset="0"/>
              </a:rPr>
              <a:t>Sleuth Kit</a:t>
            </a:r>
            <a:r>
              <a:rPr lang="en-US" sz="1800" dirty="0">
                <a:latin typeface="Times New Roman" panose="02020603050405020304" pitchFamily="18" charset="0"/>
                <a:cs typeface="Times New Roman" panose="02020603050405020304" pitchFamily="18" charset="0"/>
              </a:rPr>
              <a:t>: Sleuth Kit is a collection of open-source forensic analysis tools that includes a file carving tool called Autopsy. One potential shortcoming of Sleuth Kit is that it can be difficult to set up and use, which may make it less accessible to users who are not experienced with forensic analysis</a:t>
            </a:r>
            <a:endParaRPr lang="en-IN" dirty="0"/>
          </a:p>
        </p:txBody>
      </p:sp>
    </p:spTree>
    <p:extLst>
      <p:ext uri="{BB962C8B-B14F-4D97-AF65-F5344CB8AC3E}">
        <p14:creationId xmlns:p14="http://schemas.microsoft.com/office/powerpoint/2010/main" val="3656093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3030001" y="1967653"/>
            <a:ext cx="8574622" cy="1388534"/>
          </a:xfrm>
        </p:spPr>
        <p:txBody>
          <a:bodyPr/>
          <a:lstStyle/>
          <a:p>
            <a:pPr algn="ctr"/>
            <a:r>
              <a:rPr lang="en-IN" b="1" dirty="0">
                <a:latin typeface="Times New Roman" panose="02020603050405020304" pitchFamily="18" charset="0"/>
                <a:cs typeface="Times New Roman" panose="02020603050405020304" pitchFamily="18" charset="0"/>
              </a:rPr>
              <a:t>THANKYOU</a:t>
            </a: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p:txBody>
          <a:bodyPr>
            <a:normAutofit/>
          </a:bodyPr>
          <a:lstStyle/>
          <a:p>
            <a:r>
              <a:rPr lang="en-IN" sz="400" dirty="0"/>
              <a:t>.</a:t>
            </a:r>
          </a:p>
        </p:txBody>
      </p:sp>
    </p:spTree>
    <p:extLst>
      <p:ext uri="{BB962C8B-B14F-4D97-AF65-F5344CB8AC3E}">
        <p14:creationId xmlns:p14="http://schemas.microsoft.com/office/powerpoint/2010/main" val="399746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5201920" y="4064679"/>
            <a:ext cx="6593840" cy="2341043"/>
          </a:xfrm>
        </p:spPr>
        <p:txBody>
          <a:bodyPr>
            <a:normAutofit fontScale="92500" lnSpcReduction="20000"/>
          </a:bodyPr>
          <a:lstStyle/>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Overall, the shortcomings of these tools can vary depending on the specific needs and use cases of the user. Some common potential issues include limited configurability, difficulty of use, and high cost. Users should carefully evaluate their needs and consider the strengths and weaknesses of each tool before selecting one for their video file carving project</a:t>
            </a:r>
            <a:r>
              <a:rPr lang="en-US" dirty="0"/>
              <a:t>.</a:t>
            </a:r>
          </a:p>
          <a:p>
            <a:endParaRPr lang="en-US" dirty="0"/>
          </a:p>
          <a:p>
            <a:endParaRPr lang="en-IN" dirty="0"/>
          </a:p>
        </p:txBody>
      </p:sp>
      <p:sp>
        <p:nvSpPr>
          <p:cNvPr id="4" name="TextBox 3">
            <a:extLst>
              <a:ext uri="{FF2B5EF4-FFF2-40B4-BE49-F238E27FC236}">
                <a16:creationId xmlns:a16="http://schemas.microsoft.com/office/drawing/2014/main" id="{F2A2516E-C8A9-1118-22BC-1F430DC3CDCD}"/>
              </a:ext>
            </a:extLst>
          </p:cNvPr>
          <p:cNvSpPr txBox="1"/>
          <p:nvPr/>
        </p:nvSpPr>
        <p:spPr>
          <a:xfrm>
            <a:off x="3343274" y="2572207"/>
            <a:ext cx="7619999" cy="1200329"/>
          </a:xfrm>
          <a:prstGeom prst="rect">
            <a:avLst/>
          </a:prstGeom>
          <a:noFill/>
        </p:spPr>
        <p:txBody>
          <a:bodyPr wrap="square">
            <a:spAutoFit/>
          </a:bodyPr>
          <a:lstStyle/>
          <a:p>
            <a:pPr algn="l"/>
            <a:r>
              <a:rPr lang="en-US" b="1" dirty="0">
                <a:solidFill>
                  <a:schemeClr val="accent6">
                    <a:lumMod val="50000"/>
                  </a:schemeClr>
                </a:solidFill>
                <a:latin typeface="Times New Roman" panose="02020603050405020304" pitchFamily="18" charset="0"/>
                <a:cs typeface="Times New Roman" panose="02020603050405020304" pitchFamily="18" charset="0"/>
              </a:rPr>
              <a:t>EnCase</a:t>
            </a:r>
            <a:r>
              <a:rPr lang="en-US" dirty="0">
                <a:latin typeface="Times New Roman" panose="02020603050405020304" pitchFamily="18" charset="0"/>
                <a:cs typeface="Times New Roman" panose="02020603050405020304" pitchFamily="18" charset="0"/>
              </a:rPr>
              <a:t>: EnCase is a commercial forensic analysis tool that includes a file carving feature. One potential shortcoming of EnCase is that it can be expensive to purchase and may be less accessible to users who do not have a budget for forensic analysis software.</a:t>
            </a:r>
          </a:p>
        </p:txBody>
      </p:sp>
      <p:sp>
        <p:nvSpPr>
          <p:cNvPr id="6" name="TextBox 5">
            <a:extLst>
              <a:ext uri="{FF2B5EF4-FFF2-40B4-BE49-F238E27FC236}">
                <a16:creationId xmlns:a16="http://schemas.microsoft.com/office/drawing/2014/main" id="{24F256E3-6373-0711-B10D-63005683B12C}"/>
              </a:ext>
            </a:extLst>
          </p:cNvPr>
          <p:cNvSpPr txBox="1"/>
          <p:nvPr/>
        </p:nvSpPr>
        <p:spPr>
          <a:xfrm>
            <a:off x="2488564" y="873918"/>
            <a:ext cx="8353425" cy="923330"/>
          </a:xfrm>
          <a:prstGeom prst="rect">
            <a:avLst/>
          </a:prstGeom>
          <a:noFill/>
        </p:spPr>
        <p:txBody>
          <a:bodyPr wrap="square">
            <a:spAutoFit/>
          </a:bodyPr>
          <a:lstStyle/>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FTK Imager</a:t>
            </a:r>
            <a:r>
              <a:rPr lang="en-US" dirty="0">
                <a:latin typeface="Times New Roman" panose="02020603050405020304" pitchFamily="18" charset="0"/>
                <a:cs typeface="Times New Roman" panose="02020603050405020304" pitchFamily="18" charset="0"/>
              </a:rPr>
              <a:t>: FTK Imager is another commercial forensic analysis tool that includes a file carving feature. One potential shortcoming of FTK Imager is that it can be resource-intensive and may not be suitable for use on older or less powerful hardware.</a:t>
            </a:r>
          </a:p>
        </p:txBody>
      </p:sp>
    </p:spTree>
    <p:extLst>
      <p:ext uri="{BB962C8B-B14F-4D97-AF65-F5344CB8AC3E}">
        <p14:creationId xmlns:p14="http://schemas.microsoft.com/office/powerpoint/2010/main" val="157528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945A-1F84-4354-BA6F-898158869B85}"/>
              </a:ext>
            </a:extLst>
          </p:cNvPr>
          <p:cNvSpPr>
            <a:spLocks noGrp="1"/>
          </p:cNvSpPr>
          <p:nvPr>
            <p:ph type="title"/>
          </p:nvPr>
        </p:nvSpPr>
        <p:spPr>
          <a:xfrm>
            <a:off x="913795" y="609601"/>
            <a:ext cx="10353761" cy="876300"/>
          </a:xfrm>
        </p:spPr>
        <p:txBody>
          <a:bodyPr/>
          <a:lstStyle/>
          <a:p>
            <a:r>
              <a:rPr lang="en-IN" b="1" dirty="0">
                <a:solidFill>
                  <a:schemeClr val="accent5">
                    <a:lumMod val="50000"/>
                  </a:schemeClr>
                </a:solidFill>
              </a:rPr>
              <a:t>METHODOLOGY</a:t>
            </a:r>
          </a:p>
        </p:txBody>
      </p:sp>
      <p:sp>
        <p:nvSpPr>
          <p:cNvPr id="3" name="Content Placeholder 2">
            <a:extLst>
              <a:ext uri="{FF2B5EF4-FFF2-40B4-BE49-F238E27FC236}">
                <a16:creationId xmlns:a16="http://schemas.microsoft.com/office/drawing/2014/main" id="{7589E5C1-5346-4CC3-B42F-2CB1535F2C63}"/>
              </a:ext>
            </a:extLst>
          </p:cNvPr>
          <p:cNvSpPr>
            <a:spLocks noGrp="1"/>
          </p:cNvSpPr>
          <p:nvPr>
            <p:ph idx="1"/>
          </p:nvPr>
        </p:nvSpPr>
        <p:spPr>
          <a:xfrm>
            <a:off x="1675795" y="1898383"/>
            <a:ext cx="10353762" cy="3753851"/>
          </a:xfrm>
        </p:spPr>
        <p:txBody>
          <a:bodyPr>
            <a:normAutofit/>
          </a:bodyPr>
          <a:lstStyle/>
          <a:p>
            <a:pPr marL="0" indent="0">
              <a:buNone/>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works to serve the following purpose: </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buFont typeface="Arial" panose="020B0604020202020204" pitchFamily="34" charset="0"/>
              <a:buChar char="●"/>
              <a:tabLst>
                <a:tab pos="914400" algn="l"/>
              </a:tabLst>
            </a:pPr>
            <a:r>
              <a:rPr lang="en-IN"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G</a:t>
            </a:r>
            <a:r>
              <a:rPr lang="en-IN"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iven a video file the atom classification is done Automatically (Stage 1)</a:t>
            </a:r>
            <a:endParaRPr lang="en-IN"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914400" algn="l"/>
              </a:tabLst>
            </a:pPr>
            <a:r>
              <a:rPr lang="en-IN"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Frames are extracted and key frame identification is done. (Stage 2) </a:t>
            </a:r>
            <a:endParaRPr lang="en-IN"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914400" algn="l"/>
              </a:tabLst>
            </a:pPr>
            <a:r>
              <a:rPr lang="en-IN"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Given a partial fragment belonging to a video sample, it can recover the corrupted or missing parts and generate the new partial fragment. It decides upon the nature of the file based upon the structural evidence that are present in the fragment. (Stage 3)</a:t>
            </a:r>
            <a:endParaRPr lang="en-IN"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95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30C3-A04A-43BC-8405-857C76EDCAFE}"/>
              </a:ext>
            </a:extLst>
          </p:cNvPr>
          <p:cNvSpPr>
            <a:spLocks noGrp="1"/>
          </p:cNvSpPr>
          <p:nvPr>
            <p:ph type="title"/>
          </p:nvPr>
        </p:nvSpPr>
        <p:spPr>
          <a:xfrm>
            <a:off x="1236661" y="571501"/>
            <a:ext cx="10018713" cy="1143000"/>
          </a:xfrm>
        </p:spPr>
        <p:txBody>
          <a:bodyPr/>
          <a:lstStyle/>
          <a:p>
            <a:r>
              <a:rPr lang="en-IN" b="1" dirty="0">
                <a:solidFill>
                  <a:schemeClr val="accent1">
                    <a:lumMod val="50000"/>
                  </a:schemeClr>
                </a:solidFill>
              </a:rPr>
              <a:t>STAGE-</a:t>
            </a:r>
            <a:r>
              <a:rPr lang="en-IN" b="1" dirty="0">
                <a:solidFill>
                  <a:schemeClr val="accent1">
                    <a:lumMod val="50000"/>
                  </a:schemeClr>
                </a:solidFill>
                <a:latin typeface="Bahnschrift Condensed" panose="020B0502040204020203" pitchFamily="34" charset="0"/>
              </a:rPr>
              <a:t>1</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534B974A-01BF-4E4A-A730-BA04FBE37745}"/>
              </a:ext>
            </a:extLst>
          </p:cNvPr>
          <p:cNvSpPr>
            <a:spLocks noGrp="1"/>
          </p:cNvSpPr>
          <p:nvPr>
            <p:ph idx="1"/>
          </p:nvPr>
        </p:nvSpPr>
        <p:spPr>
          <a:xfrm>
            <a:off x="1824034" y="2133599"/>
            <a:ext cx="9450390" cy="3124201"/>
          </a:xfrm>
        </p:spPr>
        <p:txBody>
          <a:bodyPr/>
          <a:lstStyle/>
          <a:p>
            <a:pPr marL="0" indent="0" algn="ctr">
              <a:buNone/>
            </a:pPr>
            <a:r>
              <a:rPr lang="en-US" dirty="0">
                <a:latin typeface="Times New Roman" panose="02020603050405020304" pitchFamily="18" charset="0"/>
                <a:cs typeface="Times New Roman" panose="02020603050405020304" pitchFamily="18" charset="0"/>
              </a:rPr>
              <a:t>Stage-1 attempts to identify the structure of the video file and attempts to classify the atom boxes in the video file as attributes of individual atoms and their values. Atoms are the lowest structural units of a video file. We have a dictionary of atoms for classification and the video file will be parsed against it. When a video file is given as input, the video file is converted into hex, and that hex data consists of structural data, video meta data, and frame level data. We just classify the atoms, attributes in them and their values in this stage.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91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BCDB-4AB2-4871-8A5A-B73A9E2B273B}"/>
              </a:ext>
            </a:extLst>
          </p:cNvPr>
          <p:cNvSpPr>
            <a:spLocks noGrp="1"/>
          </p:cNvSpPr>
          <p:nvPr>
            <p:ph type="title"/>
          </p:nvPr>
        </p:nvSpPr>
        <p:spPr>
          <a:xfrm>
            <a:off x="913795" y="609601"/>
            <a:ext cx="10353761" cy="457200"/>
          </a:xfrm>
        </p:spPr>
        <p:txBody>
          <a:bodyPr>
            <a:noAutofit/>
          </a:bodyPr>
          <a:lstStyle/>
          <a:p>
            <a:r>
              <a:rPr lang="en-IN" b="1" dirty="0">
                <a:latin typeface="Bahnschrift Condensed" panose="020B0502040204020203" pitchFamily="34" charset="0"/>
              </a:rPr>
              <a:t>Dictionaries</a:t>
            </a:r>
          </a:p>
        </p:txBody>
      </p:sp>
      <p:sp>
        <p:nvSpPr>
          <p:cNvPr id="3" name="Content Placeholder 2">
            <a:extLst>
              <a:ext uri="{FF2B5EF4-FFF2-40B4-BE49-F238E27FC236}">
                <a16:creationId xmlns:a16="http://schemas.microsoft.com/office/drawing/2014/main" id="{EB674F74-6AED-4309-9D77-5CB55985AAC9}"/>
              </a:ext>
            </a:extLst>
          </p:cNvPr>
          <p:cNvSpPr>
            <a:spLocks noGrp="1"/>
          </p:cNvSpPr>
          <p:nvPr>
            <p:ph idx="1"/>
          </p:nvPr>
        </p:nvSpPr>
        <p:spPr>
          <a:xfrm>
            <a:off x="2295525" y="1568918"/>
            <a:ext cx="8972032" cy="4222282"/>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FTYP Dictionary:</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'atom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ftyp</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'size</a:t>
            </a:r>
            <a:r>
              <a:rPr lang="en-IN" sz="2400" dirty="0">
                <a:latin typeface="Times New Roman" panose="02020603050405020304" pitchFamily="18" charset="0"/>
                <a:cs typeface="Times New Roman" panose="02020603050405020304" pitchFamily="18" charset="0"/>
              </a:rPr>
              <a:t>': 24,</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major</a:t>
            </a:r>
            <a:r>
              <a:rPr lang="en-IN" sz="2400" dirty="0" err="1">
                <a:latin typeface="Times New Roman" panose="02020603050405020304" pitchFamily="18" charset="0"/>
                <a:cs typeface="Times New Roman" panose="02020603050405020304" pitchFamily="18" charset="0"/>
              </a:rPr>
              <a:t>_brand</a:t>
            </a:r>
            <a:r>
              <a:rPr lang="en-IN" sz="2400" dirty="0">
                <a:latin typeface="Times New Roman" panose="02020603050405020304" pitchFamily="18" charset="0"/>
                <a:cs typeface="Times New Roman" panose="02020603050405020304" pitchFamily="18" charset="0"/>
              </a:rPr>
              <a:t>': 'mp42',</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minor_</a:t>
            </a:r>
            <a:r>
              <a:rPr lang="en-IN" sz="2400" i="1" dirty="0" err="1">
                <a:latin typeface="Times New Roman" panose="02020603050405020304" pitchFamily="18" charset="0"/>
                <a:cs typeface="Times New Roman" panose="02020603050405020304" pitchFamily="18" charset="0"/>
              </a:rPr>
              <a:t>version</a:t>
            </a:r>
            <a:r>
              <a:rPr lang="en-IN" sz="2400" dirty="0">
                <a:latin typeface="Times New Roman" panose="02020603050405020304" pitchFamily="18" charset="0"/>
                <a:cs typeface="Times New Roman" panose="02020603050405020304" pitchFamily="18" charset="0"/>
              </a:rPr>
              <a:t>': 0,</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a:t>
            </a:r>
            <a:r>
              <a:rPr lang="en-IN" sz="2400" i="1" dirty="0" err="1">
                <a:latin typeface="Times New Roman" panose="02020603050405020304" pitchFamily="18" charset="0"/>
                <a:cs typeface="Times New Roman" panose="02020603050405020304" pitchFamily="18" charset="0"/>
              </a:rPr>
              <a:t>compatible</a:t>
            </a:r>
            <a:r>
              <a:rPr lang="en-IN" sz="2400" dirty="0" err="1">
                <a:latin typeface="Times New Roman" panose="02020603050405020304" pitchFamily="18" charset="0"/>
                <a:cs typeface="Times New Roman" panose="02020603050405020304" pitchFamily="18" charset="0"/>
              </a:rPr>
              <a:t>_brands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isom</a:t>
            </a:r>
            <a:r>
              <a:rPr lang="en-IN" sz="2400" dirty="0">
                <a:latin typeface="Times New Roman" panose="02020603050405020304" pitchFamily="18" charset="0"/>
                <a:cs typeface="Times New Roman" panose="02020603050405020304" pitchFamily="18" charset="0"/>
              </a:rPr>
              <a:t>', 'mp42',  'avc1', 'hvc1' ]</a:t>
            </a:r>
          </a:p>
          <a:p>
            <a:pPr marL="0" indent="0">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5726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70231-FB84-413E-8FE8-26956FE9D04F}"/>
              </a:ext>
            </a:extLst>
          </p:cNvPr>
          <p:cNvSpPr>
            <a:spLocks noGrp="1"/>
          </p:cNvSpPr>
          <p:nvPr>
            <p:ph idx="1"/>
          </p:nvPr>
        </p:nvSpPr>
        <p:spPr>
          <a:xfrm>
            <a:off x="913795" y="452387"/>
            <a:ext cx="10353762" cy="6092792"/>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MVHD Dictionary</a:t>
            </a:r>
          </a:p>
          <a:p>
            <a:pPr marL="914400" lvl="2" indent="0">
              <a:buNone/>
            </a:pPr>
            <a:r>
              <a:rPr lang="en-IN" sz="2000" dirty="0">
                <a:latin typeface="Times New Roman" panose="02020603050405020304" pitchFamily="18" charset="0"/>
                <a:cs typeface="Times New Roman" panose="02020603050405020304" pitchFamily="18" charset="0"/>
              </a:rPr>
              <a:t>{ </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'atom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mvhd</a:t>
            </a:r>
            <a:r>
              <a:rPr lang="en-IN" sz="2000" dirty="0">
                <a:latin typeface="Times New Roman" panose="02020603050405020304" pitchFamily="18" charset="0"/>
                <a:cs typeface="Times New Roman" panose="02020603050405020304" pitchFamily="18" charset="0"/>
              </a:rPr>
              <a:t>’,                                                                          </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'size</a:t>
            </a:r>
            <a:r>
              <a:rPr lang="en-IN" sz="2000" dirty="0">
                <a:latin typeface="Times New Roman" panose="02020603050405020304" pitchFamily="18" charset="0"/>
                <a:cs typeface="Times New Roman" panose="02020603050405020304" pitchFamily="18" charset="0"/>
              </a:rPr>
              <a:t>': 108,</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'version</a:t>
            </a:r>
            <a:r>
              <a:rPr lang="en-IN" sz="2000" dirty="0">
                <a:latin typeface="Times New Roman" panose="02020603050405020304" pitchFamily="18" charset="0"/>
                <a:cs typeface="Times New Roman" panose="02020603050405020304" pitchFamily="18" charset="0"/>
              </a:rPr>
              <a:t>': 0,</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creation</a:t>
            </a:r>
            <a:r>
              <a:rPr lang="en-IN" sz="2000" dirty="0" err="1">
                <a:latin typeface="Times New Roman" panose="02020603050405020304" pitchFamily="18" charset="0"/>
                <a:cs typeface="Times New Roman" panose="02020603050405020304" pitchFamily="18" charset="0"/>
              </a:rPr>
              <a:t>_time</a:t>
            </a:r>
            <a:r>
              <a:rPr lang="en-IN" sz="2000" dirty="0">
                <a:latin typeface="Times New Roman" panose="02020603050405020304" pitchFamily="18" charset="0"/>
                <a:cs typeface="Times New Roman" panose="02020603050405020304" pitchFamily="18" charset="0"/>
              </a:rPr>
              <a:t>': 3727147689,</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a:t>
            </a:r>
            <a:r>
              <a:rPr lang="en-IN" sz="2000" i="1" dirty="0" err="1">
                <a:latin typeface="Times New Roman" panose="02020603050405020304" pitchFamily="18" charset="0"/>
                <a:cs typeface="Times New Roman" panose="02020603050405020304" pitchFamily="18" charset="0"/>
              </a:rPr>
              <a:t>modification</a:t>
            </a:r>
            <a:r>
              <a:rPr lang="en-IN" sz="2000" dirty="0" err="1">
                <a:latin typeface="Times New Roman" panose="02020603050405020304" pitchFamily="18" charset="0"/>
                <a:cs typeface="Times New Roman" panose="02020603050405020304" pitchFamily="18" charset="0"/>
              </a:rPr>
              <a:t>_time</a:t>
            </a:r>
            <a:r>
              <a:rPr lang="en-IN" sz="2000" dirty="0">
                <a:latin typeface="Times New Roman" panose="02020603050405020304" pitchFamily="18" charset="0"/>
                <a:cs typeface="Times New Roman" panose="02020603050405020304" pitchFamily="18" charset="0"/>
              </a:rPr>
              <a:t>': 3727147689,</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'timescale</a:t>
            </a:r>
            <a:r>
              <a:rPr lang="en-IN" sz="2000" dirty="0">
                <a:latin typeface="Times New Roman" panose="02020603050405020304" pitchFamily="18" charset="0"/>
                <a:cs typeface="Times New Roman" panose="02020603050405020304" pitchFamily="18" charset="0"/>
              </a:rPr>
              <a:t>': 1000,</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'duration</a:t>
            </a:r>
            <a:r>
              <a:rPr lang="en-IN" sz="2000" dirty="0">
                <a:latin typeface="Times New Roman" panose="02020603050405020304" pitchFamily="18" charset="0"/>
                <a:cs typeface="Times New Roman" panose="02020603050405020304" pitchFamily="18" charset="0"/>
              </a:rPr>
              <a:t>': 60000,</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'rate</a:t>
            </a:r>
            <a:r>
              <a:rPr lang="en-IN" sz="2000" dirty="0">
                <a:latin typeface="Times New Roman" panose="02020603050405020304" pitchFamily="18" charset="0"/>
                <a:cs typeface="Times New Roman" panose="02020603050405020304" pitchFamily="18" charset="0"/>
              </a:rPr>
              <a:t>': 1.0,</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'volume</a:t>
            </a:r>
            <a:r>
              <a:rPr lang="en-IN" sz="2000" dirty="0">
                <a:latin typeface="Times New Roman" panose="02020603050405020304" pitchFamily="18" charset="0"/>
                <a:cs typeface="Times New Roman" panose="02020603050405020304" pitchFamily="18" charset="0"/>
              </a:rPr>
              <a:t>': 1.0,</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'matrix</a:t>
            </a:r>
            <a:r>
              <a:rPr lang="en-IN" sz="2000" dirty="0">
                <a:latin typeface="Times New Roman" panose="02020603050405020304" pitchFamily="18" charset="0"/>
                <a:cs typeface="Times New Roman" panose="02020603050405020304" pitchFamily="18" charset="0"/>
              </a:rPr>
              <a:t>’: [ 1.0, 0.0, 0.0, 0.0, 1.0, 0.0,0.0, 0.0, 1.0],</a:t>
            </a:r>
          </a:p>
          <a:p>
            <a:pPr marL="914400" lvl="2"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next_</a:t>
            </a:r>
            <a:r>
              <a:rPr lang="en-IN" sz="2000" i="1" dirty="0" err="1">
                <a:latin typeface="Times New Roman" panose="02020603050405020304" pitchFamily="18" charset="0"/>
                <a:cs typeface="Times New Roman" panose="02020603050405020304" pitchFamily="18" charset="0"/>
              </a:rPr>
              <a:t>track</a:t>
            </a:r>
            <a:r>
              <a:rPr lang="en-IN" sz="2000" dirty="0" err="1">
                <a:latin typeface="Times New Roman" panose="02020603050405020304" pitchFamily="18" charset="0"/>
                <a:cs typeface="Times New Roman" panose="02020603050405020304" pitchFamily="18" charset="0"/>
              </a:rPr>
              <a:t>_id</a:t>
            </a:r>
            <a:r>
              <a:rPr lang="en-IN" sz="2000" dirty="0">
                <a:latin typeface="Times New Roman" panose="02020603050405020304" pitchFamily="18" charset="0"/>
                <a:cs typeface="Times New Roman" panose="02020603050405020304" pitchFamily="18" charset="0"/>
              </a:rPr>
              <a:t>': 3</a:t>
            </a:r>
          </a:p>
          <a:p>
            <a:pPr marL="914400" lvl="2" indent="0">
              <a:buNone/>
            </a:pPr>
            <a:r>
              <a:rPr lang="en-IN" sz="20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90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9D14-5512-42A3-BB0B-8581F57AA73C}"/>
              </a:ext>
            </a:extLst>
          </p:cNvPr>
          <p:cNvSpPr>
            <a:spLocks noGrp="1"/>
          </p:cNvSpPr>
          <p:nvPr>
            <p:ph type="ctrTitle"/>
          </p:nvPr>
        </p:nvSpPr>
        <p:spPr>
          <a:xfrm>
            <a:off x="404061" y="466624"/>
            <a:ext cx="9297319" cy="933649"/>
          </a:xfrm>
        </p:spPr>
        <p:txBody>
          <a:bodyPr>
            <a:normAutofit fontScale="90000"/>
          </a:bodyPr>
          <a:lstStyle/>
          <a:p>
            <a:r>
              <a:rPr lang="en-IN" b="1" dirty="0">
                <a:solidFill>
                  <a:schemeClr val="accent6">
                    <a:lumMod val="50000"/>
                  </a:schemeClr>
                </a:solidFill>
              </a:rPr>
              <a:t> </a:t>
            </a:r>
            <a:r>
              <a:rPr lang="en-IN" sz="4400" b="1" dirty="0">
                <a:solidFill>
                  <a:schemeClr val="accent6">
                    <a:lumMod val="50000"/>
                  </a:schemeClr>
                </a:solidFill>
              </a:rPr>
              <a:t>ATOM CLASSIFICATION</a:t>
            </a:r>
            <a:br>
              <a:rPr lang="en-IN" b="1" dirty="0">
                <a:solidFill>
                  <a:schemeClr val="accent6">
                    <a:lumMod val="50000"/>
                  </a:schemeClr>
                </a:solidFill>
              </a:rPr>
            </a:br>
            <a:endParaRPr lang="en-IN" sz="2000" b="1" dirty="0">
              <a:solidFill>
                <a:schemeClr val="accent6">
                  <a:lumMod val="50000"/>
                </a:schemeClr>
              </a:solidFill>
            </a:endParaRPr>
          </a:p>
        </p:txBody>
      </p:sp>
      <p:sp>
        <p:nvSpPr>
          <p:cNvPr id="3" name="Subtitle 2">
            <a:extLst>
              <a:ext uri="{FF2B5EF4-FFF2-40B4-BE49-F238E27FC236}">
                <a16:creationId xmlns:a16="http://schemas.microsoft.com/office/drawing/2014/main" id="{9033058E-C1DF-4DF0-B9CD-C857322D6E04}"/>
              </a:ext>
            </a:extLst>
          </p:cNvPr>
          <p:cNvSpPr>
            <a:spLocks noGrp="1"/>
          </p:cNvSpPr>
          <p:nvPr>
            <p:ph type="subTitle" idx="1"/>
          </p:nvPr>
        </p:nvSpPr>
        <p:spPr>
          <a:xfrm>
            <a:off x="4828472" y="5095875"/>
            <a:ext cx="7439727" cy="2129964"/>
          </a:xfrm>
        </p:spPr>
        <p:txBody>
          <a:bodyPr>
            <a:normAutofit/>
          </a:bodyPr>
          <a:lstStyle/>
          <a:p>
            <a:pPr algn="l"/>
            <a:r>
              <a:rPr lang="en-US" sz="2000" b="1" i="0" dirty="0">
                <a:solidFill>
                  <a:schemeClr val="tx2"/>
                </a:solidFill>
                <a:effectLst/>
                <a:latin typeface="Times New Roman" panose="02020603050405020304" pitchFamily="18" charset="0"/>
                <a:cs typeface="Times New Roman" panose="02020603050405020304" pitchFamily="18" charset="0"/>
              </a:rPr>
              <a:t>4. </a:t>
            </a:r>
            <a:r>
              <a:rPr lang="en-US" sz="2000" b="1" i="0" dirty="0" err="1">
                <a:solidFill>
                  <a:schemeClr val="tx2"/>
                </a:solidFill>
                <a:effectLst/>
                <a:latin typeface="Times New Roman" panose="02020603050405020304" pitchFamily="18" charset="0"/>
                <a:cs typeface="Times New Roman" panose="02020603050405020304" pitchFamily="18" charset="0"/>
              </a:rPr>
              <a:t>tkhd</a:t>
            </a:r>
            <a:r>
              <a:rPr lang="en-US" sz="2000" b="1" i="0" dirty="0">
                <a:solidFill>
                  <a:schemeClr val="tx2"/>
                </a:solidFill>
                <a:effectLst/>
                <a:latin typeface="Times New Roman" panose="02020603050405020304" pitchFamily="18" charset="0"/>
                <a:cs typeface="Times New Roman" panose="02020603050405020304" pitchFamily="18" charset="0"/>
              </a:rPr>
              <a:t> atom:</a:t>
            </a:r>
            <a:r>
              <a:rPr lang="en-US" sz="2000" b="0" i="0" dirty="0">
                <a:solidFill>
                  <a:schemeClr val="tx2"/>
                </a:solidFill>
                <a:effectLst/>
                <a:latin typeface="Times New Roman" panose="02020603050405020304" pitchFamily="18" charset="0"/>
                <a:cs typeface="Times New Roman" panose="02020603050405020304" pitchFamily="18" charset="0"/>
              </a:rPr>
              <a:t> This atom is a child of the </a:t>
            </a:r>
            <a:r>
              <a:rPr lang="en-US" sz="2000" b="0" i="0" dirty="0" err="1">
                <a:solidFill>
                  <a:schemeClr val="tx2"/>
                </a:solidFill>
                <a:effectLst/>
                <a:latin typeface="Times New Roman" panose="02020603050405020304" pitchFamily="18" charset="0"/>
                <a:cs typeface="Times New Roman" panose="02020603050405020304" pitchFamily="18" charset="0"/>
              </a:rPr>
              <a:t>trak</a:t>
            </a:r>
            <a:r>
              <a:rPr lang="en-US" sz="2000" b="0" i="0" dirty="0">
                <a:solidFill>
                  <a:schemeClr val="tx2"/>
                </a:solidFill>
                <a:effectLst/>
                <a:latin typeface="Times New Roman" panose="02020603050405020304" pitchFamily="18" charset="0"/>
                <a:cs typeface="Times New Roman" panose="02020603050405020304" pitchFamily="18" charset="0"/>
              </a:rPr>
              <a:t> atom and contains information about the track's properties such as its dimensions, aspect ratio, and track ID.</a:t>
            </a:r>
          </a:p>
          <a:p>
            <a:endParaRPr lang="en-IN" sz="2000" dirty="0">
              <a:solidFill>
                <a:schemeClr val="tx2"/>
              </a:solidFill>
            </a:endParaRPr>
          </a:p>
        </p:txBody>
      </p:sp>
      <p:sp>
        <p:nvSpPr>
          <p:cNvPr id="5" name="TextBox 4">
            <a:extLst>
              <a:ext uri="{FF2B5EF4-FFF2-40B4-BE49-F238E27FC236}">
                <a16:creationId xmlns:a16="http://schemas.microsoft.com/office/drawing/2014/main" id="{37550A2B-F000-4788-E961-3166665DDC27}"/>
              </a:ext>
            </a:extLst>
          </p:cNvPr>
          <p:cNvSpPr txBox="1"/>
          <p:nvPr/>
        </p:nvSpPr>
        <p:spPr>
          <a:xfrm>
            <a:off x="1904999" y="1400273"/>
            <a:ext cx="9972675" cy="707886"/>
          </a:xfrm>
          <a:prstGeom prst="rect">
            <a:avLst/>
          </a:prstGeom>
          <a:noFill/>
        </p:spPr>
        <p:txBody>
          <a:bodyPr wrap="square">
            <a:spAutoFit/>
          </a:bodyPr>
          <a:lstStyle/>
          <a:p>
            <a:pPr algn="l"/>
            <a:r>
              <a:rPr lang="en-US" sz="2000" b="0" i="0" dirty="0">
                <a:solidFill>
                  <a:schemeClr val="tx2"/>
                </a:solidFill>
                <a:effectLst/>
                <a:latin typeface="Times New Roman" panose="02020603050405020304" pitchFamily="18" charset="0"/>
                <a:cs typeface="Times New Roman" panose="02020603050405020304" pitchFamily="18" charset="0"/>
              </a:rPr>
              <a:t>An MP4 video file consists of a number of atoms, which are the basic building blocks of the file format. Here are some of the main atoms that can be found in an MP4 video file:</a:t>
            </a:r>
          </a:p>
        </p:txBody>
      </p:sp>
      <p:sp>
        <p:nvSpPr>
          <p:cNvPr id="7" name="TextBox 6">
            <a:extLst>
              <a:ext uri="{FF2B5EF4-FFF2-40B4-BE49-F238E27FC236}">
                <a16:creationId xmlns:a16="http://schemas.microsoft.com/office/drawing/2014/main" id="{15432283-62EB-71E1-3EB7-05F822F1B4F4}"/>
              </a:ext>
            </a:extLst>
          </p:cNvPr>
          <p:cNvSpPr txBox="1"/>
          <p:nvPr/>
        </p:nvSpPr>
        <p:spPr>
          <a:xfrm>
            <a:off x="2138360" y="2327860"/>
            <a:ext cx="9244013" cy="400110"/>
          </a:xfrm>
          <a:prstGeom prst="rect">
            <a:avLst/>
          </a:prstGeom>
          <a:noFill/>
        </p:spPr>
        <p:txBody>
          <a:bodyPr wrap="square">
            <a:spAutoFit/>
          </a:bodyPr>
          <a:lstStyle/>
          <a:p>
            <a:pPr algn="l"/>
            <a:r>
              <a:rPr lang="en-US" sz="2000" b="1" i="0" dirty="0">
                <a:solidFill>
                  <a:schemeClr val="tx2"/>
                </a:solidFill>
                <a:effectLst/>
                <a:latin typeface="Times New Roman" panose="02020603050405020304" pitchFamily="18" charset="0"/>
                <a:cs typeface="Times New Roman" panose="02020603050405020304" pitchFamily="18" charset="0"/>
              </a:rPr>
              <a:t>1.</a:t>
            </a:r>
            <a:r>
              <a:rPr lang="en-US" sz="2000" i="0" dirty="0">
                <a:solidFill>
                  <a:schemeClr val="tx2"/>
                </a:solidFill>
                <a:effectLst/>
                <a:latin typeface="Times New Roman" panose="02020603050405020304" pitchFamily="18" charset="0"/>
                <a:cs typeface="Times New Roman" panose="02020603050405020304" pitchFamily="18" charset="0"/>
              </a:rPr>
              <a:t> </a:t>
            </a:r>
            <a:r>
              <a:rPr lang="en-US" sz="2000" b="1" i="0" dirty="0" err="1">
                <a:solidFill>
                  <a:schemeClr val="tx2"/>
                </a:solidFill>
                <a:effectLst/>
                <a:latin typeface="Times New Roman" panose="02020603050405020304" pitchFamily="18" charset="0"/>
                <a:cs typeface="Times New Roman" panose="02020603050405020304" pitchFamily="18" charset="0"/>
              </a:rPr>
              <a:t>ftyp</a:t>
            </a:r>
            <a:r>
              <a:rPr lang="en-US" sz="2000" b="1" i="0" dirty="0">
                <a:solidFill>
                  <a:schemeClr val="tx2"/>
                </a:solidFill>
                <a:effectLst/>
                <a:latin typeface="Times New Roman" panose="02020603050405020304" pitchFamily="18" charset="0"/>
                <a:cs typeface="Times New Roman" panose="02020603050405020304" pitchFamily="18" charset="0"/>
              </a:rPr>
              <a:t> atom</a:t>
            </a:r>
            <a:r>
              <a:rPr lang="en-US" sz="2000" b="0" i="0" dirty="0">
                <a:solidFill>
                  <a:schemeClr val="tx2"/>
                </a:solidFill>
                <a:effectLst/>
                <a:latin typeface="Times New Roman" panose="02020603050405020304" pitchFamily="18" charset="0"/>
                <a:cs typeface="Times New Roman" panose="02020603050405020304" pitchFamily="18" charset="0"/>
              </a:rPr>
              <a:t>: This atom specifies the file type and version information for the MP4 file.</a:t>
            </a:r>
          </a:p>
        </p:txBody>
      </p:sp>
      <p:sp>
        <p:nvSpPr>
          <p:cNvPr id="9" name="TextBox 8">
            <a:extLst>
              <a:ext uri="{FF2B5EF4-FFF2-40B4-BE49-F238E27FC236}">
                <a16:creationId xmlns:a16="http://schemas.microsoft.com/office/drawing/2014/main" id="{49BCCBA2-C9EA-0E3F-7833-0EBC4C830CE7}"/>
              </a:ext>
            </a:extLst>
          </p:cNvPr>
          <p:cNvSpPr txBox="1"/>
          <p:nvPr/>
        </p:nvSpPr>
        <p:spPr>
          <a:xfrm>
            <a:off x="2728206" y="2892067"/>
            <a:ext cx="9244014" cy="1015663"/>
          </a:xfrm>
          <a:prstGeom prst="rect">
            <a:avLst/>
          </a:prstGeom>
          <a:noFill/>
        </p:spPr>
        <p:txBody>
          <a:bodyPr wrap="square">
            <a:spAutoFit/>
          </a:bodyPr>
          <a:lstStyle/>
          <a:p>
            <a:pPr algn="l"/>
            <a:r>
              <a:rPr lang="en-US" sz="2000" b="1" i="0" dirty="0">
                <a:solidFill>
                  <a:schemeClr val="tx2"/>
                </a:solidFill>
                <a:effectLst/>
                <a:latin typeface="Times New Roman" panose="02020603050405020304" pitchFamily="18" charset="0"/>
                <a:cs typeface="Times New Roman" panose="02020603050405020304" pitchFamily="18" charset="0"/>
              </a:rPr>
              <a:t>2.</a:t>
            </a:r>
            <a:r>
              <a:rPr lang="en-US" sz="2000" b="0" i="0" dirty="0">
                <a:solidFill>
                  <a:schemeClr val="tx2"/>
                </a:solidFill>
                <a:effectLst/>
                <a:latin typeface="Times New Roman" panose="02020603050405020304" pitchFamily="18" charset="0"/>
                <a:cs typeface="Times New Roman" panose="02020603050405020304" pitchFamily="18" charset="0"/>
              </a:rPr>
              <a:t> </a:t>
            </a:r>
            <a:r>
              <a:rPr lang="en-US" sz="2000" b="1" i="0" dirty="0" err="1">
                <a:solidFill>
                  <a:schemeClr val="tx2"/>
                </a:solidFill>
                <a:effectLst/>
                <a:latin typeface="Times New Roman" panose="02020603050405020304" pitchFamily="18" charset="0"/>
                <a:cs typeface="Times New Roman" panose="02020603050405020304" pitchFamily="18" charset="0"/>
              </a:rPr>
              <a:t>moov</a:t>
            </a:r>
            <a:r>
              <a:rPr lang="en-US" sz="2000" b="1" i="0" dirty="0">
                <a:solidFill>
                  <a:schemeClr val="tx2"/>
                </a:solidFill>
                <a:effectLst/>
                <a:latin typeface="Times New Roman" panose="02020603050405020304" pitchFamily="18" charset="0"/>
                <a:cs typeface="Times New Roman" panose="02020603050405020304" pitchFamily="18" charset="0"/>
              </a:rPr>
              <a:t> atom</a:t>
            </a:r>
            <a:r>
              <a:rPr lang="en-US" sz="2000" b="0" i="0" dirty="0">
                <a:solidFill>
                  <a:schemeClr val="tx2"/>
                </a:solidFill>
                <a:effectLst/>
                <a:latin typeface="Times New Roman" panose="02020603050405020304" pitchFamily="18" charset="0"/>
                <a:cs typeface="Times New Roman" panose="02020603050405020304" pitchFamily="18" charset="0"/>
              </a:rPr>
              <a:t>: This atom contains information about the structure of the MP4 file, including the duration of the video and the locations of other important atoms such as the </a:t>
            </a:r>
            <a:r>
              <a:rPr lang="en-US" sz="2000" b="0" i="0" dirty="0" err="1">
                <a:solidFill>
                  <a:schemeClr val="tx2"/>
                </a:solidFill>
                <a:effectLst/>
                <a:latin typeface="Times New Roman" panose="02020603050405020304" pitchFamily="18" charset="0"/>
                <a:cs typeface="Times New Roman" panose="02020603050405020304" pitchFamily="18" charset="0"/>
              </a:rPr>
              <a:t>trak</a:t>
            </a:r>
            <a:r>
              <a:rPr lang="en-US" sz="2000" b="0" i="0" dirty="0">
                <a:solidFill>
                  <a:schemeClr val="tx2"/>
                </a:solidFill>
                <a:effectLst/>
                <a:latin typeface="Times New Roman" panose="02020603050405020304" pitchFamily="18" charset="0"/>
                <a:cs typeface="Times New Roman" panose="02020603050405020304" pitchFamily="18" charset="0"/>
              </a:rPr>
              <a:t> atoms.</a:t>
            </a:r>
          </a:p>
        </p:txBody>
      </p:sp>
      <p:sp>
        <p:nvSpPr>
          <p:cNvPr id="11" name="TextBox 10">
            <a:extLst>
              <a:ext uri="{FF2B5EF4-FFF2-40B4-BE49-F238E27FC236}">
                <a16:creationId xmlns:a16="http://schemas.microsoft.com/office/drawing/2014/main" id="{504996C3-908E-D205-2970-E3603E125974}"/>
              </a:ext>
            </a:extLst>
          </p:cNvPr>
          <p:cNvSpPr txBox="1"/>
          <p:nvPr/>
        </p:nvSpPr>
        <p:spPr>
          <a:xfrm>
            <a:off x="3486149" y="3907730"/>
            <a:ext cx="8524874" cy="1015663"/>
          </a:xfrm>
          <a:prstGeom prst="rect">
            <a:avLst/>
          </a:prstGeom>
          <a:noFill/>
        </p:spPr>
        <p:txBody>
          <a:bodyPr wrap="square">
            <a:spAutoFit/>
          </a:bodyPr>
          <a:lstStyle/>
          <a:p>
            <a:pPr algn="l"/>
            <a:r>
              <a:rPr lang="en-US" sz="2000" b="1" i="0" dirty="0">
                <a:solidFill>
                  <a:schemeClr val="tx2"/>
                </a:solidFill>
                <a:effectLst/>
                <a:latin typeface="Times New Roman" panose="02020603050405020304" pitchFamily="18" charset="0"/>
                <a:cs typeface="Times New Roman" panose="02020603050405020304" pitchFamily="18" charset="0"/>
              </a:rPr>
              <a:t>3.</a:t>
            </a:r>
            <a:r>
              <a:rPr lang="en-US" sz="2000" b="0" i="0" dirty="0">
                <a:solidFill>
                  <a:schemeClr val="tx2"/>
                </a:solidFill>
                <a:effectLst/>
                <a:latin typeface="Times New Roman" panose="02020603050405020304" pitchFamily="18" charset="0"/>
                <a:cs typeface="Times New Roman" panose="02020603050405020304" pitchFamily="18" charset="0"/>
              </a:rPr>
              <a:t> </a:t>
            </a:r>
            <a:r>
              <a:rPr lang="en-US" sz="2000" b="1" i="0" dirty="0" err="1">
                <a:solidFill>
                  <a:schemeClr val="tx2"/>
                </a:solidFill>
                <a:effectLst/>
                <a:latin typeface="Times New Roman" panose="02020603050405020304" pitchFamily="18" charset="0"/>
                <a:cs typeface="Times New Roman" panose="02020603050405020304" pitchFamily="18" charset="0"/>
              </a:rPr>
              <a:t>trak</a:t>
            </a:r>
            <a:r>
              <a:rPr lang="en-US" sz="2000" b="1" i="0" dirty="0">
                <a:solidFill>
                  <a:schemeClr val="tx2"/>
                </a:solidFill>
                <a:effectLst/>
                <a:latin typeface="Times New Roman" panose="02020603050405020304" pitchFamily="18" charset="0"/>
                <a:cs typeface="Times New Roman" panose="02020603050405020304" pitchFamily="18" charset="0"/>
              </a:rPr>
              <a:t> atom</a:t>
            </a:r>
            <a:r>
              <a:rPr lang="en-US" sz="2000" b="0" i="0" dirty="0">
                <a:solidFill>
                  <a:schemeClr val="tx2"/>
                </a:solidFill>
                <a:effectLst/>
                <a:latin typeface="Times New Roman" panose="02020603050405020304" pitchFamily="18" charset="0"/>
                <a:cs typeface="Times New Roman" panose="02020603050405020304" pitchFamily="18" charset="0"/>
              </a:rPr>
              <a:t>: This atom contains information about a specific track in the MP4 file, such as the video track or audio track. It includes information such as the track duration, codec type, and sample rate.</a:t>
            </a:r>
          </a:p>
        </p:txBody>
      </p:sp>
    </p:spTree>
    <p:extLst>
      <p:ext uri="{BB962C8B-B14F-4D97-AF65-F5344CB8AC3E}">
        <p14:creationId xmlns:p14="http://schemas.microsoft.com/office/powerpoint/2010/main" val="222980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1301</TotalTime>
  <Words>3041</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Agency FB</vt:lpstr>
      <vt:lpstr>Arial</vt:lpstr>
      <vt:lpstr>Bahnschrift Condensed</vt:lpstr>
      <vt:lpstr>Corbel</vt:lpstr>
      <vt:lpstr>Times New Roman</vt:lpstr>
      <vt:lpstr>Wingdings</vt:lpstr>
      <vt:lpstr>Parallax</vt:lpstr>
      <vt:lpstr>VIDEO FILE CARVING TOOL-   RAMP (Real time Analysis of Mp4 File)</vt:lpstr>
      <vt:lpstr>PROBLEM STATEMENT</vt:lpstr>
      <vt:lpstr>EXISTING LITERATURE </vt:lpstr>
      <vt:lpstr>PowerPoint Presentation</vt:lpstr>
      <vt:lpstr>METHODOLOGY</vt:lpstr>
      <vt:lpstr>STAGE-1</vt:lpstr>
      <vt:lpstr>Dictionaries</vt:lpstr>
      <vt:lpstr>PowerPoint Presentation</vt:lpstr>
      <vt:lpstr> ATOM CLASSIFICATION </vt:lpstr>
      <vt:lpstr>PowerPoint Presentation</vt:lpstr>
      <vt:lpstr>PowerPoint Presentation</vt:lpstr>
      <vt:lpstr>STAGE-2</vt:lpstr>
      <vt:lpstr>  Key Frame Identification</vt:lpstr>
      <vt:lpstr>PowerPoint Presentation</vt:lpstr>
      <vt:lpstr>Frame-Interval Method (FIM)</vt:lpstr>
      <vt:lpstr>Blob Detection using a set of Detection Parameters (BDM)</vt:lpstr>
      <vt:lpstr>Absolute Mean Difference Method (AMD)</vt:lpstr>
      <vt:lpstr>Root Mean Square Method (RMS)</vt:lpstr>
      <vt:lpstr>Background Frame Subtraction Method (BFSM)</vt:lpstr>
      <vt:lpstr>Custom Frame Detection Method (CFDM)</vt:lpstr>
      <vt:lpstr>Optical Flow Frame Detection Method (OFFDM)</vt:lpstr>
      <vt:lpstr>Stage-3</vt:lpstr>
      <vt:lpstr>ATTRIBUTE REDUNDANCY</vt:lpstr>
      <vt:lpstr>Evidence based conclusions</vt:lpstr>
      <vt:lpstr>CORRUPTED FRAGMENT RECOVERY</vt:lpstr>
      <vt:lpstr>PowerPoint Presentation</vt:lpstr>
      <vt:lpstr>CONCLUSION</vt:lpstr>
      <vt:lpstr>FUTURE SCOPE</vt:lpstr>
      <vt:lpstr>REFERENCES</vt:lpstr>
      <vt:lpstr>THANKYOU</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FILE CARVING</dc:title>
  <dc:creator>SVN Ramakanth</dc:creator>
  <cp:lastModifiedBy>Ramakanth seshabhattar</cp:lastModifiedBy>
  <cp:revision>8</cp:revision>
  <dcterms:created xsi:type="dcterms:W3CDTF">2023-05-01T05:43:29Z</dcterms:created>
  <dcterms:modified xsi:type="dcterms:W3CDTF">2023-11-20T17:34:13Z</dcterms:modified>
</cp:coreProperties>
</file>