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sldIdLst>
    <p:sldId id="256" r:id="rId5"/>
    <p:sldId id="257" r:id="rId6"/>
    <p:sldId id="272" r:id="rId7"/>
    <p:sldId id="273" r:id="rId8"/>
    <p:sldId id="258" r:id="rId9"/>
    <p:sldId id="266" r:id="rId10"/>
    <p:sldId id="267" r:id="rId11"/>
    <p:sldId id="268" r:id="rId12"/>
    <p:sldId id="269" r:id="rId13"/>
    <p:sldId id="271" r:id="rId14"/>
    <p:sldId id="270" r:id="rId15"/>
    <p:sldId id="261" r:id="rId16"/>
    <p:sldId id="262" r:id="rId17"/>
    <p:sldId id="263" r:id="rId18"/>
    <p:sldId id="264" r:id="rId19"/>
    <p:sldId id="275" r:id="rId20"/>
    <p:sldId id="276"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3/24/2023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3/24/2023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3/24/2023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3/24/2023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3/24/2023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IN" sz="4800" b="1" dirty="0"/>
              <a:t>File carving</a:t>
            </a:r>
            <a:r>
              <a:rPr lang="en-IN" sz="1800" b="1" dirty="0"/>
              <a:t/>
            </a:r>
            <a:br>
              <a:rPr lang="en-IN" sz="1800" b="1" dirty="0"/>
            </a:br>
            <a:r>
              <a:rPr lang="en-IN" sz="1800" dirty="0"/>
              <a:t/>
            </a:r>
            <a:br>
              <a:rPr lang="en-IN" sz="1800" dirty="0"/>
            </a:br>
            <a:r>
              <a:rPr lang="en-US" sz="2000" dirty="0"/>
              <a:t>Retrieval of video file </a:t>
            </a:r>
            <a:r>
              <a:rPr lang="en-US" sz="2000" dirty="0" smtClean="0"/>
              <a:t>segments Using CARVING METHODS</a:t>
            </a:r>
            <a:r>
              <a:rPr lang="en-IN" sz="1800" dirty="0"/>
              <a:t/>
            </a:r>
            <a:br>
              <a:rPr lang="en-IN" sz="1800" dirty="0"/>
            </a:br>
            <a:endParaRPr lang="en-US" sz="18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9" y="1923563"/>
            <a:ext cx="3265713" cy="3368842"/>
          </a:xfrm>
        </p:spPr>
        <p:txBody>
          <a:bodyPr anchor="ctr">
            <a:normAutofit/>
          </a:bodyPr>
          <a:lstStyle/>
          <a:p>
            <a:r>
              <a:rPr lang="en-IN" sz="1800" b="1" dirty="0" smtClean="0"/>
              <a:t>SVN </a:t>
            </a:r>
            <a:r>
              <a:rPr lang="en-IN" sz="1800" b="1" dirty="0"/>
              <a:t>Ramakanth</a:t>
            </a:r>
          </a:p>
          <a:p>
            <a:r>
              <a:rPr lang="en-IN" sz="1800" dirty="0" smtClean="0"/>
              <a:t>1602-19-733-118</a:t>
            </a:r>
          </a:p>
          <a:p>
            <a:r>
              <a:rPr lang="en-IN" sz="1800" b="1" dirty="0"/>
              <a:t>S </a:t>
            </a:r>
            <a:r>
              <a:rPr lang="en-IN" sz="1800" b="1" dirty="0" err="1"/>
              <a:t>Kavyasree</a:t>
            </a:r>
            <a:endParaRPr lang="en-IN" sz="1800" b="1" dirty="0"/>
          </a:p>
          <a:p>
            <a:r>
              <a:rPr lang="en-IN" sz="1800" dirty="0"/>
              <a:t>1602-19-733-075</a:t>
            </a:r>
          </a:p>
          <a:p>
            <a:endParaRPr lang="en-US" sz="1800"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654517"/>
            <a:ext cx="7616720" cy="741145"/>
          </a:xfrm>
        </p:spPr>
        <p:txBody>
          <a:bodyPr>
            <a:normAutofit/>
          </a:bodyPr>
          <a:lstStyle/>
          <a:p>
            <a:pPr algn="ctr"/>
            <a:endParaRPr lang="en-US" dirty="0"/>
          </a:p>
        </p:txBody>
      </p:sp>
      <p:pic>
        <p:nvPicPr>
          <p:cNvPr id="5" name="Content Placeholder 4">
            <a:extLst>
              <a:ext uri="{FF2B5EF4-FFF2-40B4-BE49-F238E27FC236}">
                <a16:creationId xmlns:a16="http://schemas.microsoft.com/office/drawing/2014/main" id="{051C81BE-13EE-4B4F-BA88-137F16C26FD0}"/>
              </a:ext>
            </a:extLst>
          </p:cNvPr>
          <p:cNvPicPr>
            <a:picLocks noGrp="1" noChangeAspect="1"/>
          </p:cNvPicPr>
          <p:nvPr>
            <p:ph idx="1"/>
          </p:nvPr>
        </p:nvPicPr>
        <p:blipFill rotWithShape="1">
          <a:blip r:embed="rId3"/>
          <a:srcRect l="13051" t="23713" r="44364" b="7588"/>
          <a:stretch/>
        </p:blipFill>
        <p:spPr>
          <a:xfrm>
            <a:off x="3960796" y="182880"/>
            <a:ext cx="6578867" cy="4004109"/>
          </a:xfrm>
        </p:spPr>
      </p:pic>
      <p:pic>
        <p:nvPicPr>
          <p:cNvPr id="7" name="Picture 6">
            <a:extLst>
              <a:ext uri="{FF2B5EF4-FFF2-40B4-BE49-F238E27FC236}">
                <a16:creationId xmlns:a16="http://schemas.microsoft.com/office/drawing/2014/main" id="{5D7820EE-F571-4D17-B01F-6B111D3FC381}"/>
              </a:ext>
            </a:extLst>
          </p:cNvPr>
          <p:cNvPicPr>
            <a:picLocks noChangeAspect="1"/>
          </p:cNvPicPr>
          <p:nvPr/>
        </p:nvPicPr>
        <p:blipFill rotWithShape="1">
          <a:blip r:embed="rId4"/>
          <a:srcRect l="13553" t="46456" r="53421" b="20141"/>
          <a:stretch/>
        </p:blipFill>
        <p:spPr>
          <a:xfrm>
            <a:off x="4578893" y="4254366"/>
            <a:ext cx="5260206" cy="2348565"/>
          </a:xfrm>
          <a:prstGeom prst="rect">
            <a:avLst/>
          </a:prstGeom>
        </p:spPr>
      </p:pic>
    </p:spTree>
    <p:extLst>
      <p:ext uri="{BB962C8B-B14F-4D97-AF65-F5344CB8AC3E}">
        <p14:creationId xmlns:p14="http://schemas.microsoft.com/office/powerpoint/2010/main" val="36634665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654517"/>
            <a:ext cx="7616720" cy="741145"/>
          </a:xfrm>
        </p:spPr>
        <p:txBody>
          <a:bodyPr>
            <a:normAutofit/>
          </a:bodyPr>
          <a:lstStyle/>
          <a:p>
            <a:pPr algn="ctr"/>
            <a:r>
              <a:rPr lang="en-US" sz="4400" b="1" dirty="0">
                <a:latin typeface="Bahnschrift Condensed" panose="020B0502040204020203" pitchFamily="34" charset="0"/>
              </a:rPr>
              <a:t>Interpretation</a:t>
            </a:r>
            <a:endParaRPr lang="en-US" sz="4400"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05726" y="2050179"/>
            <a:ext cx="8046719" cy="4432435"/>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Some boxes have multiple versions, and therefore can differ in the struct and overall size of the box.</a:t>
            </a:r>
          </a:p>
          <a:p>
            <a:pPr>
              <a:lnSpc>
                <a:spcPct val="100000"/>
              </a:lnSpc>
            </a:pPr>
            <a:r>
              <a:rPr lang="en-US" sz="1800" dirty="0">
                <a:latin typeface="Times New Roman" panose="02020603050405020304" pitchFamily="18" charset="0"/>
                <a:cs typeface="Times New Roman" panose="02020603050405020304" pitchFamily="18" charset="0"/>
              </a:rPr>
              <a:t>You can skip properties, but the reader must know how many bytes to skip.</a:t>
            </a:r>
          </a:p>
          <a:p>
            <a:pPr>
              <a:lnSpc>
                <a:spcPct val="100000"/>
              </a:lnSpc>
            </a:pPr>
            <a:r>
              <a:rPr lang="en-US" sz="1800" dirty="0">
                <a:latin typeface="Times New Roman" panose="02020603050405020304" pitchFamily="18" charset="0"/>
                <a:cs typeface="Times New Roman" panose="02020603050405020304" pitchFamily="18" charset="0"/>
              </a:rPr>
              <a:t>There are various MP4 specifications beyond MPEG-4 Part 14 as more boxes are being added throughout the years.</a:t>
            </a:r>
          </a:p>
          <a:p>
            <a:pPr>
              <a:lnSpc>
                <a:spcPct val="100000"/>
              </a:lnSpc>
            </a:pPr>
            <a:r>
              <a:rPr lang="en-US" sz="1800" dirty="0">
                <a:latin typeface="Times New Roman" panose="02020603050405020304" pitchFamily="18" charset="0"/>
                <a:cs typeface="Times New Roman" panose="02020603050405020304" pitchFamily="18" charset="0"/>
              </a:rPr>
              <a:t>Fragmented MP4 files (fMP4) are segmented as a series of </a:t>
            </a:r>
            <a:r>
              <a:rPr lang="en-US" sz="1800" dirty="0" err="1">
                <a:latin typeface="Times New Roman" panose="02020603050405020304" pitchFamily="18" charset="0"/>
                <a:cs typeface="Times New Roman" panose="02020603050405020304" pitchFamily="18" charset="0"/>
              </a:rPr>
              <a:t>moof</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mdat</a:t>
            </a:r>
            <a:r>
              <a:rPr lang="en-US" sz="1800" dirty="0">
                <a:latin typeface="Times New Roman" panose="02020603050405020304" pitchFamily="18" charset="0"/>
                <a:cs typeface="Times New Roman" panose="02020603050405020304" pitchFamily="18" charset="0"/>
              </a:rPr>
              <a:t> boxes. This is more common and </a:t>
            </a:r>
            <a:r>
              <a:rPr lang="en-US" sz="1800" dirty="0" err="1">
                <a:latin typeface="Times New Roman" panose="02020603050405020304" pitchFamily="18" charset="0"/>
                <a:cs typeface="Times New Roman" panose="02020603050405020304" pitchFamily="18" charset="0"/>
              </a:rPr>
              <a:t>optimial</a:t>
            </a:r>
            <a:r>
              <a:rPr lang="en-US" sz="1800" dirty="0">
                <a:latin typeface="Times New Roman" panose="02020603050405020304" pitchFamily="18" charset="0"/>
                <a:cs typeface="Times New Roman" panose="02020603050405020304" pitchFamily="18" charset="0"/>
              </a:rPr>
              <a:t> for streaming delivery.</a:t>
            </a:r>
          </a:p>
        </p:txBody>
      </p:sp>
    </p:spTree>
    <p:extLst>
      <p:ext uri="{BB962C8B-B14F-4D97-AF65-F5344CB8AC3E}">
        <p14:creationId xmlns:p14="http://schemas.microsoft.com/office/powerpoint/2010/main" val="15680564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90836" y="527903"/>
            <a:ext cx="7616720" cy="654518"/>
          </a:xfrm>
        </p:spPr>
        <p:txBody>
          <a:bodyPr>
            <a:noAutofit/>
          </a:bodyPr>
          <a:lstStyle/>
          <a:p>
            <a:pPr algn="ctr"/>
            <a:r>
              <a:rPr lang="en-US" sz="4800" b="1" dirty="0">
                <a:latin typeface="Bahnschrift Condensed" panose="020B0502040204020203" pitchFamily="34" charset="0"/>
              </a:rPr>
              <a:t>Drawbacks of </a:t>
            </a:r>
            <a:r>
              <a:rPr lang="en-US" sz="4800" b="1" dirty="0" smtClean="0">
                <a:latin typeface="Bahnschrift Condensed" panose="020B0502040204020203" pitchFamily="34" charset="0"/>
              </a:rPr>
              <a:t>existing system</a:t>
            </a:r>
            <a:endParaRPr lang="en-US"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83839" y="1239917"/>
            <a:ext cx="8264756" cy="4813398"/>
          </a:xfrm>
        </p:spPr>
        <p:txBody>
          <a:bodyPr>
            <a:noAutofit/>
          </a:bodyPr>
          <a:lstStyle/>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video file carving problem has long been the focus of research. Since video files are typically very large, they are very likely to be partitioned into a large number of fragments on the storage.</a:t>
            </a:r>
          </a:p>
          <a:p>
            <a:pPr marL="0" indent="0">
              <a:lnSpc>
                <a:spcPct val="100000"/>
              </a:lnSpc>
              <a:buNone/>
            </a:pPr>
            <a:r>
              <a:rPr lang="en-US" sz="2000" dirty="0">
                <a:latin typeface="Times New Roman" panose="02020603050405020304" pitchFamily="18" charset="0"/>
                <a:cs typeface="Times New Roman" panose="02020603050405020304" pitchFamily="18" charset="0"/>
              </a:rPr>
              <a:t>Motivated by this fact, the main research effort has focused on the video defragmentation problem where the goal is to reorder and combine fragments of a file to reconstruct the original videos</a:t>
            </a:r>
            <a:r>
              <a:rPr lang="en-US" sz="2000" dirty="0" smtClean="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b="1" u="sng" dirty="0" smtClean="0">
                <a:latin typeface="Times New Roman" panose="02020603050405020304" pitchFamily="18" charset="0"/>
                <a:cs typeface="Times New Roman" panose="02020603050405020304" pitchFamily="18" charset="0"/>
              </a:rPr>
              <a:t>Existing methods:</a:t>
            </a:r>
          </a:p>
          <a:p>
            <a:pPr marL="457200" lvl="1" indent="0">
              <a:lnSpc>
                <a:spcPct val="100000"/>
              </a:lnSpc>
              <a:buNone/>
            </a:pPr>
            <a:r>
              <a:rPr lang="en-US" sz="1800" dirty="0" smtClean="0">
                <a:latin typeface="Times New Roman" panose="02020603050405020304" pitchFamily="18" charset="0"/>
                <a:cs typeface="Times New Roman" panose="02020603050405020304" pitchFamily="18" charset="0"/>
              </a:rPr>
              <a:t>a. Defraser - NFI Tool</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 Header Generation           </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 Header Stitching</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 Use of other file metadata (such as camera ID, location</a:t>
            </a:r>
            <a:r>
              <a:rPr lang="en-US" sz="2000" dirty="0" smtClean="0">
                <a:latin typeface="Times New Roman" panose="02020603050405020304" pitchFamily="18" charset="0"/>
                <a:cs typeface="Times New Roman" panose="02020603050405020304" pitchFamily="18" charset="0"/>
              </a:rPr>
              <a:t>, timestamp) </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       e. Adjacency metrics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724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375385"/>
            <a:ext cx="7616720" cy="654518"/>
          </a:xfrm>
        </p:spPr>
        <p:txBody>
          <a:bodyPr>
            <a:noAutofit/>
          </a:bodyPr>
          <a:lstStyle/>
          <a:p>
            <a:pPr algn="ctr"/>
            <a:r>
              <a:rPr lang="en-US" sz="4800" b="1" dirty="0">
                <a:latin typeface="Bahnschrift Condensed" panose="020B0502040204020203" pitchFamily="34" charset="0"/>
              </a:rPr>
              <a:t>DEFRASER</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75837" y="1113457"/>
            <a:ext cx="8046719" cy="5077327"/>
          </a:xfrm>
        </p:spPr>
        <p:txBody>
          <a:bodyPr>
            <a:noAutofit/>
          </a:bodyPr>
          <a:lstStyle/>
          <a:p>
            <a:pPr>
              <a:lnSpc>
                <a:spcPct val="100000"/>
              </a:lnSpc>
            </a:pPr>
            <a:r>
              <a:rPr lang="en-US" sz="1900" dirty="0" err="1">
                <a:latin typeface="Times New Roman" panose="02020603050405020304" pitchFamily="18" charset="0"/>
                <a:cs typeface="Times New Roman" panose="02020603050405020304" pitchFamily="18" charset="0"/>
              </a:rPr>
              <a:t>Defraser</a:t>
            </a:r>
            <a:r>
              <a:rPr lang="en-US" sz="1900" dirty="0">
                <a:latin typeface="Times New Roman" panose="02020603050405020304" pitchFamily="18" charset="0"/>
                <a:cs typeface="Times New Roman" panose="02020603050405020304" pitchFamily="18" charset="0"/>
              </a:rPr>
              <a:t>, an application introduced by the Netherlands Forensic Institute (NFI), that essentially uses a library of headers extracted from previously acquired, intact H.264 coded videos and tries to decode a fragment using one of these reference headers.</a:t>
            </a:r>
          </a:p>
          <a:p>
            <a:pPr>
              <a:lnSpc>
                <a:spcPct val="100000"/>
              </a:lnSpc>
            </a:pPr>
            <a:r>
              <a:rPr lang="en-US" sz="1900" dirty="0">
                <a:latin typeface="Times New Roman" panose="02020603050405020304" pitchFamily="18" charset="0"/>
                <a:cs typeface="Times New Roman" panose="02020603050405020304" pitchFamily="18" charset="0"/>
              </a:rPr>
              <a:t>An important limitation of using reference headers is that it potentially results in a very large search space as it cannot discriminate between parameters in terms of how critical they are for decoding. Further, it is hard to span all the possible headers used in practice.</a:t>
            </a:r>
          </a:p>
          <a:p>
            <a:pPr>
              <a:lnSpc>
                <a:spcPct val="100000"/>
              </a:lnSpc>
            </a:pPr>
            <a:r>
              <a:rPr lang="en-US" sz="1900" dirty="0">
                <a:latin typeface="Times New Roman" panose="02020603050405020304" pitchFamily="18" charset="0"/>
                <a:cs typeface="Times New Roman" panose="02020603050405020304" pitchFamily="18" charset="0"/>
              </a:rPr>
              <a:t>More importantly, these parameters need not be fixed throughout the video as encoders dynamically determine them during encoding to achieve a target bitrate or quality.</a:t>
            </a:r>
          </a:p>
          <a:p>
            <a:pPr>
              <a:lnSpc>
                <a:spcPct val="100000"/>
              </a:lnSpc>
            </a:pPr>
            <a:r>
              <a:rPr lang="en-US" sz="1900" dirty="0">
                <a:latin typeface="Times New Roman" panose="02020603050405020304" pitchFamily="18" charset="0"/>
                <a:cs typeface="Times New Roman" panose="02020603050405020304" pitchFamily="18" charset="0"/>
              </a:rPr>
              <a:t> Therefore, a more generalizable approach is to identify individual parameters needed to decode a file without failure, as it can dramatically reduce the header search space</a:t>
            </a:r>
          </a:p>
          <a:p>
            <a:pPr>
              <a:lnSpc>
                <a:spcPct val="100000"/>
              </a:lnSpc>
            </a:pPr>
            <a:r>
              <a:rPr lang="en-US" sz="1900" dirty="0">
                <a:latin typeface="Times New Roman" panose="02020603050405020304" pitchFamily="18" charset="0"/>
                <a:cs typeface="Times New Roman" panose="02020603050405020304" pitchFamily="18" charset="0"/>
              </a:rPr>
              <a:t>In fact, examining the parameters that comprise H.264 video headers, they identified 13 parameters and noted that only three of them are critical for decoding.</a:t>
            </a:r>
          </a:p>
          <a:p>
            <a:pPr marL="0" indent="0">
              <a:lnSpc>
                <a:spcPct val="100000"/>
              </a:lnSpc>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786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375385"/>
            <a:ext cx="7616720" cy="654518"/>
          </a:xfrm>
        </p:spPr>
        <p:txBody>
          <a:bodyPr>
            <a:noAutofit/>
          </a:bodyPr>
          <a:lstStyle/>
          <a:p>
            <a:pPr algn="ctr"/>
            <a:r>
              <a:rPr lang="en-US" sz="4800" b="1" dirty="0">
                <a:latin typeface="Bahnschrift Condensed" panose="020B0502040204020203" pitchFamily="34" charset="0"/>
              </a:rPr>
              <a:t>HEADER GENERATION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907857" y="1302278"/>
            <a:ext cx="8046719" cy="496182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We now describe our method for generating an SPS and PPS that can decode a given H.264 coded video file fragment based on our earlier findings. </a:t>
            </a:r>
          </a:p>
          <a:p>
            <a:pPr>
              <a:lnSpc>
                <a:spcPct val="100000"/>
              </a:lnSpc>
            </a:pPr>
            <a:r>
              <a:rPr lang="en-US" sz="2000" dirty="0">
                <a:latin typeface="Times New Roman" panose="02020603050405020304" pitchFamily="18" charset="0"/>
                <a:cs typeface="Times New Roman" panose="02020603050405020304" pitchFamily="18" charset="0"/>
              </a:rPr>
              <a:t>The crux of our method lies in determining the core parameter values by avoiding a brute force search while setting the invariant parameters to their observed values and the interchangeable parameters to their most flexible and encompassing settings.</a:t>
            </a:r>
          </a:p>
          <a:p>
            <a:pPr>
              <a:lnSpc>
                <a:spcPct val="10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method essentially takes as input encoded frame data and a dictionary of coding parameters and determines the critical parameters needed for decoding.</a:t>
            </a:r>
          </a:p>
          <a:p>
            <a:pPr>
              <a:lnSpc>
                <a:spcPct val="100000"/>
              </a:lnSpc>
            </a:pPr>
            <a:r>
              <a:rPr lang="en-US" sz="2000" dirty="0">
                <a:latin typeface="Times New Roman" panose="02020603050405020304" pitchFamily="18" charset="0"/>
                <a:cs typeface="Times New Roman" panose="02020603050405020304" pitchFamily="18" charset="0"/>
              </a:rPr>
              <a:t> The dictionary includes parameter tuples initially sorted based on their observed frequency in the design set, which are further weighted during the search. </a:t>
            </a:r>
          </a:p>
          <a:p>
            <a:pPr>
              <a:lnSpc>
                <a:spcPct val="100000"/>
              </a:lnSpc>
            </a:pPr>
            <a:r>
              <a:rPr lang="en-US" sz="2000" dirty="0">
                <a:latin typeface="Times New Roman" panose="02020603050405020304" pitchFamily="18" charset="0"/>
                <a:cs typeface="Times New Roman" panose="02020603050405020304" pitchFamily="18" charset="0"/>
              </a:rPr>
              <a:t>Exhaustive search is the main drawback.</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720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654517"/>
            <a:ext cx="7616720" cy="741145"/>
          </a:xfrm>
        </p:spPr>
        <p:txBody>
          <a:bodyPr>
            <a:noAutofit/>
          </a:bodyPr>
          <a:lstStyle/>
          <a:p>
            <a:pPr algn="ctr"/>
            <a:r>
              <a:rPr lang="en-US" sz="4800" b="1" dirty="0">
                <a:latin typeface="Bahnschrift Condensed" panose="020B0502040204020203" pitchFamily="34" charset="0"/>
              </a:rPr>
              <a:t>HEADER STITCHING</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92857" y="1795419"/>
            <a:ext cx="8046719" cy="4259178"/>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Conventional approach of stitching the headers of all the fragments of a video file sequentially.</a:t>
            </a:r>
          </a:p>
          <a:p>
            <a:pPr>
              <a:lnSpc>
                <a:spcPct val="100000"/>
              </a:lnSpc>
            </a:pPr>
            <a:r>
              <a:rPr lang="en-US" sz="2000" dirty="0">
                <a:latin typeface="Times New Roman" panose="02020603050405020304" pitchFamily="18" charset="0"/>
                <a:cs typeface="Times New Roman" panose="02020603050405020304" pitchFamily="18" charset="0"/>
              </a:rPr>
              <a:t>Bi-fragment video file – As there are only two fragments – few number of combinations possible </a:t>
            </a:r>
          </a:p>
          <a:p>
            <a:pPr>
              <a:lnSpc>
                <a:spcPct val="100000"/>
              </a:lnSpc>
            </a:pPr>
            <a:r>
              <a:rPr lang="en-US" sz="2000" dirty="0">
                <a:latin typeface="Times New Roman" panose="02020603050405020304" pitchFamily="18" charset="0"/>
                <a:cs typeface="Times New Roman" panose="02020603050405020304" pitchFamily="18" charset="0"/>
              </a:rPr>
              <a:t>Time taking – exhaustive search</a:t>
            </a:r>
          </a:p>
          <a:p>
            <a:pPr>
              <a:lnSpc>
                <a:spcPct val="100000"/>
              </a:lnSpc>
            </a:pPr>
            <a:r>
              <a:rPr lang="en-US" sz="2000" dirty="0">
                <a:latin typeface="Times New Roman" panose="02020603050405020304" pitchFamily="18" charset="0"/>
                <a:cs typeface="Times New Roman" panose="02020603050405020304" pitchFamily="18" charset="0"/>
              </a:rPr>
              <a:t>If fragment-fragment distance exceeds 800 blocks, inefficient in finding the subsequent block.</a:t>
            </a:r>
          </a:p>
          <a:p>
            <a:pPr>
              <a:lnSpc>
                <a:spcPct val="100000"/>
              </a:lnSpc>
            </a:pPr>
            <a:r>
              <a:rPr lang="en-US" sz="2000" dirty="0">
                <a:latin typeface="Times New Roman" panose="02020603050405020304" pitchFamily="18" charset="0"/>
                <a:cs typeface="Times New Roman" panose="02020603050405020304" pitchFamily="18" charset="0"/>
              </a:rPr>
              <a:t>Results show that our header-generation method requires 54.6% fewer trials to identify the encoding parameters in comparison to a search over core parameters and 90.8% fewer trails compared to header stitching.</a:t>
            </a:r>
          </a:p>
          <a:p>
            <a:pPr>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666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654517"/>
            <a:ext cx="7616720" cy="741145"/>
          </a:xfrm>
        </p:spPr>
        <p:txBody>
          <a:bodyPr>
            <a:noAutofit/>
          </a:bodyPr>
          <a:lstStyle/>
          <a:p>
            <a:pPr algn="ctr"/>
            <a:r>
              <a:rPr lang="en-US" sz="4800" b="1" dirty="0">
                <a:latin typeface="Bahnschrift Condensed" panose="020B0502040204020203" pitchFamily="34" charset="0"/>
              </a:rPr>
              <a:t>Proposed algorithm/method</a:t>
            </a:r>
            <a:endParaRPr lang="en-US"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907857" y="1935804"/>
            <a:ext cx="7441623" cy="4095345"/>
          </a:xfrm>
        </p:spPr>
        <p:txBody>
          <a:bodyPr>
            <a:noAutofit/>
          </a:bodyPr>
          <a:lstStyle/>
          <a:p>
            <a:pPr marL="514350" indent="-514350">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Attribute </a:t>
            </a:r>
            <a:r>
              <a:rPr lang="en-US" sz="3200" dirty="0" smtClean="0">
                <a:latin typeface="Times New Roman" panose="02020603050405020304" pitchFamily="18" charset="0"/>
                <a:cs typeface="Times New Roman" panose="02020603050405020304" pitchFamily="18" charset="0"/>
              </a:rPr>
              <a:t>Redundancy   </a:t>
            </a:r>
          </a:p>
          <a:p>
            <a:pPr marL="514350" indent="-514350">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Estimation of missing atoms based on Block </a:t>
            </a:r>
            <a:r>
              <a:rPr lang="en-US" sz="3200" dirty="0" smtClean="0">
                <a:latin typeface="Times New Roman" panose="02020603050405020304" pitchFamily="18" charset="0"/>
                <a:cs typeface="Times New Roman" panose="02020603050405020304" pitchFamily="18" charset="0"/>
              </a:rPr>
              <a:t>information </a:t>
            </a:r>
          </a:p>
          <a:p>
            <a:pPr marL="514350" indent="-514350">
              <a:lnSpc>
                <a:spcPct val="100000"/>
              </a:lnSpc>
              <a:buFont typeface="+mj-lt"/>
              <a:buAutoNum type="arabicPeriod"/>
            </a:pPr>
            <a:r>
              <a:rPr lang="en-US" sz="3200" dirty="0" smtClean="0">
                <a:latin typeface="Times New Roman" panose="02020603050405020304" pitchFamily="18" charset="0"/>
                <a:cs typeface="Times New Roman" panose="02020603050405020304" pitchFamily="18" charset="0"/>
              </a:rPr>
              <a:t>Missing Attributes and their Values </a:t>
            </a:r>
            <a:r>
              <a:rPr lang="en-US" sz="3200" dirty="0">
                <a:latin typeface="Times New Roman" panose="02020603050405020304" pitchFamily="18" charset="0"/>
                <a:cs typeface="Times New Roman" panose="02020603050405020304" pitchFamily="18" charset="0"/>
              </a:rPr>
              <a:t>Estimation based on Video </a:t>
            </a:r>
            <a:r>
              <a:rPr lang="en-US" sz="3200" dirty="0" smtClean="0">
                <a:latin typeface="Times New Roman" panose="02020603050405020304" pitchFamily="18" charset="0"/>
                <a:cs typeface="Times New Roman" panose="02020603050405020304" pitchFamily="18" charset="0"/>
              </a:rPr>
              <a:t>Structure</a:t>
            </a:r>
          </a:p>
          <a:p>
            <a:pPr marL="514350" indent="-514350">
              <a:lnSpc>
                <a:spcPct val="100000"/>
              </a:lnSpc>
              <a:buFont typeface="+mj-lt"/>
              <a:buAutoNum type="arabicPeriod"/>
            </a:pPr>
            <a:r>
              <a:rPr lang="en-US" sz="3200" dirty="0" smtClean="0">
                <a:latin typeface="Times New Roman" panose="02020603050405020304" pitchFamily="18" charset="0"/>
                <a:cs typeface="Times New Roman" panose="02020603050405020304" pitchFamily="18" charset="0"/>
              </a:rPr>
              <a:t>Integrity </a:t>
            </a:r>
            <a:r>
              <a:rPr lang="en-US" sz="3200" dirty="0">
                <a:latin typeface="Times New Roman" panose="02020603050405020304" pitchFamily="18" charset="0"/>
                <a:cs typeface="Times New Roman" panose="02020603050405020304" pitchFamily="18" charset="0"/>
              </a:rPr>
              <a:t>Checker </a:t>
            </a:r>
            <a:r>
              <a:rPr lang="en-US" sz="3200" dirty="0" smtClean="0">
                <a:latin typeface="Times New Roman" panose="02020603050405020304" pitchFamily="18" charset="0"/>
                <a:cs typeface="Times New Roman" panose="02020603050405020304" pitchFamily="18" charset="0"/>
              </a:rPr>
              <a:t>Enhancement</a:t>
            </a:r>
          </a:p>
          <a:p>
            <a:pPr marL="0" indent="0">
              <a:lnSpc>
                <a:spcPct val="100000"/>
              </a:lnSpc>
              <a:buNone/>
            </a:pPr>
            <a:r>
              <a:rPr lang="en-US" sz="3200" dirty="0" smtClean="0">
                <a:latin typeface="Times New Roman" panose="02020603050405020304" pitchFamily="18" charset="0"/>
                <a:cs typeface="Times New Roman" panose="02020603050405020304" pitchFamily="18" charset="0"/>
              </a:rPr>
              <a:t>      (On Going Work)</a:t>
            </a:r>
          </a:p>
        </p:txBody>
      </p:sp>
    </p:spTree>
    <p:extLst>
      <p:ext uri="{BB962C8B-B14F-4D97-AF65-F5344CB8AC3E}">
        <p14:creationId xmlns:p14="http://schemas.microsoft.com/office/powerpoint/2010/main" val="4883853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219142" y="819887"/>
            <a:ext cx="7616720" cy="741145"/>
          </a:xfrm>
        </p:spPr>
        <p:txBody>
          <a:bodyPr>
            <a:noAutofit/>
          </a:bodyPr>
          <a:lstStyle/>
          <a:p>
            <a:pPr algn="ctr"/>
            <a:r>
              <a:rPr lang="en-US" sz="4800" b="1" dirty="0" smtClean="0">
                <a:latin typeface="Bahnschrift Condensed" panose="020B0502040204020203" pitchFamily="34" charset="0"/>
              </a:rPr>
              <a:t>PARTIAL implementation</a:t>
            </a:r>
            <a:endParaRPr lang="en-US"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5832464" y="2875189"/>
            <a:ext cx="5517015" cy="412760"/>
          </a:xfrm>
        </p:spPr>
        <p:txBody>
          <a:bodyPr>
            <a:noAutofit/>
          </a:bodyPr>
          <a:lstStyle/>
          <a:p>
            <a:pPr marL="0" indent="0">
              <a:lnSpc>
                <a:spcPct val="100000"/>
              </a:lnSpc>
              <a:buNone/>
            </a:pPr>
            <a:r>
              <a:rPr lang="en-US" sz="3200" dirty="0" smtClean="0">
                <a:latin typeface="Times New Roman" panose="02020603050405020304" pitchFamily="18" charset="0"/>
                <a:cs typeface="Times New Roman" panose="02020603050405020304" pitchFamily="18" charset="0"/>
              </a:rPr>
              <a:t>COLLAB - PROGRESS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749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135725" y="2512500"/>
            <a:ext cx="7616720" cy="741145"/>
          </a:xfrm>
        </p:spPr>
        <p:txBody>
          <a:bodyPr>
            <a:noAutofit/>
          </a:bodyPr>
          <a:lstStyle/>
          <a:p>
            <a:pPr algn="ctr"/>
            <a:r>
              <a:rPr lang="en-US" sz="4800" b="1" dirty="0" smtClean="0"/>
              <a:t>THANKYOU</a:t>
            </a:r>
            <a:endParaRPr lang="en-US" sz="4800" b="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05726" y="5301574"/>
            <a:ext cx="8046719" cy="1181040"/>
          </a:xfrm>
        </p:spPr>
        <p:txBody>
          <a:bodyPr>
            <a:normAutofit/>
          </a:bodyPr>
          <a:lstStyle/>
          <a:p>
            <a:pPr marL="0" indent="0">
              <a:lnSpc>
                <a:spcPct val="100000"/>
              </a:lnSpc>
              <a:buNone/>
            </a:pPr>
            <a:r>
              <a:rPr lang="en-US" sz="100" dirty="0" smtClean="0">
                <a:latin typeface="Times New Roman" panose="02020603050405020304" pitchFamily="18" charset="0"/>
                <a:cs typeface="Times New Roman" panose="02020603050405020304" pitchFamily="18" charset="0"/>
              </a:rPr>
              <a:t>.</a:t>
            </a:r>
            <a:endParaRPr lang="en-U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248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465996"/>
            <a:ext cx="7434070" cy="1474330"/>
          </a:xfrm>
        </p:spPr>
        <p:txBody>
          <a:bodyPr>
            <a:normAutofit/>
          </a:bodyPr>
          <a:lstStyle/>
          <a:p>
            <a:pPr algn="ctr"/>
            <a:r>
              <a:rPr lang="en-US" sz="4800" b="1" dirty="0">
                <a:latin typeface="Bahnschrift Condensed" panose="020B0502040204020203" pitchFamily="34" charset="0"/>
              </a:rPr>
              <a:t>Problem statement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345845" y="1673567"/>
            <a:ext cx="7454077" cy="4600774"/>
          </a:xfrm>
        </p:spPr>
        <p:txBody>
          <a:bodyPr>
            <a:normAutofit/>
          </a:bodyPr>
          <a:lstStyle/>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address the problem of decoding video file fragments by the retrieval of video file segments using structural </a:t>
            </a:r>
            <a:r>
              <a:rPr lang="en-US" sz="2000" dirty="0" smtClean="0">
                <a:latin typeface="Times New Roman" panose="02020603050405020304" pitchFamily="18" charset="0"/>
                <a:cs typeface="Times New Roman" panose="02020603050405020304" pitchFamily="18" charset="0"/>
              </a:rPr>
              <a:t>evidence</a:t>
            </a:r>
          </a:p>
          <a:p>
            <a:pPr marL="0" indent="0">
              <a:lnSpc>
                <a:spcPct val="100000"/>
              </a:lnSpc>
              <a:buNone/>
            </a:pPr>
            <a:endParaRPr lang="en-US" sz="20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00000"/>
              </a:lnSpc>
              <a:buNone/>
            </a:pPr>
            <a:r>
              <a:rPr lang="en-US" sz="2800" b="1" u="sng" dirty="0" smtClean="0">
                <a:latin typeface="Times New Roman" panose="02020603050405020304" pitchFamily="18" charset="0"/>
                <a:cs typeface="Times New Roman" panose="02020603050405020304" pitchFamily="18" charset="0"/>
              </a:rPr>
              <a:t>Keywords</a:t>
            </a:r>
            <a:r>
              <a:rPr lang="en-US" sz="2800"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lnSpc>
                <a:spcPct val="100000"/>
              </a:lnSpc>
              <a:buFont typeface="+mj-lt"/>
              <a:buAutoNum type="arabicPeriod"/>
            </a:pPr>
            <a:r>
              <a:rPr lang="en-US" sz="2000" dirty="0" smtClean="0">
                <a:latin typeface="Times New Roman" panose="02020603050405020304" pitchFamily="18" charset="0"/>
                <a:cs typeface="Times New Roman" panose="02020603050405020304" pitchFamily="18" charset="0"/>
              </a:rPr>
              <a:t>Mp4</a:t>
            </a:r>
          </a:p>
          <a:p>
            <a:pPr marL="457200" indent="-457200">
              <a:lnSpc>
                <a:spcPct val="100000"/>
              </a:lnSpc>
              <a:buFont typeface="+mj-lt"/>
              <a:buAutoNum type="arabicPeriod"/>
            </a:pPr>
            <a:r>
              <a:rPr lang="en-US" sz="2000" dirty="0" smtClean="0">
                <a:latin typeface="Times New Roman" panose="02020603050405020304" pitchFamily="18" charset="0"/>
                <a:cs typeface="Times New Roman" panose="02020603050405020304" pitchFamily="18" charset="0"/>
              </a:rPr>
              <a:t>Codec</a:t>
            </a:r>
          </a:p>
          <a:p>
            <a:pPr marL="457200" indent="-457200">
              <a:lnSpc>
                <a:spcPct val="100000"/>
              </a:lnSpc>
              <a:buFont typeface="+mj-lt"/>
              <a:buAutoNum type="arabicPeriod"/>
            </a:pPr>
            <a:r>
              <a:rPr lang="en-US" sz="2000" dirty="0" smtClean="0">
                <a:latin typeface="Times New Roman" panose="02020603050405020304" pitchFamily="18" charset="0"/>
                <a:cs typeface="Times New Roman" panose="02020603050405020304" pitchFamily="18" charset="0"/>
              </a:rPr>
              <a:t>Container</a:t>
            </a:r>
          </a:p>
          <a:p>
            <a:pPr marL="457200" indent="-457200">
              <a:lnSpc>
                <a:spcPct val="100000"/>
              </a:lnSpc>
              <a:buFont typeface="+mj-lt"/>
              <a:buAutoNum type="arabicPeriod"/>
            </a:pPr>
            <a:r>
              <a:rPr lang="en-US" sz="2000" dirty="0" smtClean="0">
                <a:latin typeface="Times New Roman" panose="02020603050405020304" pitchFamily="18" charset="0"/>
                <a:cs typeface="Times New Roman" panose="02020603050405020304" pitchFamily="18" charset="0"/>
              </a:rPr>
              <a:t>Atom</a:t>
            </a:r>
          </a:p>
          <a:p>
            <a:pPr marL="457200" indent="-457200">
              <a:lnSpc>
                <a:spcPct val="100000"/>
              </a:lnSpc>
              <a:buFont typeface="+mj-lt"/>
              <a:buAutoNum type="arabicPeriod"/>
            </a:pPr>
            <a:r>
              <a:rPr lang="en-US" sz="2000" dirty="0" smtClean="0">
                <a:latin typeface="Times New Roman" panose="02020603050405020304" pitchFamily="18" charset="0"/>
                <a:cs typeface="Times New Roman" panose="02020603050405020304" pitchFamily="18" charset="0"/>
              </a:rPr>
              <a:t>Box</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612844"/>
            <a:ext cx="7434070" cy="619190"/>
          </a:xfrm>
        </p:spPr>
        <p:txBody>
          <a:bodyPr>
            <a:noAutofit/>
          </a:bodyPr>
          <a:lstStyle/>
          <a:p>
            <a:pPr algn="ctr"/>
            <a:r>
              <a:rPr lang="en-US" sz="4800" b="1" dirty="0">
                <a:latin typeface="Bahnschrift Condensed" panose="020B0502040204020203" pitchFamily="34" charset="0"/>
              </a:rPr>
              <a:t>Literature Survey</a:t>
            </a:r>
            <a:endParaRPr lang="en-US" sz="4800"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643975"/>
            <a:ext cx="7454077" cy="4862704"/>
          </a:xfrm>
        </p:spPr>
        <p:txBody>
          <a:bodyPr>
            <a:normAutofit/>
          </a:bodyPr>
          <a:lstStyle/>
          <a:p>
            <a:pPr marL="0" indent="0">
              <a:lnSpc>
                <a:spcPct val="100000"/>
              </a:lnSpc>
              <a:buNone/>
            </a:pPr>
            <a:r>
              <a:rPr lang="en-US" sz="2400" b="1" u="sng" dirty="0" smtClean="0"/>
              <a:t>A Quick Dive Into MP4</a:t>
            </a:r>
            <a:endParaRPr lang="en-US" sz="2400" b="1" u="sng" dirty="0" smtClean="0">
              <a:latin typeface="Times New Roman" panose="02020603050405020304" pitchFamily="18" charset="0"/>
              <a:cs typeface="Times New Roman" panose="02020603050405020304" pitchFamily="18" charset="0"/>
            </a:endParaRPr>
          </a:p>
          <a:p>
            <a:pPr marL="0" indent="0">
              <a:lnSpc>
                <a:spcPct val="100000"/>
              </a:lnSpc>
              <a:buNone/>
            </a:pPr>
            <a:r>
              <a:rPr lang="en-US" sz="1800" dirty="0" smtClean="0">
                <a:latin typeface="Times New Roman" panose="02020603050405020304" pitchFamily="18" charset="0"/>
                <a:cs typeface="Times New Roman" panose="02020603050405020304" pitchFamily="18" charset="0"/>
              </a:rPr>
              <a:t>MP4 </a:t>
            </a:r>
            <a:r>
              <a:rPr lang="en-US" sz="1800" dirty="0">
                <a:latin typeface="Times New Roman" panose="02020603050405020304" pitchFamily="18" charset="0"/>
                <a:cs typeface="Times New Roman" panose="02020603050405020304" pitchFamily="18" charset="0"/>
              </a:rPr>
              <a:t>is a container format, it doesn't actually handle the decoding of the video and audio streams, it just contains them as tracks along with their metadata.</a:t>
            </a:r>
          </a:p>
          <a:p>
            <a:pPr marL="0" indent="0">
              <a:lnSpc>
                <a:spcPct val="100000"/>
              </a:lnSpc>
              <a:buNone/>
            </a:pPr>
            <a:r>
              <a:rPr lang="en-US" sz="1800" dirty="0">
                <a:latin typeface="Times New Roman" panose="02020603050405020304" pitchFamily="18" charset="0"/>
                <a:cs typeface="Times New Roman" panose="02020603050405020304" pitchFamily="18" charset="0"/>
              </a:rPr>
              <a:t>A container can store some of the following information:</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General metadata such as file type and compatibility</a:t>
            </a:r>
          </a:p>
          <a:p>
            <a:pPr>
              <a:lnSpc>
                <a:spcPct val="100000"/>
              </a:lnSpc>
            </a:pPr>
            <a:r>
              <a:rPr lang="en-US" sz="1800" dirty="0">
                <a:latin typeface="Times New Roman" panose="02020603050405020304" pitchFamily="18" charset="0"/>
                <a:cs typeface="Times New Roman" panose="02020603050405020304" pitchFamily="18" charset="0"/>
              </a:rPr>
              <a:t>Video, audio and subtitle tracks and codec details</a:t>
            </a:r>
          </a:p>
          <a:p>
            <a:pPr>
              <a:lnSpc>
                <a:spcPct val="100000"/>
              </a:lnSpc>
            </a:pPr>
            <a:r>
              <a:rPr lang="en-US" sz="1800" dirty="0">
                <a:latin typeface="Times New Roman" panose="02020603050405020304" pitchFamily="18" charset="0"/>
                <a:cs typeface="Times New Roman" panose="02020603050405020304" pitchFamily="18" charset="0"/>
              </a:rPr>
              <a:t>Metadata: duration, timescale, bitrate, width/height, </a:t>
            </a:r>
            <a:r>
              <a:rPr lang="en-US" sz="1800" dirty="0" err="1">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Progressive and fragmented metadata details</a:t>
            </a:r>
          </a:p>
          <a:p>
            <a:pPr>
              <a:lnSpc>
                <a:spcPct val="100000"/>
              </a:lnSpc>
            </a:pPr>
            <a:r>
              <a:rPr lang="en-US" sz="1800" dirty="0">
                <a:latin typeface="Times New Roman" panose="02020603050405020304" pitchFamily="18" charset="0"/>
                <a:cs typeface="Times New Roman" panose="02020603050405020304" pitchFamily="18" charset="0"/>
              </a:rPr>
              <a:t>A series of video frames or audio samples known as "Sample Data"</a:t>
            </a:r>
          </a:p>
        </p:txBody>
      </p:sp>
    </p:spTree>
    <p:extLst>
      <p:ext uri="{BB962C8B-B14F-4D97-AF65-F5344CB8AC3E}">
        <p14:creationId xmlns:p14="http://schemas.microsoft.com/office/powerpoint/2010/main" val="3787586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152401"/>
            <a:ext cx="7434070" cy="497840"/>
          </a:xfrm>
        </p:spPr>
        <p:txBody>
          <a:bodyPr>
            <a:normAutofit fontScale="90000"/>
          </a:bodyPr>
          <a:lstStyle/>
          <a:p>
            <a:pPr algn="ctr"/>
            <a:r>
              <a:rPr lang="en-US" b="1" dirty="0" smtClean="0"/>
              <a:t>General mp4 structure</a:t>
            </a:r>
            <a:endParaRPr lang="en-US" b="1" dirty="0"/>
          </a:p>
        </p:txBody>
      </p:sp>
      <p:pic>
        <p:nvPicPr>
          <p:cNvPr id="6" name="Content Placeholder 5">
            <a:extLst>
              <a:ext uri="{FF2B5EF4-FFF2-40B4-BE49-F238E27FC236}">
                <a16:creationId xmlns:a16="http://schemas.microsoft.com/office/drawing/2014/main" id="{67AF88D5-E79B-435B-BCAD-49D724DA307F}"/>
              </a:ext>
            </a:extLst>
          </p:cNvPr>
          <p:cNvPicPr>
            <a:picLocks noGrp="1" noChangeAspect="1"/>
          </p:cNvPicPr>
          <p:nvPr>
            <p:ph idx="1"/>
          </p:nvPr>
        </p:nvPicPr>
        <p:blipFill rotWithShape="1">
          <a:blip r:embed="rId3"/>
          <a:srcRect l="13428" t="32830" r="40869" b="26582"/>
          <a:stretch/>
        </p:blipFill>
        <p:spPr>
          <a:xfrm>
            <a:off x="4601291" y="802641"/>
            <a:ext cx="6612555" cy="2763251"/>
          </a:xfrm>
        </p:spPr>
      </p:pic>
      <p:pic>
        <p:nvPicPr>
          <p:cNvPr id="9" name="Picture 8">
            <a:extLst>
              <a:ext uri="{FF2B5EF4-FFF2-40B4-BE49-F238E27FC236}">
                <a16:creationId xmlns:a16="http://schemas.microsoft.com/office/drawing/2014/main" id="{D26E6F8F-3276-460B-AD95-7C09900C860C}"/>
              </a:ext>
            </a:extLst>
          </p:cNvPr>
          <p:cNvPicPr>
            <a:picLocks noChangeAspect="1"/>
          </p:cNvPicPr>
          <p:nvPr/>
        </p:nvPicPr>
        <p:blipFill rotWithShape="1">
          <a:blip r:embed="rId4"/>
          <a:srcRect l="13167" t="32889" r="40833" b="22316"/>
          <a:stretch/>
        </p:blipFill>
        <p:spPr>
          <a:xfrm>
            <a:off x="5103409" y="3642094"/>
            <a:ext cx="5608320" cy="3072063"/>
          </a:xfrm>
          <a:prstGeom prst="rect">
            <a:avLst/>
          </a:prstGeom>
        </p:spPr>
      </p:pic>
    </p:spTree>
    <p:extLst>
      <p:ext uri="{BB962C8B-B14F-4D97-AF65-F5344CB8AC3E}">
        <p14:creationId xmlns:p14="http://schemas.microsoft.com/office/powerpoint/2010/main" val="38762731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200101" y="406178"/>
            <a:ext cx="7434070" cy="766187"/>
          </a:xfrm>
        </p:spPr>
        <p:txBody>
          <a:bodyPr>
            <a:noAutofit/>
          </a:bodyPr>
          <a:lstStyle/>
          <a:p>
            <a:pPr algn="ctr"/>
            <a:r>
              <a:rPr lang="en-US" sz="4800" b="1" dirty="0" smtClean="0">
                <a:latin typeface="Bahnschrift Condensed" panose="020B0502040204020203" pitchFamily="34" charset="0"/>
                <a:cs typeface="Times New Roman" panose="02020603050405020304" pitchFamily="18" charset="0"/>
              </a:rPr>
              <a:t>Codec - H.264</a:t>
            </a:r>
            <a:endParaRPr lang="en-US"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578543"/>
            <a:ext cx="7454077" cy="4640143"/>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Elements of the H.264 Video/AAC Audio MP4 Movie by Cimarron Systems</a:t>
            </a:r>
          </a:p>
          <a:p>
            <a:pPr marL="0" indent="0">
              <a:lnSpc>
                <a:spcPct val="100000"/>
              </a:lnSpc>
              <a:buNone/>
            </a:pPr>
            <a:r>
              <a:rPr lang="en-US" sz="2000" dirty="0">
                <a:latin typeface="Times New Roman" panose="02020603050405020304" pitchFamily="18" charset="0"/>
                <a:cs typeface="Times New Roman" panose="02020603050405020304" pitchFamily="18" charset="0"/>
              </a:rPr>
              <a:t>The discussion here focuses on a subset of the container elements like </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MP4 Atom Descriptions</a:t>
            </a:r>
          </a:p>
          <a:p>
            <a:pPr marL="914400" lvl="2" indent="0">
              <a:lnSpc>
                <a:spcPct val="100000"/>
              </a:lnSpc>
              <a:buNone/>
            </a:pPr>
            <a:r>
              <a:rPr lang="en-US" sz="1600" dirty="0">
                <a:latin typeface="Times New Roman" panose="02020603050405020304" pitchFamily="18" charset="0"/>
                <a:cs typeface="Times New Roman" panose="02020603050405020304" pitchFamily="18" charset="0"/>
              </a:rPr>
              <a:t> the MP4 movie container file format has a very specific hierarchy of elements called Atoms</a:t>
            </a:r>
          </a:p>
          <a:p>
            <a:pPr marL="914400" lvl="2" indent="0">
              <a:lnSpc>
                <a:spcPct val="100000"/>
              </a:lnSpc>
              <a:buNone/>
            </a:pPr>
            <a:r>
              <a:rPr lang="en-US" sz="1600" dirty="0">
                <a:latin typeface="Times New Roman" panose="02020603050405020304" pitchFamily="18" charset="0"/>
                <a:cs typeface="Times New Roman" panose="02020603050405020304" pitchFamily="18" charset="0"/>
              </a:rPr>
              <a:t>(in MPEG-4 terminology, they are called Boxes) </a:t>
            </a:r>
            <a:endParaRPr lang="en-IN" sz="1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Movie and Movie Header Atoms</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Track and Track Header Atoms </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Movie Media, Movie Media Header</a:t>
            </a:r>
          </a:p>
          <a:p>
            <a:pPr lvl="1">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Media Handler Reference Atoms</a:t>
            </a:r>
          </a:p>
          <a:p>
            <a:pPr lvl="1">
              <a:lnSpc>
                <a:spcPct val="100000"/>
              </a:lnSpc>
              <a:buFont typeface="Wingdings" panose="05000000000000000000" pitchFamily="2" charset="2"/>
              <a:buChar char="Ø"/>
            </a:pPr>
            <a:r>
              <a:rPr lang="it-IT" sz="1800" dirty="0">
                <a:latin typeface="Times New Roman" panose="02020603050405020304" pitchFamily="18" charset="0"/>
                <a:cs typeface="Times New Roman" panose="02020603050405020304" pitchFamily="18" charset="0"/>
              </a:rPr>
              <a:t>    Media Information, Media Information Header, Media Data Information, and Media Data Reference Atoms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1011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654517"/>
            <a:ext cx="7616720" cy="741145"/>
          </a:xfrm>
        </p:spPr>
        <p:txBody>
          <a:bodyPr>
            <a:noAutofit/>
          </a:bodyPr>
          <a:lstStyle/>
          <a:p>
            <a:pPr algn="ctr"/>
            <a:r>
              <a:rPr lang="en-US" sz="4800" b="1" dirty="0" smtClean="0">
                <a:latin typeface="Bahnschrift Condensed" panose="020B0502040204020203" pitchFamily="34" charset="0"/>
              </a:rPr>
              <a:t>Box structure</a:t>
            </a:r>
            <a:endParaRPr lang="en-US"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75837" y="1826663"/>
            <a:ext cx="8046719" cy="4259178"/>
          </a:xfrm>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An MP4 "Box" contains just enough information to read and parse the box name, size and data.</a:t>
            </a:r>
          </a:p>
          <a:p>
            <a:pPr marL="0" indent="0">
              <a:lnSpc>
                <a:spcPct val="100000"/>
              </a:lnSpc>
              <a:buNone/>
            </a:pPr>
            <a:r>
              <a:rPr lang="en-US" sz="1800" dirty="0">
                <a:latin typeface="Times New Roman" panose="02020603050405020304" pitchFamily="18" charset="0"/>
                <a:cs typeface="Times New Roman" panose="02020603050405020304" pitchFamily="18" charset="0"/>
              </a:rPr>
              <a:t>A box typically contains the following base information:</a:t>
            </a:r>
          </a:p>
          <a:p>
            <a:pPr>
              <a:lnSpc>
                <a:spcPct val="100000"/>
              </a:lnSpc>
            </a:pPr>
            <a:r>
              <a:rPr lang="en-US" sz="1800" dirty="0">
                <a:latin typeface="Times New Roman" panose="02020603050405020304" pitchFamily="18" charset="0"/>
                <a:cs typeface="Times New Roman" panose="02020603050405020304" pitchFamily="18" charset="0"/>
              </a:rPr>
              <a:t>Size of the box (in bytes)</a:t>
            </a:r>
          </a:p>
          <a:p>
            <a:pPr>
              <a:lnSpc>
                <a:spcPct val="100000"/>
              </a:lnSpc>
            </a:pPr>
            <a:r>
              <a:rPr lang="en-US" sz="1800" dirty="0">
                <a:latin typeface="Times New Roman" panose="02020603050405020304" pitchFamily="18" charset="0"/>
                <a:cs typeface="Times New Roman" panose="02020603050405020304" pitchFamily="18" charset="0"/>
              </a:rPr>
              <a:t>Box Name (</a:t>
            </a:r>
            <a:r>
              <a:rPr lang="en-US" sz="1800" dirty="0" err="1">
                <a:latin typeface="Times New Roman" panose="02020603050405020304" pitchFamily="18" charset="0"/>
                <a:cs typeface="Times New Roman" panose="02020603050405020304" pitchFamily="18" charset="0"/>
              </a:rPr>
              <a:t>FourCC</a:t>
            </a:r>
            <a:r>
              <a:rPr lang="en-US" sz="1800" dirty="0">
                <a:latin typeface="Times New Roman" panose="02020603050405020304" pitchFamily="18" charset="0"/>
                <a:cs typeface="Times New Roman" panose="02020603050405020304" pitchFamily="18" charset="0"/>
              </a:rPr>
              <a:t>)</a:t>
            </a:r>
          </a:p>
          <a:p>
            <a:pPr>
              <a:lnSpc>
                <a:spcPct val="100000"/>
              </a:lnSpc>
            </a:pPr>
            <a:r>
              <a:rPr lang="en-US" sz="1800" dirty="0">
                <a:latin typeface="Times New Roman" panose="02020603050405020304" pitchFamily="18" charset="0"/>
                <a:cs typeface="Times New Roman" panose="02020603050405020304" pitchFamily="18" charset="0"/>
              </a:rPr>
              <a:t>Box Data</a:t>
            </a:r>
          </a:p>
        </p:txBody>
      </p:sp>
      <p:pic>
        <p:nvPicPr>
          <p:cNvPr id="5" name="Picture 4">
            <a:extLst>
              <a:ext uri="{FF2B5EF4-FFF2-40B4-BE49-F238E27FC236}">
                <a16:creationId xmlns:a16="http://schemas.microsoft.com/office/drawing/2014/main" id="{93287BE3-10F9-4967-8031-D40317F3166D}"/>
              </a:ext>
            </a:extLst>
          </p:cNvPr>
          <p:cNvPicPr>
            <a:picLocks noChangeAspect="1"/>
          </p:cNvPicPr>
          <p:nvPr/>
        </p:nvPicPr>
        <p:blipFill rotWithShape="1">
          <a:blip r:embed="rId3"/>
          <a:srcRect l="12603" t="37038" r="53813" b="35704"/>
          <a:stretch/>
        </p:blipFill>
        <p:spPr>
          <a:xfrm>
            <a:off x="6309360" y="3830321"/>
            <a:ext cx="5293360" cy="2255520"/>
          </a:xfrm>
          <a:prstGeom prst="rect">
            <a:avLst/>
          </a:prstGeom>
        </p:spPr>
      </p:pic>
    </p:spTree>
    <p:extLst>
      <p:ext uri="{BB962C8B-B14F-4D97-AF65-F5344CB8AC3E}">
        <p14:creationId xmlns:p14="http://schemas.microsoft.com/office/powerpoint/2010/main" val="2281461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654517"/>
            <a:ext cx="7616720" cy="741145"/>
          </a:xfrm>
        </p:spPr>
        <p:txBody>
          <a:bodyPr>
            <a:noAutofit/>
          </a:bodyPr>
          <a:lstStyle/>
          <a:p>
            <a:pPr algn="ctr"/>
            <a:r>
              <a:rPr lang="en-US" sz="4800" b="1" dirty="0" smtClean="0">
                <a:latin typeface="Bahnschrift Condensed" panose="020B0502040204020203" pitchFamily="34" charset="0"/>
              </a:rPr>
              <a:t>Box - sample</a:t>
            </a:r>
            <a:endParaRPr lang="en-US" sz="4800" b="1"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5722ADC1-FDEF-4446-B76B-FCAD720ED271}"/>
              </a:ext>
            </a:extLst>
          </p:cNvPr>
          <p:cNvPicPr>
            <a:picLocks noGrp="1" noChangeAspect="1"/>
          </p:cNvPicPr>
          <p:nvPr>
            <p:ph idx="1"/>
          </p:nvPr>
        </p:nvPicPr>
        <p:blipFill rotWithShape="1">
          <a:blip r:embed="rId3"/>
          <a:srcRect l="12872" t="43198" r="65659" b="39401"/>
          <a:stretch/>
        </p:blipFill>
        <p:spPr>
          <a:xfrm>
            <a:off x="6068235" y="1676400"/>
            <a:ext cx="3322320" cy="1483360"/>
          </a:xfrm>
        </p:spPr>
      </p:pic>
      <p:pic>
        <p:nvPicPr>
          <p:cNvPr id="7" name="Picture 6">
            <a:extLst>
              <a:ext uri="{FF2B5EF4-FFF2-40B4-BE49-F238E27FC236}">
                <a16:creationId xmlns:a16="http://schemas.microsoft.com/office/drawing/2014/main" id="{82D0E153-E0BD-428F-8401-4C1DAE942A79}"/>
              </a:ext>
            </a:extLst>
          </p:cNvPr>
          <p:cNvPicPr>
            <a:picLocks noChangeAspect="1"/>
          </p:cNvPicPr>
          <p:nvPr/>
        </p:nvPicPr>
        <p:blipFill rotWithShape="1">
          <a:blip r:embed="rId4"/>
          <a:srcRect l="13333" t="42074" r="40698" b="34370"/>
          <a:stretch/>
        </p:blipFill>
        <p:spPr>
          <a:xfrm>
            <a:off x="4460240" y="3820160"/>
            <a:ext cx="6492240" cy="2225040"/>
          </a:xfrm>
          <a:prstGeom prst="rect">
            <a:avLst/>
          </a:prstGeom>
        </p:spPr>
      </p:pic>
    </p:spTree>
    <p:extLst>
      <p:ext uri="{BB962C8B-B14F-4D97-AF65-F5344CB8AC3E}">
        <p14:creationId xmlns:p14="http://schemas.microsoft.com/office/powerpoint/2010/main" val="24534419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11" name="Picture 10">
            <a:extLst>
              <a:ext uri="{FF2B5EF4-FFF2-40B4-BE49-F238E27FC236}">
                <a16:creationId xmlns:a16="http://schemas.microsoft.com/office/drawing/2014/main" id="{62023937-7F59-40B9-9C92-0BBEC642D8C7}"/>
              </a:ext>
            </a:extLst>
          </p:cNvPr>
          <p:cNvPicPr>
            <a:picLocks noChangeAspect="1"/>
          </p:cNvPicPr>
          <p:nvPr/>
        </p:nvPicPr>
        <p:blipFill rotWithShape="1">
          <a:blip r:embed="rId3"/>
          <a:srcRect l="13083" t="29895" r="36500" b="14370"/>
          <a:stretch/>
        </p:blipFill>
        <p:spPr>
          <a:xfrm>
            <a:off x="3663351" y="313720"/>
            <a:ext cx="7386451" cy="4271820"/>
          </a:xfrm>
          <a:prstGeom prst="rect">
            <a:avLst/>
          </a:prstGeom>
        </p:spPr>
      </p:pic>
      <p:pic>
        <p:nvPicPr>
          <p:cNvPr id="14" name="Picture 13">
            <a:extLst>
              <a:ext uri="{FF2B5EF4-FFF2-40B4-BE49-F238E27FC236}">
                <a16:creationId xmlns:a16="http://schemas.microsoft.com/office/drawing/2014/main" id="{AFED73AE-CBA5-47DA-A4CC-44533D7D2240}"/>
              </a:ext>
            </a:extLst>
          </p:cNvPr>
          <p:cNvPicPr>
            <a:picLocks noChangeAspect="1"/>
          </p:cNvPicPr>
          <p:nvPr/>
        </p:nvPicPr>
        <p:blipFill rotWithShape="1">
          <a:blip r:embed="rId4"/>
          <a:srcRect l="13185" t="33824" r="44342" b="46667"/>
          <a:stretch/>
        </p:blipFill>
        <p:spPr>
          <a:xfrm>
            <a:off x="3543439" y="4899259"/>
            <a:ext cx="7506363" cy="1693962"/>
          </a:xfrm>
          <a:prstGeom prst="rect">
            <a:avLst/>
          </a:prstGeom>
        </p:spPr>
      </p:pic>
    </p:spTree>
    <p:extLst>
      <p:ext uri="{BB962C8B-B14F-4D97-AF65-F5344CB8AC3E}">
        <p14:creationId xmlns:p14="http://schemas.microsoft.com/office/powerpoint/2010/main" val="36363509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07857" y="654517"/>
            <a:ext cx="7616720" cy="741145"/>
          </a:xfrm>
        </p:spPr>
        <p:txBody>
          <a:bodyPr>
            <a:noAutofit/>
          </a:bodyPr>
          <a:lstStyle/>
          <a:p>
            <a:pPr algn="ctr"/>
            <a:r>
              <a:rPr lang="en-US" sz="4800" b="1" dirty="0" smtClean="0">
                <a:latin typeface="Bahnschrift Condensed" panose="020B0502040204020203" pitchFamily="34" charset="0"/>
              </a:rPr>
              <a:t>Interpretation</a:t>
            </a:r>
            <a:endParaRPr lang="en-US"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05726" y="1751798"/>
            <a:ext cx="8046719" cy="4730816"/>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Reading the first 4 bytes of the box header as an unsigned 32 bit integer (big endian) gives us the box size: 32 bytes.</a:t>
            </a:r>
          </a:p>
          <a:p>
            <a:pPr>
              <a:lnSpc>
                <a:spcPct val="100000"/>
              </a:lnSpc>
            </a:pPr>
            <a:r>
              <a:rPr lang="en-US" sz="1800" dirty="0">
                <a:latin typeface="Times New Roman" panose="02020603050405020304" pitchFamily="18" charset="0"/>
                <a:cs typeface="Times New Roman" panose="02020603050405020304" pitchFamily="18" charset="0"/>
              </a:rPr>
              <a:t>The next 4 bytes gives us: 0x66747970 in </a:t>
            </a:r>
            <a:r>
              <a:rPr lang="en-US" sz="1800" dirty="0" err="1">
                <a:latin typeface="Times New Roman" panose="02020603050405020304" pitchFamily="18" charset="0"/>
                <a:cs typeface="Times New Roman" panose="02020603050405020304" pitchFamily="18" charset="0"/>
              </a:rPr>
              <a:t>hexa</a:t>
            </a:r>
            <a:r>
              <a:rPr lang="en-US" sz="1800" dirty="0">
                <a:latin typeface="Times New Roman" panose="02020603050405020304" pitchFamily="18" charset="0"/>
                <a:cs typeface="Times New Roman" panose="02020603050405020304" pitchFamily="18" charset="0"/>
              </a:rPr>
              <a:t> decimal, or </a:t>
            </a:r>
            <a:r>
              <a:rPr lang="en-US" sz="1800" dirty="0" err="1">
                <a:latin typeface="Times New Roman" panose="02020603050405020304" pitchFamily="18" charset="0"/>
                <a:cs typeface="Times New Roman" panose="02020603050405020304" pitchFamily="18" charset="0"/>
              </a:rPr>
              <a:t>ftyp</a:t>
            </a:r>
            <a:r>
              <a:rPr lang="en-US" sz="1800" dirty="0">
                <a:latin typeface="Times New Roman" panose="02020603050405020304" pitchFamily="18" charset="0"/>
                <a:cs typeface="Times New Roman" panose="02020603050405020304" pitchFamily="18" charset="0"/>
              </a:rPr>
              <a:t> as a string.</a:t>
            </a:r>
          </a:p>
          <a:p>
            <a:pPr>
              <a:lnSpc>
                <a:spcPct val="100000"/>
              </a:lnSpc>
            </a:pPr>
            <a:r>
              <a:rPr lang="en-US" sz="1800" dirty="0">
                <a:latin typeface="Times New Roman" panose="02020603050405020304" pitchFamily="18" charset="0"/>
                <a:cs typeface="Times New Roman" panose="02020603050405020304" pitchFamily="18" charset="0"/>
              </a:rPr>
              <a:t>Next 4 bytes gives us the Major Brand: 0x69736F6D in </a:t>
            </a:r>
            <a:r>
              <a:rPr lang="en-US" sz="1800" dirty="0" err="1">
                <a:latin typeface="Times New Roman" panose="02020603050405020304" pitchFamily="18" charset="0"/>
                <a:cs typeface="Times New Roman" panose="02020603050405020304" pitchFamily="18" charset="0"/>
              </a:rPr>
              <a:t>hexa</a:t>
            </a:r>
            <a:r>
              <a:rPr lang="en-US" sz="1800" dirty="0">
                <a:latin typeface="Times New Roman" panose="02020603050405020304" pitchFamily="18" charset="0"/>
                <a:cs typeface="Times New Roman" panose="02020603050405020304" pitchFamily="18" charset="0"/>
              </a:rPr>
              <a:t> decimal, or </a:t>
            </a:r>
            <a:r>
              <a:rPr lang="en-US" sz="1800" dirty="0" err="1">
                <a:latin typeface="Times New Roman" panose="02020603050405020304" pitchFamily="18" charset="0"/>
                <a:cs typeface="Times New Roman" panose="02020603050405020304" pitchFamily="18" charset="0"/>
              </a:rPr>
              <a:t>isom</a:t>
            </a:r>
            <a:r>
              <a:rPr lang="en-US" sz="1800" dirty="0">
                <a:latin typeface="Times New Roman" panose="02020603050405020304" pitchFamily="18" charset="0"/>
                <a:cs typeface="Times New Roman" panose="02020603050405020304" pitchFamily="18" charset="0"/>
              </a:rPr>
              <a:t> as a string.</a:t>
            </a:r>
          </a:p>
          <a:p>
            <a:pPr>
              <a:lnSpc>
                <a:spcPct val="100000"/>
              </a:lnSpc>
            </a:pPr>
            <a:r>
              <a:rPr lang="en-US" sz="1800" dirty="0">
                <a:latin typeface="Times New Roman" panose="02020603050405020304" pitchFamily="18" charset="0"/>
                <a:cs typeface="Times New Roman" panose="02020603050405020304" pitchFamily="18" charset="0"/>
              </a:rPr>
              <a:t>Next 4 bytes gives us the Minor Version: 512</a:t>
            </a:r>
          </a:p>
          <a:p>
            <a:pPr>
              <a:lnSpc>
                <a:spcPct val="100000"/>
              </a:lnSpc>
            </a:pPr>
            <a:r>
              <a:rPr lang="en-US" sz="1800" dirty="0">
                <a:latin typeface="Times New Roman" panose="02020603050405020304" pitchFamily="18" charset="0"/>
                <a:cs typeface="Times New Roman" panose="02020603050405020304" pitchFamily="18" charset="0"/>
              </a:rPr>
              <a:t>The next 16 bytes, read as uint32be (into a string) at a time gives us an array of compatible brands: </a:t>
            </a:r>
            <a:r>
              <a:rPr lang="en-US" sz="1800" dirty="0" err="1">
                <a:latin typeface="Times New Roman" panose="02020603050405020304" pitchFamily="18" charset="0"/>
                <a:cs typeface="Times New Roman" panose="02020603050405020304" pitchFamily="18" charset="0"/>
              </a:rPr>
              <a:t>isom</a:t>
            </a:r>
            <a:r>
              <a:rPr lang="en-US" sz="1800" dirty="0">
                <a:latin typeface="Times New Roman" panose="02020603050405020304" pitchFamily="18" charset="0"/>
                <a:cs typeface="Times New Roman" panose="02020603050405020304" pitchFamily="18" charset="0"/>
              </a:rPr>
              <a:t>, iso2, avc1, and mp41.</a:t>
            </a:r>
          </a:p>
          <a:p>
            <a:pPr>
              <a:lnSpc>
                <a:spcPct val="100000"/>
              </a:lnSpc>
            </a:pPr>
            <a:r>
              <a:rPr lang="en-US" sz="1800" dirty="0">
                <a:latin typeface="Times New Roman" panose="02020603050405020304" pitchFamily="18" charset="0"/>
                <a:cs typeface="Times New Roman" panose="02020603050405020304" pitchFamily="18" charset="0"/>
              </a:rPr>
              <a:t>We have read a total of 32 bytes as defined in the box header.</a:t>
            </a:r>
          </a:p>
        </p:txBody>
      </p:sp>
    </p:spTree>
    <p:extLst>
      <p:ext uri="{BB962C8B-B14F-4D97-AF65-F5344CB8AC3E}">
        <p14:creationId xmlns:p14="http://schemas.microsoft.com/office/powerpoint/2010/main" val="2622499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961</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 Condensed</vt:lpstr>
      <vt:lpstr>Calibri</vt:lpstr>
      <vt:lpstr>Century Gothic</vt:lpstr>
      <vt:lpstr>Times New Roman</vt:lpstr>
      <vt:lpstr>Wingdings</vt:lpstr>
      <vt:lpstr>Vapor Trail</vt:lpstr>
      <vt:lpstr>File carving  Retrieval of video file segments Using CARVING METHODS </vt:lpstr>
      <vt:lpstr>Problem statement</vt:lpstr>
      <vt:lpstr>Literature Survey</vt:lpstr>
      <vt:lpstr>General mp4 structure</vt:lpstr>
      <vt:lpstr>Codec - H.264</vt:lpstr>
      <vt:lpstr>Box structure</vt:lpstr>
      <vt:lpstr>Box - sample</vt:lpstr>
      <vt:lpstr>PowerPoint Presentation</vt:lpstr>
      <vt:lpstr>Interpretation</vt:lpstr>
      <vt:lpstr>PowerPoint Presentation</vt:lpstr>
      <vt:lpstr>Interpretation</vt:lpstr>
      <vt:lpstr>Drawbacks of existing system</vt:lpstr>
      <vt:lpstr>DEFRASER</vt:lpstr>
      <vt:lpstr>HEADER GENERATION</vt:lpstr>
      <vt:lpstr>HEADER STITCHING</vt:lpstr>
      <vt:lpstr>Proposed algorithm/method</vt:lpstr>
      <vt:lpstr>PARTIAL implementation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2023-03-24T08:59:38Z</dcterms:created>
  <dcterms:modified xsi:type="dcterms:W3CDTF">2023-03-24T18:30:14Z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