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77" d="100"/>
          <a:sy n="77" d="100"/>
        </p:scale>
        <p:origin x="74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83E07B-1AE4-450D-B4E5-AE6FDBD89BED}"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CE138B-FBDA-4F43-9CFA-419D2B0E5F3A}" type="slidenum">
              <a:rPr lang="en-IN" smtClean="0"/>
              <a:t>‹#›</a:t>
            </a:fld>
            <a:endParaRPr lang="en-IN"/>
          </a:p>
        </p:txBody>
      </p:sp>
    </p:spTree>
    <p:extLst>
      <p:ext uri="{BB962C8B-B14F-4D97-AF65-F5344CB8AC3E}">
        <p14:creationId xmlns:p14="http://schemas.microsoft.com/office/powerpoint/2010/main" val="2280705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83E07B-1AE4-450D-B4E5-AE6FDBD89BED}"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CE138B-FBDA-4F43-9CFA-419D2B0E5F3A}" type="slidenum">
              <a:rPr lang="en-IN" smtClean="0"/>
              <a:t>‹#›</a:t>
            </a:fld>
            <a:endParaRPr lang="en-IN"/>
          </a:p>
        </p:txBody>
      </p:sp>
    </p:spTree>
    <p:extLst>
      <p:ext uri="{BB962C8B-B14F-4D97-AF65-F5344CB8AC3E}">
        <p14:creationId xmlns:p14="http://schemas.microsoft.com/office/powerpoint/2010/main" val="514583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83E07B-1AE4-450D-B4E5-AE6FDBD89BED}"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CE138B-FBDA-4F43-9CFA-419D2B0E5F3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94218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83E07B-1AE4-450D-B4E5-AE6FDBD89BED}"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CE138B-FBDA-4F43-9CFA-419D2B0E5F3A}" type="slidenum">
              <a:rPr lang="en-IN" smtClean="0"/>
              <a:t>‹#›</a:t>
            </a:fld>
            <a:endParaRPr lang="en-IN"/>
          </a:p>
        </p:txBody>
      </p:sp>
    </p:spTree>
    <p:extLst>
      <p:ext uri="{BB962C8B-B14F-4D97-AF65-F5344CB8AC3E}">
        <p14:creationId xmlns:p14="http://schemas.microsoft.com/office/powerpoint/2010/main" val="847737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83E07B-1AE4-450D-B4E5-AE6FDBD89BED}"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CE138B-FBDA-4F43-9CFA-419D2B0E5F3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46531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83E07B-1AE4-450D-B4E5-AE6FDBD89BED}"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CE138B-FBDA-4F43-9CFA-419D2B0E5F3A}" type="slidenum">
              <a:rPr lang="en-IN" smtClean="0"/>
              <a:t>‹#›</a:t>
            </a:fld>
            <a:endParaRPr lang="en-IN"/>
          </a:p>
        </p:txBody>
      </p:sp>
    </p:spTree>
    <p:extLst>
      <p:ext uri="{BB962C8B-B14F-4D97-AF65-F5344CB8AC3E}">
        <p14:creationId xmlns:p14="http://schemas.microsoft.com/office/powerpoint/2010/main" val="1730653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83E07B-1AE4-450D-B4E5-AE6FDBD89BED}"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CE138B-FBDA-4F43-9CFA-419D2B0E5F3A}" type="slidenum">
              <a:rPr lang="en-IN" smtClean="0"/>
              <a:t>‹#›</a:t>
            </a:fld>
            <a:endParaRPr lang="en-IN"/>
          </a:p>
        </p:txBody>
      </p:sp>
    </p:spTree>
    <p:extLst>
      <p:ext uri="{BB962C8B-B14F-4D97-AF65-F5344CB8AC3E}">
        <p14:creationId xmlns:p14="http://schemas.microsoft.com/office/powerpoint/2010/main" val="27085055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83E07B-1AE4-450D-B4E5-AE6FDBD89BED}"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CE138B-FBDA-4F43-9CFA-419D2B0E5F3A}" type="slidenum">
              <a:rPr lang="en-IN" smtClean="0"/>
              <a:t>‹#›</a:t>
            </a:fld>
            <a:endParaRPr lang="en-IN"/>
          </a:p>
        </p:txBody>
      </p:sp>
    </p:spTree>
    <p:extLst>
      <p:ext uri="{BB962C8B-B14F-4D97-AF65-F5344CB8AC3E}">
        <p14:creationId xmlns:p14="http://schemas.microsoft.com/office/powerpoint/2010/main" val="323548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83E07B-1AE4-450D-B4E5-AE6FDBD89BED}"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CE138B-FBDA-4F43-9CFA-419D2B0E5F3A}" type="slidenum">
              <a:rPr lang="en-IN" smtClean="0"/>
              <a:t>‹#›</a:t>
            </a:fld>
            <a:endParaRPr lang="en-IN"/>
          </a:p>
        </p:txBody>
      </p:sp>
    </p:spTree>
    <p:extLst>
      <p:ext uri="{BB962C8B-B14F-4D97-AF65-F5344CB8AC3E}">
        <p14:creationId xmlns:p14="http://schemas.microsoft.com/office/powerpoint/2010/main" val="3704985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83E07B-1AE4-450D-B4E5-AE6FDBD89BED}"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CE138B-FBDA-4F43-9CFA-419D2B0E5F3A}" type="slidenum">
              <a:rPr lang="en-IN" smtClean="0"/>
              <a:t>‹#›</a:t>
            </a:fld>
            <a:endParaRPr lang="en-IN"/>
          </a:p>
        </p:txBody>
      </p:sp>
    </p:spTree>
    <p:extLst>
      <p:ext uri="{BB962C8B-B14F-4D97-AF65-F5344CB8AC3E}">
        <p14:creationId xmlns:p14="http://schemas.microsoft.com/office/powerpoint/2010/main" val="669360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83E07B-1AE4-450D-B4E5-AE6FDBD89BED}" type="datetimeFigureOut">
              <a:rPr lang="en-IN" smtClean="0"/>
              <a:t>10-10-2022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CE138B-FBDA-4F43-9CFA-419D2B0E5F3A}" type="slidenum">
              <a:rPr lang="en-IN" smtClean="0"/>
              <a:t>‹#›</a:t>
            </a:fld>
            <a:endParaRPr lang="en-IN"/>
          </a:p>
        </p:txBody>
      </p:sp>
    </p:spTree>
    <p:extLst>
      <p:ext uri="{BB962C8B-B14F-4D97-AF65-F5344CB8AC3E}">
        <p14:creationId xmlns:p14="http://schemas.microsoft.com/office/powerpoint/2010/main" val="2692120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83E07B-1AE4-450D-B4E5-AE6FDBD89BED}" type="datetimeFigureOut">
              <a:rPr lang="en-IN" smtClean="0"/>
              <a:t>10-10-2022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CE138B-FBDA-4F43-9CFA-419D2B0E5F3A}" type="slidenum">
              <a:rPr lang="en-IN" smtClean="0"/>
              <a:t>‹#›</a:t>
            </a:fld>
            <a:endParaRPr lang="en-IN"/>
          </a:p>
        </p:txBody>
      </p:sp>
    </p:spTree>
    <p:extLst>
      <p:ext uri="{BB962C8B-B14F-4D97-AF65-F5344CB8AC3E}">
        <p14:creationId xmlns:p14="http://schemas.microsoft.com/office/powerpoint/2010/main" val="2831911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83E07B-1AE4-450D-B4E5-AE6FDBD89BED}" type="datetimeFigureOut">
              <a:rPr lang="en-IN" smtClean="0"/>
              <a:t>10-10-2022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CE138B-FBDA-4F43-9CFA-419D2B0E5F3A}" type="slidenum">
              <a:rPr lang="en-IN" smtClean="0"/>
              <a:t>‹#›</a:t>
            </a:fld>
            <a:endParaRPr lang="en-IN"/>
          </a:p>
        </p:txBody>
      </p:sp>
    </p:spTree>
    <p:extLst>
      <p:ext uri="{BB962C8B-B14F-4D97-AF65-F5344CB8AC3E}">
        <p14:creationId xmlns:p14="http://schemas.microsoft.com/office/powerpoint/2010/main" val="3334819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83E07B-1AE4-450D-B4E5-AE6FDBD89BED}" type="datetimeFigureOut">
              <a:rPr lang="en-IN" smtClean="0"/>
              <a:t>10-10-2022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CCE138B-FBDA-4F43-9CFA-419D2B0E5F3A}" type="slidenum">
              <a:rPr lang="en-IN" smtClean="0"/>
              <a:t>‹#›</a:t>
            </a:fld>
            <a:endParaRPr lang="en-IN"/>
          </a:p>
        </p:txBody>
      </p:sp>
    </p:spTree>
    <p:extLst>
      <p:ext uri="{BB962C8B-B14F-4D97-AF65-F5344CB8AC3E}">
        <p14:creationId xmlns:p14="http://schemas.microsoft.com/office/powerpoint/2010/main" val="3769442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83E07B-1AE4-450D-B4E5-AE6FDBD89BED}" type="datetimeFigureOut">
              <a:rPr lang="en-IN" smtClean="0"/>
              <a:t>10-10-2022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CE138B-FBDA-4F43-9CFA-419D2B0E5F3A}" type="slidenum">
              <a:rPr lang="en-IN" smtClean="0"/>
              <a:t>‹#›</a:t>
            </a:fld>
            <a:endParaRPr lang="en-IN"/>
          </a:p>
        </p:txBody>
      </p:sp>
    </p:spTree>
    <p:extLst>
      <p:ext uri="{BB962C8B-B14F-4D97-AF65-F5344CB8AC3E}">
        <p14:creationId xmlns:p14="http://schemas.microsoft.com/office/powerpoint/2010/main" val="57803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83E07B-1AE4-450D-B4E5-AE6FDBD89BED}" type="datetimeFigureOut">
              <a:rPr lang="en-IN" smtClean="0"/>
              <a:t>10-10-2022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CE138B-FBDA-4F43-9CFA-419D2B0E5F3A}" type="slidenum">
              <a:rPr lang="en-IN" smtClean="0"/>
              <a:t>‹#›</a:t>
            </a:fld>
            <a:endParaRPr lang="en-IN"/>
          </a:p>
        </p:txBody>
      </p:sp>
    </p:spTree>
    <p:extLst>
      <p:ext uri="{BB962C8B-B14F-4D97-AF65-F5344CB8AC3E}">
        <p14:creationId xmlns:p14="http://schemas.microsoft.com/office/powerpoint/2010/main" val="2624872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A83E07B-1AE4-450D-B4E5-AE6FDBD89BED}" type="datetimeFigureOut">
              <a:rPr lang="en-IN" smtClean="0"/>
              <a:t>10-10-2022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CCE138B-FBDA-4F43-9CFA-419D2B0E5F3A}" type="slidenum">
              <a:rPr lang="en-IN" smtClean="0"/>
              <a:t>‹#›</a:t>
            </a:fld>
            <a:endParaRPr lang="en-IN"/>
          </a:p>
        </p:txBody>
      </p:sp>
    </p:spTree>
    <p:extLst>
      <p:ext uri="{BB962C8B-B14F-4D97-AF65-F5344CB8AC3E}">
        <p14:creationId xmlns:p14="http://schemas.microsoft.com/office/powerpoint/2010/main" val="3358706361"/>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C0B52-A138-3679-C97D-BC022EC5B3E1}"/>
              </a:ext>
            </a:extLst>
          </p:cNvPr>
          <p:cNvSpPr>
            <a:spLocks noGrp="1"/>
          </p:cNvSpPr>
          <p:nvPr>
            <p:ph type="ctrTitle"/>
          </p:nvPr>
        </p:nvSpPr>
        <p:spPr>
          <a:xfrm>
            <a:off x="508315" y="1452060"/>
            <a:ext cx="10072914" cy="1450166"/>
          </a:xfrm>
        </p:spPr>
        <p:txBody>
          <a:bodyPr>
            <a:normAutofit/>
          </a:bodyPr>
          <a:lstStyle/>
          <a:p>
            <a:pPr algn="ctr"/>
            <a:r>
              <a:rPr lang="en-GB" sz="3200" dirty="0">
                <a:solidFill>
                  <a:srgbClr val="231F20"/>
                </a:solidFill>
                <a:effectLst/>
                <a:latin typeface="Times New Roman" panose="02020603050405020304" pitchFamily="18" charset="0"/>
                <a:cs typeface="Times New Roman" panose="02020603050405020304" pitchFamily="18" charset="0"/>
              </a:rPr>
              <a:t>Automatic Generation of H.264 Parameter Sets to </a:t>
            </a:r>
            <a:br>
              <a:rPr lang="en-GB" sz="3200" dirty="0">
                <a:latin typeface="Times New Roman" panose="02020603050405020304" pitchFamily="18" charset="0"/>
                <a:cs typeface="Times New Roman" panose="02020603050405020304" pitchFamily="18" charset="0"/>
              </a:rPr>
            </a:br>
            <a:r>
              <a:rPr lang="en-GB" sz="3200" dirty="0">
                <a:solidFill>
                  <a:srgbClr val="231F20"/>
                </a:solidFill>
                <a:effectLst/>
                <a:latin typeface="Times New Roman" panose="02020603050405020304" pitchFamily="18" charset="0"/>
                <a:cs typeface="Times New Roman" panose="02020603050405020304" pitchFamily="18" charset="0"/>
              </a:rPr>
              <a:t>Recover Video File Fragments</a:t>
            </a:r>
            <a:endParaRPr lang="en-IN"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6DE55D1-5B0D-DF77-BAD2-C61B3ADA97BC}"/>
              </a:ext>
            </a:extLst>
          </p:cNvPr>
          <p:cNvSpPr txBox="1"/>
          <p:nvPr/>
        </p:nvSpPr>
        <p:spPr>
          <a:xfrm>
            <a:off x="6977269" y="4422913"/>
            <a:ext cx="2743200" cy="830997"/>
          </a:xfrm>
          <a:prstGeom prst="rect">
            <a:avLst/>
          </a:prstGeom>
          <a:noFill/>
        </p:spPr>
        <p:txBody>
          <a:bodyPr wrap="square" rtlCol="0">
            <a:spAutoFit/>
          </a:bodyPr>
          <a:lstStyle/>
          <a:p>
            <a:r>
              <a:rPr lang="en-IN" sz="2400" dirty="0">
                <a:solidFill>
                  <a:schemeClr val="accent2">
                    <a:lumMod val="75000"/>
                  </a:schemeClr>
                </a:solidFill>
              </a:rPr>
              <a:t>- Kavya sree(75) </a:t>
            </a:r>
          </a:p>
          <a:p>
            <a:r>
              <a:rPr lang="en-IN" sz="2400" dirty="0">
                <a:solidFill>
                  <a:schemeClr val="accent2">
                    <a:lumMod val="75000"/>
                  </a:schemeClr>
                </a:solidFill>
              </a:rPr>
              <a:t>  Ramakanth(118)</a:t>
            </a:r>
          </a:p>
        </p:txBody>
      </p:sp>
    </p:spTree>
    <p:extLst>
      <p:ext uri="{BB962C8B-B14F-4D97-AF65-F5344CB8AC3E}">
        <p14:creationId xmlns:p14="http://schemas.microsoft.com/office/powerpoint/2010/main" val="2651923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BD4DA-A8FF-A894-0E8F-589C257723F6}"/>
              </a:ext>
            </a:extLst>
          </p:cNvPr>
          <p:cNvSpPr>
            <a:spLocks noGrp="1"/>
          </p:cNvSpPr>
          <p:nvPr>
            <p:ph type="title"/>
          </p:nvPr>
        </p:nvSpPr>
        <p:spPr>
          <a:xfrm>
            <a:off x="965569" y="708991"/>
            <a:ext cx="8596668" cy="1320800"/>
          </a:xfrm>
        </p:spPr>
        <p:txBody>
          <a:bodyPr/>
          <a:lstStyle/>
          <a:p>
            <a:r>
              <a:rPr lang="en-GB" dirty="0"/>
              <a:t>IDR</a:t>
            </a:r>
            <a:endParaRPr lang="en-IN" dirty="0"/>
          </a:p>
        </p:txBody>
      </p:sp>
      <p:sp>
        <p:nvSpPr>
          <p:cNvPr id="3" name="Content Placeholder 2">
            <a:extLst>
              <a:ext uri="{FF2B5EF4-FFF2-40B4-BE49-F238E27FC236}">
                <a16:creationId xmlns:a16="http://schemas.microsoft.com/office/drawing/2014/main" id="{8EFD8F80-4A7E-3B9C-78DC-3AC33F840C96}"/>
              </a:ext>
            </a:extLst>
          </p:cNvPr>
          <p:cNvSpPr>
            <a:spLocks noGrp="1"/>
          </p:cNvSpPr>
          <p:nvPr>
            <p:ph idx="1"/>
          </p:nvPr>
        </p:nvSpPr>
        <p:spPr/>
        <p:txBody>
          <a:bodyPr>
            <a:normAutofit/>
          </a:bodyPr>
          <a:lstStyle/>
          <a:p>
            <a:r>
              <a:rPr lang="en-GB" sz="1800" dirty="0">
                <a:solidFill>
                  <a:srgbClr val="231F20"/>
                </a:solidFill>
                <a:effectLst/>
                <a:latin typeface="Trebuchet MS (Headings)"/>
              </a:rPr>
              <a:t>The SPS and PPS information is followed by the coded video pictures that can be contained within several types of NAL units.</a:t>
            </a:r>
          </a:p>
          <a:p>
            <a:r>
              <a:rPr lang="en-GB" sz="1800" dirty="0">
                <a:solidFill>
                  <a:srgbClr val="231F20"/>
                </a:solidFill>
                <a:effectLst/>
                <a:latin typeface="Trebuchet MS (Headings)"/>
              </a:rPr>
              <a:t> Among these, the </a:t>
            </a:r>
            <a:r>
              <a:rPr lang="en-GB" sz="1800" dirty="0">
                <a:solidFill>
                  <a:srgbClr val="FF0000"/>
                </a:solidFill>
                <a:effectLst/>
                <a:latin typeface="Trebuchet MS (Headings)"/>
              </a:rPr>
              <a:t>Instantaneous Decoder Refresh (IDR) </a:t>
            </a:r>
            <a:r>
              <a:rPr lang="en-GB" sz="1800" dirty="0">
                <a:solidFill>
                  <a:srgbClr val="231F20"/>
                </a:solidFill>
                <a:effectLst/>
                <a:latin typeface="Trebuchet MS (Headings)"/>
              </a:rPr>
              <a:t>picture is the most important as it marks the earliest frame that can be referenced during decoding and corresponds to an updated SPS and PPS. </a:t>
            </a:r>
          </a:p>
          <a:p>
            <a:r>
              <a:rPr lang="en-GB" sz="1800" dirty="0">
                <a:solidFill>
                  <a:srgbClr val="231F20"/>
                </a:solidFill>
                <a:effectLst/>
                <a:latin typeface="Trebuchet MS (Headings)"/>
              </a:rPr>
              <a:t>The IDR and non-IDR pictures can be divided into multiple slices during coding and each slice is contained within a separate NAL unit.</a:t>
            </a:r>
          </a:p>
          <a:p>
            <a:r>
              <a:rPr lang="en-GB" sz="1800" dirty="0">
                <a:solidFill>
                  <a:srgbClr val="231F20"/>
                </a:solidFill>
                <a:effectLst/>
                <a:latin typeface="Trebuchet MS (Headings)"/>
              </a:rPr>
              <a:t>Overall, all IDR NAL units and the following non-IDR units can be decoded successfully as long as the corresponding SPS and PPS units are available.</a:t>
            </a:r>
            <a:endParaRPr lang="en-IN" dirty="0">
              <a:latin typeface="Trebuchet MS (Headings)"/>
            </a:endParaRPr>
          </a:p>
        </p:txBody>
      </p:sp>
    </p:spTree>
    <p:extLst>
      <p:ext uri="{BB962C8B-B14F-4D97-AF65-F5344CB8AC3E}">
        <p14:creationId xmlns:p14="http://schemas.microsoft.com/office/powerpoint/2010/main" val="2183182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72190-4F4C-8CB6-D49D-08420858E8A3}"/>
              </a:ext>
            </a:extLst>
          </p:cNvPr>
          <p:cNvSpPr>
            <a:spLocks noGrp="1"/>
          </p:cNvSpPr>
          <p:nvPr>
            <p:ph type="title"/>
          </p:nvPr>
        </p:nvSpPr>
        <p:spPr>
          <a:xfrm>
            <a:off x="545064" y="336254"/>
            <a:ext cx="9905998" cy="668415"/>
          </a:xfrm>
        </p:spPr>
        <p:txBody>
          <a:bodyPr>
            <a:normAutofit/>
          </a:bodyPr>
          <a:lstStyle/>
          <a:p>
            <a:r>
              <a:rPr lang="en-IN" sz="3200" i="1" dirty="0">
                <a:effectLst/>
                <a:latin typeface="Trebuchet MS (Headings)"/>
              </a:rPr>
              <a:t>What </a:t>
            </a:r>
            <a:r>
              <a:rPr lang="en-IN" sz="3200" i="1" dirty="0">
                <a:latin typeface="Trebuchet MS (Headings)"/>
              </a:rPr>
              <a:t>is</a:t>
            </a:r>
            <a:r>
              <a:rPr lang="en-IN" sz="3200" i="1" dirty="0">
                <a:effectLst/>
                <a:latin typeface="Trebuchet MS (Headings)"/>
              </a:rPr>
              <a:t> SPS?</a:t>
            </a:r>
            <a:endParaRPr lang="en-IN" sz="3200" dirty="0">
              <a:latin typeface="Trebuchet MS (Headings)"/>
            </a:endParaRPr>
          </a:p>
        </p:txBody>
      </p:sp>
      <p:sp>
        <p:nvSpPr>
          <p:cNvPr id="3" name="Content Placeholder 2">
            <a:extLst>
              <a:ext uri="{FF2B5EF4-FFF2-40B4-BE49-F238E27FC236}">
                <a16:creationId xmlns:a16="http://schemas.microsoft.com/office/drawing/2014/main" id="{F2EF1342-9D3F-B0F9-0033-005710FE9EF2}"/>
              </a:ext>
            </a:extLst>
          </p:cNvPr>
          <p:cNvSpPr>
            <a:spLocks noGrp="1"/>
          </p:cNvSpPr>
          <p:nvPr>
            <p:ph idx="1"/>
          </p:nvPr>
        </p:nvSpPr>
        <p:spPr>
          <a:xfrm>
            <a:off x="545064" y="1218096"/>
            <a:ext cx="9165466" cy="4820355"/>
          </a:xfrm>
        </p:spPr>
        <p:txBody>
          <a:bodyPr>
            <a:normAutofit/>
          </a:bodyPr>
          <a:lstStyle/>
          <a:p>
            <a:r>
              <a:rPr lang="en-GB" sz="1800" dirty="0">
                <a:solidFill>
                  <a:srgbClr val="231F20"/>
                </a:solidFill>
                <a:effectLst/>
                <a:latin typeface="Trebuchet MS (Headings)"/>
              </a:rPr>
              <a:t>The SPS contains parameters that apply to a sequence of pictures, including one IDR picture and many non-IDR </a:t>
            </a:r>
            <a:r>
              <a:rPr lang="en-IN" sz="1800" dirty="0">
                <a:solidFill>
                  <a:srgbClr val="231F20"/>
                </a:solidFill>
                <a:effectLst/>
                <a:latin typeface="Trebuchet MS (Headings)"/>
              </a:rPr>
              <a:t>pictures.</a:t>
            </a:r>
          </a:p>
          <a:p>
            <a:r>
              <a:rPr lang="en-GB" sz="1800" dirty="0">
                <a:solidFill>
                  <a:srgbClr val="231F20"/>
                </a:solidFill>
                <a:effectLst/>
                <a:latin typeface="Trebuchet MS (Headings)"/>
              </a:rPr>
              <a:t>In essence, these parameter values declare the needed capabilities for decoding the video stream and initialize parameters that vary at the sequence level.</a:t>
            </a:r>
          </a:p>
          <a:p>
            <a:r>
              <a:rPr lang="en-GB" sz="1800" dirty="0">
                <a:solidFill>
                  <a:srgbClr val="231F20"/>
                </a:solidFill>
                <a:effectLst/>
                <a:latin typeface="Trebuchet MS (Headings)"/>
              </a:rPr>
              <a:t>At a higher level, SPS includes </a:t>
            </a:r>
            <a:r>
              <a:rPr lang="en-GB" sz="1800" dirty="0">
                <a:solidFill>
                  <a:srgbClr val="FF0000"/>
                </a:solidFill>
                <a:effectLst/>
                <a:latin typeface="Trebuchet MS (Headings)"/>
              </a:rPr>
              <a:t>four groups </a:t>
            </a:r>
            <a:r>
              <a:rPr lang="en-GB" sz="1800" dirty="0">
                <a:solidFill>
                  <a:srgbClr val="231F20"/>
                </a:solidFill>
                <a:effectLst/>
                <a:latin typeface="Trebuchet MS (Headings)"/>
              </a:rPr>
              <a:t>of parameters</a:t>
            </a:r>
          </a:p>
          <a:p>
            <a:r>
              <a:rPr lang="en-GB" sz="1800" dirty="0">
                <a:solidFill>
                  <a:srgbClr val="231F20"/>
                </a:solidFill>
                <a:effectLst/>
                <a:latin typeface="Trebuchet MS (Headings)"/>
              </a:rPr>
              <a:t>The first group specifies the required capabilities for the decoder. These essentially allow the decoder to decide whether it can support the video encoding settings such as resolution, bitrate, and frame rate</a:t>
            </a:r>
          </a:p>
          <a:p>
            <a:r>
              <a:rPr lang="en-GB" sz="1800" dirty="0">
                <a:solidFill>
                  <a:srgbClr val="231F20"/>
                </a:solidFill>
                <a:effectLst/>
                <a:latin typeface="Trebuchet MS (Headings)"/>
              </a:rPr>
              <a:t>The second group of parameters defines the sequence properties, such as bit lengths of several variables and the number of frames that must be stored in the reference buffer.</a:t>
            </a:r>
          </a:p>
          <a:p>
            <a:r>
              <a:rPr lang="en-GB" sz="1800" dirty="0">
                <a:solidFill>
                  <a:srgbClr val="231F20"/>
                </a:solidFill>
                <a:effectLst/>
                <a:latin typeface="Trebuchet MS (Headings)"/>
              </a:rPr>
              <a:t>Resolution-related parameters comprise another group.</a:t>
            </a:r>
          </a:p>
          <a:p>
            <a:r>
              <a:rPr lang="en-GB" sz="1800" dirty="0">
                <a:solidFill>
                  <a:srgbClr val="231F20"/>
                </a:solidFill>
                <a:effectLst/>
                <a:latin typeface="Trebuchet MS (Headings)"/>
              </a:rPr>
              <a:t>The last group does not directly affect encoding. It involves parameters like the ID assigned to each SPS </a:t>
            </a:r>
          </a:p>
          <a:p>
            <a:endParaRPr lang="en-GB" sz="1800" dirty="0">
              <a:solidFill>
                <a:srgbClr val="231F20"/>
              </a:solidFill>
              <a:effectLst/>
              <a:latin typeface="Trebuchet MS (Headings)"/>
            </a:endParaRPr>
          </a:p>
          <a:p>
            <a:endParaRPr lang="en-IN" dirty="0">
              <a:latin typeface="Trebuchet MS (Headings)"/>
            </a:endParaRPr>
          </a:p>
        </p:txBody>
      </p:sp>
    </p:spTree>
    <p:extLst>
      <p:ext uri="{BB962C8B-B14F-4D97-AF65-F5344CB8AC3E}">
        <p14:creationId xmlns:p14="http://schemas.microsoft.com/office/powerpoint/2010/main" val="2597130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E13B7-25C6-807D-7879-9C8EB323AC26}"/>
              </a:ext>
            </a:extLst>
          </p:cNvPr>
          <p:cNvSpPr>
            <a:spLocks noGrp="1"/>
          </p:cNvSpPr>
          <p:nvPr>
            <p:ph type="title"/>
          </p:nvPr>
        </p:nvSpPr>
        <p:spPr/>
        <p:txBody>
          <a:bodyPr/>
          <a:lstStyle/>
          <a:p>
            <a:r>
              <a:rPr lang="en-GB" dirty="0"/>
              <a:t>What is in PPS?</a:t>
            </a:r>
            <a:endParaRPr lang="en-IN" dirty="0"/>
          </a:p>
        </p:txBody>
      </p:sp>
      <p:sp>
        <p:nvSpPr>
          <p:cNvPr id="3" name="Content Placeholder 2">
            <a:extLst>
              <a:ext uri="{FF2B5EF4-FFF2-40B4-BE49-F238E27FC236}">
                <a16:creationId xmlns:a16="http://schemas.microsoft.com/office/drawing/2014/main" id="{313F1AE6-9BA7-59B3-4DE7-927459238E03}"/>
              </a:ext>
            </a:extLst>
          </p:cNvPr>
          <p:cNvSpPr>
            <a:spLocks noGrp="1"/>
          </p:cNvSpPr>
          <p:nvPr>
            <p:ph idx="1"/>
          </p:nvPr>
        </p:nvSpPr>
        <p:spPr>
          <a:xfrm>
            <a:off x="786665" y="1623876"/>
            <a:ext cx="8596668" cy="3880773"/>
          </a:xfrm>
        </p:spPr>
        <p:txBody>
          <a:bodyPr>
            <a:normAutofit/>
          </a:bodyPr>
          <a:lstStyle/>
          <a:p>
            <a:r>
              <a:rPr lang="en-GB" sz="1800" dirty="0">
                <a:solidFill>
                  <a:srgbClr val="231F20"/>
                </a:solidFill>
                <a:effectLst/>
                <a:latin typeface="Trebuchet MS (Headings)"/>
              </a:rPr>
              <a:t>For every picture in a sequence, there may be a separate PPS specifying the encoding parameters of the picture </a:t>
            </a:r>
            <a:endParaRPr lang="en-GB" dirty="0">
              <a:latin typeface="Trebuchet MS (Headings)"/>
            </a:endParaRPr>
          </a:p>
          <a:p>
            <a:r>
              <a:rPr lang="en-GB" sz="1800" dirty="0">
                <a:solidFill>
                  <a:srgbClr val="231F20"/>
                </a:solidFill>
                <a:effectLst/>
                <a:latin typeface="Trebuchet MS (Headings)"/>
              </a:rPr>
              <a:t>The most important of these is the entropy coding mode, designating which of the two methods, namely the </a:t>
            </a:r>
            <a:r>
              <a:rPr lang="en-GB" sz="1800" dirty="0">
                <a:solidFill>
                  <a:srgbClr val="FF0000"/>
                </a:solidFill>
                <a:effectLst/>
                <a:latin typeface="Trebuchet MS (Headings)"/>
              </a:rPr>
              <a:t>Context-Adaptive Binary Arithmetic Coding (CABAC</a:t>
            </a:r>
            <a:r>
              <a:rPr lang="en-GB" sz="1800" dirty="0">
                <a:solidFill>
                  <a:srgbClr val="231F20"/>
                </a:solidFill>
                <a:effectLst/>
                <a:latin typeface="Trebuchet MS (Headings)"/>
              </a:rPr>
              <a:t>) or </a:t>
            </a:r>
            <a:r>
              <a:rPr lang="en-GB" sz="1800" dirty="0">
                <a:solidFill>
                  <a:srgbClr val="FF0000"/>
                </a:solidFill>
                <a:effectLst/>
                <a:latin typeface="Trebuchet MS (Headings)"/>
              </a:rPr>
              <a:t>Context-Adaptive Variable-Length Coding (CAVLC</a:t>
            </a:r>
            <a:r>
              <a:rPr lang="en-GB" sz="1800" dirty="0">
                <a:solidFill>
                  <a:srgbClr val="231F20"/>
                </a:solidFill>
                <a:effectLst/>
                <a:latin typeface="Trebuchet MS (Headings)"/>
              </a:rPr>
              <a:t>), is used for lossless compression of coded picture data.</a:t>
            </a:r>
          </a:p>
          <a:p>
            <a:r>
              <a:rPr lang="en-GB" sz="1800" dirty="0">
                <a:solidFill>
                  <a:srgbClr val="231F20"/>
                </a:solidFill>
                <a:effectLst/>
                <a:latin typeface="Trebuchet MS (Headings)"/>
              </a:rPr>
              <a:t> In addition, several parameters define the structure of the slice groups for a picture and the mode of motion prediction. </a:t>
            </a:r>
            <a:endParaRPr lang="en-GB" dirty="0">
              <a:latin typeface="Trebuchet MS (Headings)"/>
            </a:endParaRPr>
          </a:p>
          <a:p>
            <a:r>
              <a:rPr lang="en-GB" sz="1800" dirty="0">
                <a:solidFill>
                  <a:srgbClr val="231F20"/>
                </a:solidFill>
                <a:effectLst/>
                <a:latin typeface="Trebuchet MS (Headings)"/>
              </a:rPr>
              <a:t>Another subgroup of parameters set the default quantization values related to macroblock data in picture slices. Finally, one parameter determines if the deblocking filter is applied at its default setting or using a custom setting with involved parameters specified in another NAL unit.</a:t>
            </a:r>
            <a:endParaRPr lang="en-IN" dirty="0">
              <a:latin typeface="Trebuchet MS (Headings)"/>
            </a:endParaRPr>
          </a:p>
        </p:txBody>
      </p:sp>
    </p:spTree>
    <p:extLst>
      <p:ext uri="{BB962C8B-B14F-4D97-AF65-F5344CB8AC3E}">
        <p14:creationId xmlns:p14="http://schemas.microsoft.com/office/powerpoint/2010/main" val="1623518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8D3EE-A9C0-A830-5DAB-0969DAFF51F4}"/>
              </a:ext>
            </a:extLst>
          </p:cNvPr>
          <p:cNvSpPr>
            <a:spLocks noGrp="1"/>
          </p:cNvSpPr>
          <p:nvPr>
            <p:ph type="title"/>
          </p:nvPr>
        </p:nvSpPr>
        <p:spPr>
          <a:xfrm>
            <a:off x="187257" y="510209"/>
            <a:ext cx="9503395" cy="1320800"/>
          </a:xfrm>
        </p:spPr>
        <p:txBody>
          <a:bodyPr>
            <a:normAutofit/>
          </a:bodyPr>
          <a:lstStyle/>
          <a:p>
            <a:r>
              <a:rPr lang="en-GB" sz="3200" dirty="0"/>
              <a:t>PREVALENCE OF CODING PARAMETERS IN PRACTICE</a:t>
            </a:r>
            <a:endParaRPr lang="en-IN" sz="3200" dirty="0"/>
          </a:p>
        </p:txBody>
      </p:sp>
      <p:sp>
        <p:nvSpPr>
          <p:cNvPr id="3" name="Content Placeholder 2">
            <a:extLst>
              <a:ext uri="{FF2B5EF4-FFF2-40B4-BE49-F238E27FC236}">
                <a16:creationId xmlns:a16="http://schemas.microsoft.com/office/drawing/2014/main" id="{164909D3-5B6B-FA4D-C8D9-65C1CC72CE89}"/>
              </a:ext>
            </a:extLst>
          </p:cNvPr>
          <p:cNvSpPr>
            <a:spLocks noGrp="1"/>
          </p:cNvSpPr>
          <p:nvPr>
            <p:ph idx="1"/>
          </p:nvPr>
        </p:nvSpPr>
        <p:spPr>
          <a:xfrm>
            <a:off x="306526" y="1327869"/>
            <a:ext cx="9503394" cy="4202262"/>
          </a:xfrm>
        </p:spPr>
        <p:txBody>
          <a:bodyPr>
            <a:normAutofit/>
          </a:bodyPr>
          <a:lstStyle/>
          <a:p>
            <a:pPr marL="0" indent="0">
              <a:buNone/>
            </a:pPr>
            <a:endParaRPr lang="en-GB" sz="1800" dirty="0">
              <a:solidFill>
                <a:srgbClr val="231F20"/>
              </a:solidFill>
              <a:effectLst/>
              <a:latin typeface="Trebuchet MS (Headings)"/>
            </a:endParaRPr>
          </a:p>
          <a:p>
            <a:r>
              <a:rPr lang="en-GB" sz="1800" dirty="0">
                <a:solidFill>
                  <a:srgbClr val="231F20"/>
                </a:solidFill>
                <a:effectLst/>
                <a:latin typeface="Trebuchet MS (Headings)"/>
              </a:rPr>
              <a:t>To estimate the effective search space for parameters and determine the most prevalent parameter values, we examined SPS and PPS NAL units extracted from videos in our dataset</a:t>
            </a:r>
          </a:p>
          <a:p>
            <a:r>
              <a:rPr lang="en-GB" sz="1800" dirty="0">
                <a:solidFill>
                  <a:srgbClr val="231F20"/>
                </a:solidFill>
                <a:effectLst/>
                <a:latin typeface="Trebuchet MS (Headings)"/>
              </a:rPr>
              <a:t>For this purpose, we divided our dataset into the design and test partitions. </a:t>
            </a:r>
          </a:p>
          <a:p>
            <a:r>
              <a:rPr lang="en-GB" sz="1800" dirty="0">
                <a:solidFill>
                  <a:srgbClr val="231F20"/>
                </a:solidFill>
                <a:effectLst/>
                <a:latin typeface="Trebuchet MS (Headings)"/>
              </a:rPr>
              <a:t>The design set includes a total of 48,118 obtained by combining VISION and </a:t>
            </a:r>
            <a:r>
              <a:rPr lang="en-GB" sz="1800" dirty="0" err="1">
                <a:solidFill>
                  <a:srgbClr val="231F20"/>
                </a:solidFill>
                <a:effectLst/>
                <a:latin typeface="Trebuchet MS (Headings)"/>
              </a:rPr>
              <a:t>SoCRATES</a:t>
            </a:r>
            <a:r>
              <a:rPr lang="en-GB" sz="1800" dirty="0">
                <a:solidFill>
                  <a:srgbClr val="231F20"/>
                </a:solidFill>
                <a:effectLst/>
                <a:latin typeface="Trebuchet MS (Headings)"/>
              </a:rPr>
              <a:t> datasets with videos acquired from 11,034 lbry.tv user accounts. </a:t>
            </a:r>
          </a:p>
          <a:p>
            <a:r>
              <a:rPr lang="en-GB" sz="1800" dirty="0">
                <a:solidFill>
                  <a:srgbClr val="231F20"/>
                </a:solidFill>
                <a:effectLst/>
                <a:latin typeface="Trebuchet MS (Headings)"/>
              </a:rPr>
              <a:t>The remaining 56,021 videos were obtained from 5,840 </a:t>
            </a:r>
            <a:r>
              <a:rPr lang="en-GB" sz="1800" dirty="0">
                <a:solidFill>
                  <a:srgbClr val="FF0000"/>
                </a:solidFill>
                <a:effectLst/>
                <a:latin typeface="Trebuchet MS (Headings)"/>
              </a:rPr>
              <a:t>non-overlapping</a:t>
            </a:r>
            <a:r>
              <a:rPr lang="en-GB" sz="1800" dirty="0">
                <a:solidFill>
                  <a:srgbClr val="231F20"/>
                </a:solidFill>
                <a:effectLst/>
                <a:latin typeface="Trebuchet MS (Headings)"/>
              </a:rPr>
              <a:t> and 3,979 </a:t>
            </a:r>
            <a:r>
              <a:rPr lang="en-GB" sz="1800" dirty="0">
                <a:solidFill>
                  <a:srgbClr val="FF0000"/>
                </a:solidFill>
                <a:effectLst/>
                <a:latin typeface="Trebuchet MS (Headings)"/>
              </a:rPr>
              <a:t>overlapping</a:t>
            </a:r>
            <a:r>
              <a:rPr lang="en-GB" sz="1800" dirty="0">
                <a:solidFill>
                  <a:srgbClr val="231F20"/>
                </a:solidFill>
                <a:effectLst/>
                <a:latin typeface="Trebuchet MS (Headings)"/>
              </a:rPr>
              <a:t> lbry.tv user accounts are reserved for an evaluation study. </a:t>
            </a:r>
          </a:p>
          <a:p>
            <a:r>
              <a:rPr lang="en-GB" sz="1800" dirty="0">
                <a:solidFill>
                  <a:srgbClr val="231F20"/>
                </a:solidFill>
                <a:effectLst/>
                <a:latin typeface="Trebuchet MS (Headings)"/>
              </a:rPr>
              <a:t>Examination of the videos in the design set yielded 5,115 unique SPS and PPS NAL unit combinations (7,383 when VUI parameters are also considered), comprising 4,180 different SPS units and 471 different PPS units.</a:t>
            </a:r>
          </a:p>
          <a:p>
            <a:endParaRPr lang="en-IN" dirty="0">
              <a:latin typeface="Trebuchet MS (Headings)"/>
            </a:endParaRPr>
          </a:p>
        </p:txBody>
      </p:sp>
    </p:spTree>
    <p:extLst>
      <p:ext uri="{BB962C8B-B14F-4D97-AF65-F5344CB8AC3E}">
        <p14:creationId xmlns:p14="http://schemas.microsoft.com/office/powerpoint/2010/main" val="1278015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24CC5-7B98-0E73-88E9-5A723D05270C}"/>
              </a:ext>
            </a:extLst>
          </p:cNvPr>
          <p:cNvSpPr>
            <a:spLocks noGrp="1"/>
          </p:cNvSpPr>
          <p:nvPr>
            <p:ph type="title"/>
          </p:nvPr>
        </p:nvSpPr>
        <p:spPr/>
        <p:txBody>
          <a:bodyPr/>
          <a:lstStyle/>
          <a:p>
            <a:r>
              <a:rPr lang="en-GB" dirty="0"/>
              <a:t>Core parameters</a:t>
            </a:r>
            <a:endParaRPr lang="en-IN" dirty="0"/>
          </a:p>
        </p:txBody>
      </p:sp>
      <p:sp>
        <p:nvSpPr>
          <p:cNvPr id="3" name="Content Placeholder 2">
            <a:extLst>
              <a:ext uri="{FF2B5EF4-FFF2-40B4-BE49-F238E27FC236}">
                <a16:creationId xmlns:a16="http://schemas.microsoft.com/office/drawing/2014/main" id="{4CA3A912-6BCF-1841-93F9-44AD8B4D2753}"/>
              </a:ext>
            </a:extLst>
          </p:cNvPr>
          <p:cNvSpPr>
            <a:spLocks noGrp="1"/>
          </p:cNvSpPr>
          <p:nvPr>
            <p:ph idx="1"/>
          </p:nvPr>
        </p:nvSpPr>
        <p:spPr>
          <a:xfrm>
            <a:off x="677334" y="1759226"/>
            <a:ext cx="8596668" cy="4051947"/>
          </a:xfrm>
        </p:spPr>
        <p:txBody>
          <a:bodyPr>
            <a:normAutofit fontScale="92500" lnSpcReduction="10000"/>
          </a:bodyPr>
          <a:lstStyle/>
          <a:p>
            <a:r>
              <a:rPr lang="en-GB" sz="1800" dirty="0">
                <a:solidFill>
                  <a:srgbClr val="231F20"/>
                </a:solidFill>
                <a:effectLst/>
                <a:latin typeface="Trebuchet MS (Headings)"/>
              </a:rPr>
              <a:t>The first group includes parameters that are observed to vary significantly across videos and cause a failure when set incorrectly</a:t>
            </a:r>
          </a:p>
          <a:p>
            <a:r>
              <a:rPr lang="en-GB" sz="1800" dirty="0">
                <a:solidFill>
                  <a:srgbClr val="231F20"/>
                </a:solidFill>
                <a:effectLst/>
                <a:latin typeface="Trebuchet MS (Headings)"/>
              </a:rPr>
              <a:t>We identified 10 parameters in SPS and PPS in this category. </a:t>
            </a:r>
            <a:endParaRPr lang="en-GB" sz="1400" dirty="0">
              <a:latin typeface="Trebuchet MS (Headings)"/>
            </a:endParaRPr>
          </a:p>
          <a:p>
            <a:r>
              <a:rPr lang="en-GB" sz="1800" dirty="0">
                <a:solidFill>
                  <a:srgbClr val="231F20"/>
                </a:solidFill>
                <a:effectLst/>
                <a:latin typeface="Trebuchet MS (Headings)"/>
              </a:rPr>
              <a:t>These parameters can be further divided into two in terms of how they affect decoding </a:t>
            </a:r>
          </a:p>
          <a:p>
            <a:r>
              <a:rPr lang="en-GB" sz="1800" dirty="0">
                <a:solidFill>
                  <a:srgbClr val="231F20"/>
                </a:solidFill>
                <a:effectLst/>
                <a:latin typeface="Trebuchet MS (Headings)"/>
              </a:rPr>
              <a:t>The first sub-group involves parameters, such as the type of entropy coding, bit lengths of several variables, and the presence of deblocking filter configuration, that causes a bitstream parsing error.</a:t>
            </a:r>
          </a:p>
          <a:p>
            <a:r>
              <a:rPr lang="en-GB" sz="1800" dirty="0">
                <a:solidFill>
                  <a:srgbClr val="231F20"/>
                </a:solidFill>
                <a:effectLst/>
                <a:latin typeface="Trebuchet MS (Headings)"/>
              </a:rPr>
              <a:t>The second sub-group leads to an impossible-to-satisfy condition mainly due to quantization parameters and image dimensions being inconsistent with the decoded data</a:t>
            </a:r>
          </a:p>
          <a:p>
            <a:r>
              <a:rPr lang="en-GB" sz="1800" dirty="0">
                <a:solidFill>
                  <a:srgbClr val="231F20"/>
                </a:solidFill>
                <a:effectLst/>
                <a:latin typeface="Trebuchet MS (Headings)"/>
              </a:rPr>
              <a:t>In the design set, however, we encountered around 2,663 different combinations (10-tuples) of those core parameters, which verifies our intuition that certain encoding settings are more prevalent.</a:t>
            </a:r>
          </a:p>
          <a:p>
            <a:endParaRPr lang="en-IN" dirty="0">
              <a:latin typeface="Trebuchet MS (Headings)"/>
            </a:endParaRPr>
          </a:p>
        </p:txBody>
      </p:sp>
    </p:spTree>
    <p:extLst>
      <p:ext uri="{BB962C8B-B14F-4D97-AF65-F5344CB8AC3E}">
        <p14:creationId xmlns:p14="http://schemas.microsoft.com/office/powerpoint/2010/main" val="1275797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63522-FB19-CD37-8549-17BECA2A376E}"/>
              </a:ext>
            </a:extLst>
          </p:cNvPr>
          <p:cNvSpPr>
            <a:spLocks noGrp="1"/>
          </p:cNvSpPr>
          <p:nvPr>
            <p:ph type="title"/>
          </p:nvPr>
        </p:nvSpPr>
        <p:spPr/>
        <p:txBody>
          <a:bodyPr/>
          <a:lstStyle/>
          <a:p>
            <a:r>
              <a:rPr lang="en-IN" dirty="0"/>
              <a:t>Invariant Parameters</a:t>
            </a:r>
          </a:p>
        </p:txBody>
      </p:sp>
      <p:sp>
        <p:nvSpPr>
          <p:cNvPr id="3" name="Content Placeholder 2">
            <a:extLst>
              <a:ext uri="{FF2B5EF4-FFF2-40B4-BE49-F238E27FC236}">
                <a16:creationId xmlns:a16="http://schemas.microsoft.com/office/drawing/2014/main" id="{12A9DD9A-027D-07D0-29FB-DA400A76F33D}"/>
              </a:ext>
            </a:extLst>
          </p:cNvPr>
          <p:cNvSpPr>
            <a:spLocks noGrp="1"/>
          </p:cNvSpPr>
          <p:nvPr>
            <p:ph idx="1"/>
          </p:nvPr>
        </p:nvSpPr>
        <p:spPr>
          <a:xfrm>
            <a:off x="677334" y="1822659"/>
            <a:ext cx="8596668" cy="3880773"/>
          </a:xfrm>
        </p:spPr>
        <p:txBody>
          <a:bodyPr>
            <a:normAutofit/>
          </a:bodyPr>
          <a:lstStyle/>
          <a:p>
            <a:r>
              <a:rPr lang="en-GB" sz="1800" dirty="0">
                <a:solidFill>
                  <a:srgbClr val="231F20"/>
                </a:solidFill>
                <a:effectLst/>
                <a:latin typeface="Trebuchet MS (Headings)"/>
              </a:rPr>
              <a:t>The second group includes parameters that are observed to be invariant across the design set. It overall includes 13 parameters from SPS and 13 from PPS.</a:t>
            </a:r>
          </a:p>
          <a:p>
            <a:r>
              <a:rPr lang="en-GB" sz="1800" dirty="0">
                <a:solidFill>
                  <a:srgbClr val="231F20"/>
                </a:solidFill>
                <a:effectLst/>
                <a:latin typeface="Trebuchet MS (Headings)"/>
              </a:rPr>
              <a:t>Our tests on these 26 parameters revealed that a mismatch in the values of five parameters that denote the number of slice groups, the presence of redundant pictures, bit depths of luma and chroma samples, and the left cropping amount of a picture also cause decoding failures</a:t>
            </a:r>
            <a:endParaRPr lang="en-GB" dirty="0">
              <a:latin typeface="Trebuchet MS (Headings)"/>
            </a:endParaRPr>
          </a:p>
          <a:p>
            <a:r>
              <a:rPr lang="en-GB" sz="1800" dirty="0">
                <a:solidFill>
                  <a:srgbClr val="231F20"/>
                </a:solidFill>
                <a:effectLst/>
                <a:latin typeface="Trebuchet MS (Headings)"/>
              </a:rPr>
              <a:t>However, overall, we encountered only two videos where the depth of the samples of luma and chroma arrays were different (0.04% of the videos) with all other parameters set to fixed values</a:t>
            </a:r>
            <a:endParaRPr lang="en-IN" dirty="0">
              <a:latin typeface="Trebuchet MS (Headings)"/>
            </a:endParaRPr>
          </a:p>
        </p:txBody>
      </p:sp>
    </p:spTree>
    <p:extLst>
      <p:ext uri="{BB962C8B-B14F-4D97-AF65-F5344CB8AC3E}">
        <p14:creationId xmlns:p14="http://schemas.microsoft.com/office/powerpoint/2010/main" val="1114300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8002-851E-C6D0-3A81-61B8234BFB77}"/>
              </a:ext>
            </a:extLst>
          </p:cNvPr>
          <p:cNvSpPr>
            <a:spLocks noGrp="1"/>
          </p:cNvSpPr>
          <p:nvPr>
            <p:ph type="title"/>
          </p:nvPr>
        </p:nvSpPr>
        <p:spPr>
          <a:xfrm>
            <a:off x="405916" y="522287"/>
            <a:ext cx="8596668" cy="1320800"/>
          </a:xfrm>
        </p:spPr>
        <p:txBody>
          <a:bodyPr/>
          <a:lstStyle/>
          <a:p>
            <a:r>
              <a:rPr lang="en-IN" dirty="0">
                <a:latin typeface="Trebuchet MS (Headings)"/>
              </a:rPr>
              <a:t>Interchangeable Parameters</a:t>
            </a:r>
          </a:p>
        </p:txBody>
      </p:sp>
      <p:sp>
        <p:nvSpPr>
          <p:cNvPr id="3" name="Content Placeholder 2">
            <a:extLst>
              <a:ext uri="{FF2B5EF4-FFF2-40B4-BE49-F238E27FC236}">
                <a16:creationId xmlns:a16="http://schemas.microsoft.com/office/drawing/2014/main" id="{2766F5EC-C564-FC29-E3A0-90C93069D925}"/>
              </a:ext>
            </a:extLst>
          </p:cNvPr>
          <p:cNvSpPr>
            <a:spLocks noGrp="1"/>
          </p:cNvSpPr>
          <p:nvPr>
            <p:ph idx="1"/>
          </p:nvPr>
        </p:nvSpPr>
        <p:spPr>
          <a:xfrm>
            <a:off x="405916" y="1691860"/>
            <a:ext cx="9612727" cy="3744913"/>
          </a:xfrm>
        </p:spPr>
        <p:txBody>
          <a:bodyPr>
            <a:normAutofit/>
          </a:bodyPr>
          <a:lstStyle/>
          <a:p>
            <a:r>
              <a:rPr lang="en-GB" sz="1800" dirty="0">
                <a:solidFill>
                  <a:srgbClr val="231F20"/>
                </a:solidFill>
                <a:effectLst/>
                <a:latin typeface="Trebuchet MS (Headings)"/>
              </a:rPr>
              <a:t>These are the group of parameters whose values set at the encoder can be changed without a decoding failure.</a:t>
            </a:r>
          </a:p>
          <a:p>
            <a:r>
              <a:rPr lang="en-GB" sz="1800" dirty="0">
                <a:solidFill>
                  <a:srgbClr val="231F20"/>
                </a:solidFill>
                <a:effectLst/>
                <a:latin typeface="Trebuchet MS (Headings)"/>
              </a:rPr>
              <a:t>That is, these parameters accept values that supersede actual encoding values while yielding an acceptable decoding output.</a:t>
            </a:r>
          </a:p>
          <a:p>
            <a:r>
              <a:rPr lang="en-GB" sz="1800" dirty="0">
                <a:solidFill>
                  <a:srgbClr val="231F20"/>
                </a:solidFill>
                <a:effectLst/>
                <a:latin typeface="Trebuchet MS (Headings)"/>
              </a:rPr>
              <a:t>Our tests identified 27 parameters that fall in this category.</a:t>
            </a:r>
          </a:p>
          <a:p>
            <a:r>
              <a:rPr lang="en-GB" sz="1800" dirty="0">
                <a:solidFill>
                  <a:srgbClr val="231F20"/>
                </a:solidFill>
                <a:effectLst/>
                <a:latin typeface="Trebuchet MS (Headings)"/>
              </a:rPr>
              <a:t> Some of these parameters specify the required capabilities at the decoder, such as profiles, levels, and constraint sets. Those parameters essentially inform the target decoder about the encoding complexity and the needed processing power as well as the bandwidth, resolution and memory requirements.</a:t>
            </a:r>
          </a:p>
          <a:p>
            <a:endParaRPr lang="en-GB" sz="1800" dirty="0">
              <a:solidFill>
                <a:srgbClr val="231F20"/>
              </a:solidFill>
              <a:effectLst/>
              <a:latin typeface="Trebuchet MS (Headings)"/>
            </a:endParaRPr>
          </a:p>
          <a:p>
            <a:endParaRPr lang="en-IN" dirty="0">
              <a:latin typeface="Trebuchet MS (Headings)"/>
            </a:endParaRPr>
          </a:p>
        </p:txBody>
      </p:sp>
    </p:spTree>
    <p:extLst>
      <p:ext uri="{BB962C8B-B14F-4D97-AF65-F5344CB8AC3E}">
        <p14:creationId xmlns:p14="http://schemas.microsoft.com/office/powerpoint/2010/main" val="662464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DBFB6-E6B6-8C11-12CF-6AA5F0184A8B}"/>
              </a:ext>
            </a:extLst>
          </p:cNvPr>
          <p:cNvSpPr>
            <a:spLocks noGrp="1"/>
          </p:cNvSpPr>
          <p:nvPr>
            <p:ph type="title"/>
          </p:nvPr>
        </p:nvSpPr>
        <p:spPr/>
        <p:txBody>
          <a:bodyPr/>
          <a:lstStyle/>
          <a:p>
            <a:r>
              <a:rPr lang="en-GB" dirty="0"/>
              <a:t>HEADER GENERATION</a:t>
            </a:r>
            <a:endParaRPr lang="en-IN" dirty="0"/>
          </a:p>
        </p:txBody>
      </p:sp>
      <p:sp>
        <p:nvSpPr>
          <p:cNvPr id="3" name="Content Placeholder 2">
            <a:extLst>
              <a:ext uri="{FF2B5EF4-FFF2-40B4-BE49-F238E27FC236}">
                <a16:creationId xmlns:a16="http://schemas.microsoft.com/office/drawing/2014/main" id="{735AF7D2-79AF-1A70-9903-FCC02B25C4A5}"/>
              </a:ext>
            </a:extLst>
          </p:cNvPr>
          <p:cNvSpPr>
            <a:spLocks noGrp="1"/>
          </p:cNvSpPr>
          <p:nvPr>
            <p:ph idx="1"/>
          </p:nvPr>
        </p:nvSpPr>
        <p:spPr>
          <a:xfrm>
            <a:off x="677334" y="1930400"/>
            <a:ext cx="8596668" cy="3880773"/>
          </a:xfrm>
        </p:spPr>
        <p:txBody>
          <a:bodyPr>
            <a:normAutofit/>
          </a:bodyPr>
          <a:lstStyle/>
          <a:p>
            <a:r>
              <a:rPr lang="en-GB" sz="1800" dirty="0">
                <a:solidFill>
                  <a:srgbClr val="231F20"/>
                </a:solidFill>
                <a:effectLst/>
                <a:latin typeface="Trebuchet MS (Headings)"/>
              </a:rPr>
              <a:t>We now describe our method for generating an SPS and PPS that can decode a given H.264 coded video file fragment based on our earlier findings.</a:t>
            </a:r>
          </a:p>
          <a:p>
            <a:r>
              <a:rPr lang="en-GB" sz="1800" dirty="0">
                <a:solidFill>
                  <a:srgbClr val="231F20"/>
                </a:solidFill>
                <a:effectLst/>
                <a:latin typeface="Trebuchet MS (Headings)"/>
              </a:rPr>
              <a:t>Our method essentially takes as input encoded I frame data and a dictionary of coding parameters and determines the critical parameters needed for decoding.</a:t>
            </a:r>
          </a:p>
          <a:p>
            <a:r>
              <a:rPr lang="en-GB" sz="1800" dirty="0">
                <a:solidFill>
                  <a:srgbClr val="231F20"/>
                </a:solidFill>
                <a:effectLst/>
                <a:latin typeface="Trebuchet MS (Headings)"/>
              </a:rPr>
              <a:t> The dictionary includes parameter tuples initially sorted based on their observed frequency in the design set, which is further weighted during the search. </a:t>
            </a:r>
          </a:p>
          <a:p>
            <a:r>
              <a:rPr lang="en-GB" sz="1800" dirty="0">
                <a:solidFill>
                  <a:srgbClr val="231F20"/>
                </a:solidFill>
                <a:effectLst/>
                <a:latin typeface="Trebuchet MS (Headings)"/>
              </a:rPr>
              <a:t>To avoid an exhaustive search, our method incorporates a learning approach that classifies encoded data and utilizes a mapping between the encountered decoding error messages and parameter settings.</a:t>
            </a:r>
            <a:endParaRPr lang="en-IN" dirty="0">
              <a:latin typeface="Trebuchet MS (Headings)"/>
            </a:endParaRPr>
          </a:p>
        </p:txBody>
      </p:sp>
    </p:spTree>
    <p:extLst>
      <p:ext uri="{BB962C8B-B14F-4D97-AF65-F5344CB8AC3E}">
        <p14:creationId xmlns:p14="http://schemas.microsoft.com/office/powerpoint/2010/main" val="106349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61B58-E8C7-0DFF-FB13-89E8F07FE33E}"/>
              </a:ext>
            </a:extLst>
          </p:cNvPr>
          <p:cNvSpPr>
            <a:spLocks noGrp="1"/>
          </p:cNvSpPr>
          <p:nvPr>
            <p:ph type="title"/>
          </p:nvPr>
        </p:nvSpPr>
        <p:spPr/>
        <p:txBody>
          <a:bodyPr/>
          <a:lstStyle/>
          <a:p>
            <a:r>
              <a:rPr lang="en-GB" dirty="0"/>
              <a:t>A. Identifying the Start of Frame Data</a:t>
            </a:r>
            <a:endParaRPr lang="en-IN" dirty="0"/>
          </a:p>
        </p:txBody>
      </p:sp>
      <p:sp>
        <p:nvSpPr>
          <p:cNvPr id="3" name="Content Placeholder 2">
            <a:extLst>
              <a:ext uri="{FF2B5EF4-FFF2-40B4-BE49-F238E27FC236}">
                <a16:creationId xmlns:a16="http://schemas.microsoft.com/office/drawing/2014/main" id="{56182460-FA9C-0D91-824A-10E8D7F965FE}"/>
              </a:ext>
            </a:extLst>
          </p:cNvPr>
          <p:cNvSpPr>
            <a:spLocks noGrp="1"/>
          </p:cNvSpPr>
          <p:nvPr>
            <p:ph idx="1"/>
          </p:nvPr>
        </p:nvSpPr>
        <p:spPr>
          <a:xfrm>
            <a:off x="677334" y="1763024"/>
            <a:ext cx="8596668" cy="3880773"/>
          </a:xfrm>
        </p:spPr>
        <p:txBody>
          <a:bodyPr>
            <a:normAutofit/>
          </a:bodyPr>
          <a:lstStyle/>
          <a:p>
            <a:r>
              <a:rPr lang="en-GB" sz="1800" dirty="0">
                <a:solidFill>
                  <a:srgbClr val="231F20"/>
                </a:solidFill>
                <a:effectLst/>
                <a:latin typeface="Trebuchet MS (Headings)"/>
              </a:rPr>
              <a:t>The start of coded frame data can be identified through the presence of specific byte patterns included at the beginning of NAL units and the MP4 headers </a:t>
            </a:r>
          </a:p>
          <a:p>
            <a:r>
              <a:rPr lang="en-GB" sz="1800" dirty="0">
                <a:solidFill>
                  <a:srgbClr val="231F20"/>
                </a:solidFill>
                <a:effectLst/>
                <a:latin typeface="Trebuchet MS (Headings)"/>
              </a:rPr>
              <a:t>Each NAL unit starts with a one-byte </a:t>
            </a:r>
            <a:r>
              <a:rPr lang="en-GB" sz="1800" dirty="0">
                <a:solidFill>
                  <a:srgbClr val="FF0000"/>
                </a:solidFill>
                <a:effectLst/>
                <a:latin typeface="Trebuchet MS (Headings)"/>
              </a:rPr>
              <a:t>unit identifier </a:t>
            </a:r>
            <a:r>
              <a:rPr lang="en-GB" sz="1800" dirty="0">
                <a:solidFill>
                  <a:srgbClr val="231F20"/>
                </a:solidFill>
                <a:effectLst/>
                <a:latin typeface="Trebuchet MS (Headings)"/>
              </a:rPr>
              <a:t>composed of a zero-bit followed by a two-bit NAL reference identification field and a five-bit NAL unit type.</a:t>
            </a:r>
          </a:p>
          <a:p>
            <a:r>
              <a:rPr lang="en-IN" sz="1800" dirty="0">
                <a:solidFill>
                  <a:srgbClr val="231F20"/>
                </a:solidFill>
                <a:effectLst/>
                <a:latin typeface="Trebuchet MS (Headings)"/>
              </a:rPr>
              <a:t>They </a:t>
            </a:r>
            <a:r>
              <a:rPr lang="en-GB" sz="1800" dirty="0">
                <a:solidFill>
                  <a:srgbClr val="231F20"/>
                </a:solidFill>
                <a:effectLst/>
                <a:latin typeface="Trebuchet MS (Headings)"/>
              </a:rPr>
              <a:t>proposed searching for start codes 0x00000001 or 0x000001 in the bitstream and verifying that they are followed by a header identifier.</a:t>
            </a:r>
          </a:p>
          <a:p>
            <a:r>
              <a:rPr lang="en-GB" sz="1800" dirty="0" err="1">
                <a:solidFill>
                  <a:srgbClr val="231F20"/>
                </a:solidFill>
                <a:effectLst/>
                <a:latin typeface="Trebuchet MS (Headings)"/>
              </a:rPr>
              <a:t>Alghafli</a:t>
            </a:r>
            <a:r>
              <a:rPr lang="en-GB" sz="1800" dirty="0">
                <a:solidFill>
                  <a:srgbClr val="231F20"/>
                </a:solidFill>
                <a:effectLst/>
                <a:latin typeface="Trebuchet MS (Headings)"/>
              </a:rPr>
              <a:t> and Martin further expanded on this approach by considering the </a:t>
            </a:r>
            <a:r>
              <a:rPr lang="en-GB" sz="1800" dirty="0">
                <a:solidFill>
                  <a:srgbClr val="FF0000"/>
                </a:solidFill>
                <a:effectLst/>
                <a:latin typeface="Trebuchet MS (Headings)"/>
              </a:rPr>
              <a:t>MP4</a:t>
            </a:r>
            <a:r>
              <a:rPr lang="en-GB" sz="1800" dirty="0">
                <a:solidFill>
                  <a:srgbClr val="231F20"/>
                </a:solidFill>
                <a:effectLst/>
                <a:latin typeface="Trebuchet MS (Headings)"/>
              </a:rPr>
              <a:t> file format in which the four bytes preceding each header identifier are used to store the length of that NAL unit.</a:t>
            </a:r>
          </a:p>
          <a:p>
            <a:endParaRPr lang="en-IN" dirty="0">
              <a:latin typeface="Trebuchet MS (Headings)"/>
            </a:endParaRPr>
          </a:p>
        </p:txBody>
      </p:sp>
    </p:spTree>
    <p:extLst>
      <p:ext uri="{BB962C8B-B14F-4D97-AF65-F5344CB8AC3E}">
        <p14:creationId xmlns:p14="http://schemas.microsoft.com/office/powerpoint/2010/main" val="789527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47A84-CE0A-6894-9D6E-1E86093BA307}"/>
              </a:ext>
            </a:extLst>
          </p:cNvPr>
          <p:cNvSpPr>
            <a:spLocks noGrp="1"/>
          </p:cNvSpPr>
          <p:nvPr>
            <p:ph type="title"/>
          </p:nvPr>
        </p:nvSpPr>
        <p:spPr>
          <a:xfrm>
            <a:off x="356222" y="539005"/>
            <a:ext cx="9905998" cy="973215"/>
          </a:xfrm>
        </p:spPr>
        <p:txBody>
          <a:bodyPr/>
          <a:lstStyle/>
          <a:p>
            <a:r>
              <a:rPr lang="en-IN" dirty="0"/>
              <a:t>B. Parameter Dictionary Creation</a:t>
            </a:r>
          </a:p>
        </p:txBody>
      </p:sp>
      <p:sp>
        <p:nvSpPr>
          <p:cNvPr id="3" name="Content Placeholder 2">
            <a:extLst>
              <a:ext uri="{FF2B5EF4-FFF2-40B4-BE49-F238E27FC236}">
                <a16:creationId xmlns:a16="http://schemas.microsoft.com/office/drawing/2014/main" id="{EDE28A40-2CD3-F9FE-0F86-264C3AE42E1C}"/>
              </a:ext>
            </a:extLst>
          </p:cNvPr>
          <p:cNvSpPr>
            <a:spLocks noGrp="1"/>
          </p:cNvSpPr>
          <p:nvPr>
            <p:ph idx="1"/>
          </p:nvPr>
        </p:nvSpPr>
        <p:spPr>
          <a:xfrm>
            <a:off x="356222" y="1591733"/>
            <a:ext cx="9274796" cy="4504267"/>
          </a:xfrm>
        </p:spPr>
        <p:txBody>
          <a:bodyPr>
            <a:normAutofit/>
          </a:bodyPr>
          <a:lstStyle/>
          <a:p>
            <a:r>
              <a:rPr lang="en-GB" sz="1800" dirty="0">
                <a:solidFill>
                  <a:srgbClr val="231F20"/>
                </a:solidFill>
                <a:effectLst/>
                <a:latin typeface="Trebuchet MS (Headings)"/>
              </a:rPr>
              <a:t>The parameter dictionary is a collection of 63 tuples with each entry in the form of </a:t>
            </a:r>
            <a:r>
              <a:rPr lang="en-GB" sz="1800" i="1" dirty="0">
                <a:solidFill>
                  <a:srgbClr val="FF0000"/>
                </a:solidFill>
                <a:effectLst/>
                <a:latin typeface="Trebuchet MS (Headings)"/>
              </a:rPr>
              <a:t>H </a:t>
            </a:r>
            <a:r>
              <a:rPr lang="en-GB" sz="1800" dirty="0">
                <a:solidFill>
                  <a:srgbClr val="FF0000"/>
                </a:solidFill>
                <a:effectLst/>
                <a:latin typeface="Trebuchet MS (Headings)"/>
              </a:rPr>
              <a:t>= </a:t>
            </a:r>
            <a:r>
              <a:rPr lang="en-GB" sz="1800" i="1" dirty="0">
                <a:solidFill>
                  <a:srgbClr val="FF0000"/>
                </a:solidFill>
                <a:effectLst/>
                <a:latin typeface="Trebuchet MS (Headings)"/>
              </a:rPr>
              <a:t>(p</a:t>
            </a:r>
            <a:r>
              <a:rPr lang="en-GB" sz="1800" dirty="0">
                <a:solidFill>
                  <a:srgbClr val="FF0000"/>
                </a:solidFill>
                <a:effectLst/>
                <a:latin typeface="Trebuchet MS (Headings)"/>
              </a:rPr>
              <a:t>1</a:t>
            </a:r>
            <a:r>
              <a:rPr lang="en-GB" sz="1800" i="1" dirty="0">
                <a:solidFill>
                  <a:srgbClr val="FF0000"/>
                </a:solidFill>
                <a:effectLst/>
                <a:latin typeface="Trebuchet MS (Headings)"/>
              </a:rPr>
              <a:t>, p</a:t>
            </a:r>
            <a:r>
              <a:rPr lang="en-GB" sz="1800" dirty="0">
                <a:solidFill>
                  <a:srgbClr val="FF0000"/>
                </a:solidFill>
                <a:effectLst/>
                <a:latin typeface="Trebuchet MS (Headings)"/>
              </a:rPr>
              <a:t>2</a:t>
            </a:r>
            <a:r>
              <a:rPr lang="en-GB" sz="1800" i="1" dirty="0">
                <a:solidFill>
                  <a:srgbClr val="FF0000"/>
                </a:solidFill>
                <a:effectLst/>
                <a:latin typeface="Trebuchet MS (Headings)"/>
              </a:rPr>
              <a:t>,..., p</a:t>
            </a:r>
            <a:r>
              <a:rPr lang="en-GB" sz="1800" dirty="0">
                <a:solidFill>
                  <a:srgbClr val="FF0000"/>
                </a:solidFill>
                <a:effectLst/>
                <a:latin typeface="Trebuchet MS (Headings)"/>
              </a:rPr>
              <a:t>63</a:t>
            </a:r>
            <a:r>
              <a:rPr lang="en-GB" sz="1800" i="1" dirty="0">
                <a:solidFill>
                  <a:srgbClr val="FF0000"/>
                </a:solidFill>
                <a:effectLst/>
                <a:latin typeface="Trebuchet MS (Headings)"/>
              </a:rPr>
              <a:t>) </a:t>
            </a:r>
            <a:r>
              <a:rPr lang="en-GB" sz="1800" dirty="0">
                <a:solidFill>
                  <a:srgbClr val="231F20"/>
                </a:solidFill>
                <a:effectLst/>
                <a:latin typeface="Trebuchet MS (Headings)"/>
              </a:rPr>
              <a:t>representing a realization of all parameters in SPS and PPS.</a:t>
            </a:r>
          </a:p>
          <a:p>
            <a:r>
              <a:rPr lang="en-GB" sz="1800" dirty="0">
                <a:solidFill>
                  <a:srgbClr val="231F20"/>
                </a:solidFill>
                <a:effectLst/>
                <a:latin typeface="Trebuchet MS (Headings)"/>
              </a:rPr>
              <a:t>Although the encoding process involves a large degree of freedom in the choice of parameters, in practice, what we identify as core parameters determine the complexity of generating SPS and </a:t>
            </a:r>
            <a:r>
              <a:rPr lang="en-IN" sz="1800" dirty="0">
                <a:solidFill>
                  <a:srgbClr val="231F20"/>
                </a:solidFill>
                <a:effectLst/>
                <a:latin typeface="Trebuchet MS (Headings)"/>
              </a:rPr>
              <a:t>PPS headers blindly.</a:t>
            </a:r>
          </a:p>
          <a:p>
            <a:r>
              <a:rPr lang="en-GB" sz="1800" dirty="0">
                <a:solidFill>
                  <a:srgbClr val="231F20"/>
                </a:solidFill>
                <a:effectLst/>
                <a:latin typeface="Trebuchet MS (Headings)"/>
              </a:rPr>
              <a:t>Overall the dictionary contains around </a:t>
            </a:r>
            <a:r>
              <a:rPr lang="en-GB" sz="1800" dirty="0">
                <a:solidFill>
                  <a:srgbClr val="FF0000"/>
                </a:solidFill>
                <a:effectLst/>
                <a:latin typeface="Trebuchet MS (Headings)"/>
              </a:rPr>
              <a:t>3.5 billion entries </a:t>
            </a:r>
            <a:r>
              <a:rPr lang="en-GB" sz="1800" dirty="0">
                <a:solidFill>
                  <a:srgbClr val="231F20"/>
                </a:solidFill>
                <a:effectLst/>
                <a:latin typeface="Trebuchet MS (Headings)"/>
              </a:rPr>
              <a:t>considering possible values for the 10 core parameters.</a:t>
            </a:r>
          </a:p>
          <a:p>
            <a:r>
              <a:rPr lang="en-GB" sz="1800" dirty="0">
                <a:solidFill>
                  <a:srgbClr val="231F20"/>
                </a:solidFill>
                <a:effectLst/>
                <a:latin typeface="Trebuchet MS (Headings)"/>
              </a:rPr>
              <a:t>Header entries are initially sorted in order of decreasing priority based on two criteria</a:t>
            </a:r>
          </a:p>
          <a:p>
            <a:r>
              <a:rPr lang="en-GB" sz="1800" dirty="0">
                <a:solidFill>
                  <a:srgbClr val="231F20"/>
                </a:solidFill>
                <a:effectLst/>
                <a:latin typeface="Trebuchet MS (Headings)"/>
              </a:rPr>
              <a:t>The first criterion prioritizes the combination of core parameter values seen in the design set.</a:t>
            </a:r>
          </a:p>
          <a:p>
            <a:r>
              <a:rPr lang="en-GB" sz="1800" dirty="0">
                <a:solidFill>
                  <a:srgbClr val="231F20"/>
                </a:solidFill>
                <a:effectLst/>
                <a:latin typeface="Trebuchet MS (Headings)"/>
              </a:rPr>
              <a:t>The second criterion determines the sorting of subsequent entries based on the frequency of each parameter value.  </a:t>
            </a:r>
            <a:endParaRPr lang="en-IN" dirty="0">
              <a:latin typeface="Trebuchet MS (Headings)"/>
            </a:endParaRPr>
          </a:p>
        </p:txBody>
      </p:sp>
    </p:spTree>
    <p:extLst>
      <p:ext uri="{BB962C8B-B14F-4D97-AF65-F5344CB8AC3E}">
        <p14:creationId xmlns:p14="http://schemas.microsoft.com/office/powerpoint/2010/main" val="2792625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24725-EAA8-9983-0938-61A50145B75E}"/>
              </a:ext>
            </a:extLst>
          </p:cNvPr>
          <p:cNvSpPr>
            <a:spLocks noGrp="1"/>
          </p:cNvSpPr>
          <p:nvPr>
            <p:ph type="title"/>
          </p:nvPr>
        </p:nvSpPr>
        <p:spPr>
          <a:xfrm>
            <a:off x="584822" y="509188"/>
            <a:ext cx="9905998" cy="1131260"/>
          </a:xfrm>
        </p:spPr>
        <p:txBody>
          <a:bodyPr/>
          <a:lstStyle/>
          <a:p>
            <a:r>
              <a:rPr lang="en-GB" dirty="0"/>
              <a:t>Problem Addressed……</a:t>
            </a:r>
            <a:endParaRPr lang="en-IN" dirty="0"/>
          </a:p>
        </p:txBody>
      </p:sp>
      <p:sp>
        <p:nvSpPr>
          <p:cNvPr id="3" name="Content Placeholder 2">
            <a:extLst>
              <a:ext uri="{FF2B5EF4-FFF2-40B4-BE49-F238E27FC236}">
                <a16:creationId xmlns:a16="http://schemas.microsoft.com/office/drawing/2014/main" id="{20BFC9AE-3FE0-9DC6-AFE1-88D7F423A181}"/>
              </a:ext>
            </a:extLst>
          </p:cNvPr>
          <p:cNvSpPr>
            <a:spLocks noGrp="1"/>
          </p:cNvSpPr>
          <p:nvPr>
            <p:ph idx="1"/>
          </p:nvPr>
        </p:nvSpPr>
        <p:spPr>
          <a:xfrm>
            <a:off x="584823" y="1640448"/>
            <a:ext cx="9254916" cy="4222044"/>
          </a:xfrm>
        </p:spPr>
        <p:txBody>
          <a:bodyPr>
            <a:normAutofit/>
          </a:bodyPr>
          <a:lstStyle/>
          <a:p>
            <a:r>
              <a:rPr lang="en-GB" sz="1800" dirty="0">
                <a:solidFill>
                  <a:srgbClr val="231F20"/>
                </a:solidFill>
                <a:effectLst/>
                <a:latin typeface="+mj-lt"/>
              </a:rPr>
              <a:t>We address the problem of decoding video file fragments when the necessary encoding parameters are missing.</a:t>
            </a:r>
          </a:p>
          <a:p>
            <a:r>
              <a:rPr lang="en-GB" sz="1800" dirty="0">
                <a:solidFill>
                  <a:srgbClr val="231F20"/>
                </a:solidFill>
                <a:effectLst/>
                <a:latin typeface="+mj-lt"/>
              </a:rPr>
              <a:t>As the complexity of encoding methods, such as those used for compressing images and videos, increases, a large number of encoding parameters have to be set to guide the decoding process. </a:t>
            </a:r>
          </a:p>
          <a:p>
            <a:r>
              <a:rPr lang="en-GB" sz="1800" dirty="0">
                <a:solidFill>
                  <a:srgbClr val="231F20"/>
                </a:solidFill>
                <a:effectLst/>
                <a:latin typeface="+mj-lt"/>
              </a:rPr>
              <a:t>These parameters are encapsulated within what is widely referred to as the file header. Without this header, decoding cannot be performed even if the rest of the file data is intact.</a:t>
            </a:r>
          </a:p>
          <a:p>
            <a:r>
              <a:rPr lang="en-GB" sz="1800" dirty="0">
                <a:solidFill>
                  <a:srgbClr val="231F20"/>
                </a:solidFill>
                <a:effectLst/>
                <a:latin typeface="+mj-lt"/>
              </a:rPr>
              <a:t>Since a file header comprises a very small part of the overall file data, there are several cases in which it may be missing </a:t>
            </a:r>
          </a:p>
          <a:p>
            <a:pPr marL="0" indent="0">
              <a:buNone/>
            </a:pPr>
            <a:r>
              <a:rPr lang="en-GB" sz="1800" dirty="0">
                <a:solidFill>
                  <a:srgbClr val="231F20"/>
                </a:solidFill>
                <a:effectLst/>
                <a:latin typeface="+mj-lt"/>
              </a:rPr>
              <a:t>With this objective, we propose a method that automatically generates </a:t>
            </a:r>
            <a:r>
              <a:rPr lang="en-GB" sz="1800" dirty="0">
                <a:solidFill>
                  <a:srgbClr val="FF0000"/>
                </a:solidFill>
                <a:effectLst/>
                <a:latin typeface="+mj-lt"/>
              </a:rPr>
              <a:t>H.264 video </a:t>
            </a:r>
            <a:r>
              <a:rPr lang="en-GB" sz="1800" dirty="0">
                <a:solidFill>
                  <a:srgbClr val="231F20"/>
                </a:solidFill>
                <a:effectLst/>
                <a:latin typeface="+mj-lt"/>
              </a:rPr>
              <a:t>headers containing these parameters and extracts coded pictures in the partially available compressed video data.</a:t>
            </a:r>
            <a:endParaRPr lang="en-IN" dirty="0">
              <a:latin typeface="+mj-lt"/>
            </a:endParaRPr>
          </a:p>
        </p:txBody>
      </p:sp>
    </p:spTree>
    <p:extLst>
      <p:ext uri="{BB962C8B-B14F-4D97-AF65-F5344CB8AC3E}">
        <p14:creationId xmlns:p14="http://schemas.microsoft.com/office/powerpoint/2010/main" val="464497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7C20C-E43D-0DD4-FFE2-17A7D5851AD1}"/>
              </a:ext>
            </a:extLst>
          </p:cNvPr>
          <p:cNvSpPr>
            <a:spLocks noGrp="1"/>
          </p:cNvSpPr>
          <p:nvPr>
            <p:ph type="title"/>
          </p:nvPr>
        </p:nvSpPr>
        <p:spPr/>
        <p:txBody>
          <a:bodyPr/>
          <a:lstStyle/>
          <a:p>
            <a:r>
              <a:rPr lang="en-IN" dirty="0"/>
              <a:t>C. Entropy Coding-Mode Detection</a:t>
            </a:r>
          </a:p>
        </p:txBody>
      </p:sp>
      <p:sp>
        <p:nvSpPr>
          <p:cNvPr id="3" name="Content Placeholder 2">
            <a:extLst>
              <a:ext uri="{FF2B5EF4-FFF2-40B4-BE49-F238E27FC236}">
                <a16:creationId xmlns:a16="http://schemas.microsoft.com/office/drawing/2014/main" id="{A1C0E631-3613-FD6A-80E2-BF5711AF5DEB}"/>
              </a:ext>
            </a:extLst>
          </p:cNvPr>
          <p:cNvSpPr>
            <a:spLocks noGrp="1"/>
          </p:cNvSpPr>
          <p:nvPr>
            <p:ph idx="1"/>
          </p:nvPr>
        </p:nvSpPr>
        <p:spPr>
          <a:xfrm>
            <a:off x="677335" y="1854690"/>
            <a:ext cx="8804596" cy="2957689"/>
          </a:xfrm>
        </p:spPr>
        <p:txBody>
          <a:bodyPr>
            <a:normAutofit/>
          </a:bodyPr>
          <a:lstStyle/>
          <a:p>
            <a:r>
              <a:rPr lang="en-GB" sz="1800" dirty="0">
                <a:solidFill>
                  <a:srgbClr val="231F20"/>
                </a:solidFill>
                <a:effectLst/>
                <a:latin typeface="Trebuchet MS (Headings)"/>
              </a:rPr>
              <a:t>Entropy coding is the last step of encoding. Therefore, the parameter that identifies the coding method, whether </a:t>
            </a:r>
            <a:r>
              <a:rPr lang="en-GB" sz="1800" dirty="0">
                <a:solidFill>
                  <a:srgbClr val="FF0000"/>
                </a:solidFill>
                <a:effectLst/>
                <a:latin typeface="Trebuchet MS (Headings)"/>
              </a:rPr>
              <a:t>CABAC or CAVLC</a:t>
            </a:r>
            <a:r>
              <a:rPr lang="en-GB" sz="1800" dirty="0">
                <a:solidFill>
                  <a:srgbClr val="231F20"/>
                </a:solidFill>
                <a:effectLst/>
                <a:latin typeface="Trebuchet MS (Headings)"/>
              </a:rPr>
              <a:t>, is the most important one as the decoder starts interpreting data accordingly.</a:t>
            </a:r>
          </a:p>
          <a:p>
            <a:r>
              <a:rPr lang="en-GB" sz="1800" dirty="0">
                <a:solidFill>
                  <a:srgbClr val="231F20"/>
                </a:solidFill>
                <a:effectLst/>
                <a:latin typeface="Trebuchet MS (Headings)"/>
              </a:rPr>
              <a:t>In more than 5K unique headers encountered in the design set, we observed that around two-thirds used CABAC coding. </a:t>
            </a:r>
          </a:p>
          <a:p>
            <a:r>
              <a:rPr lang="en-GB" sz="1800" dirty="0">
                <a:solidFill>
                  <a:srgbClr val="231F20"/>
                </a:solidFill>
                <a:effectLst/>
                <a:latin typeface="Trebuchet MS (Headings)"/>
              </a:rPr>
              <a:t>Therefore, the ability to infer the type of entropy coding directly from the coded video sequence data will reduce the computational complexity of the search by almost one-half.</a:t>
            </a:r>
            <a:endParaRPr lang="en-IN" dirty="0">
              <a:latin typeface="Trebuchet MS (Headings)"/>
            </a:endParaRPr>
          </a:p>
        </p:txBody>
      </p:sp>
    </p:spTree>
    <p:extLst>
      <p:ext uri="{BB962C8B-B14F-4D97-AF65-F5344CB8AC3E}">
        <p14:creationId xmlns:p14="http://schemas.microsoft.com/office/powerpoint/2010/main" val="834892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DCC03-5A7C-9D7C-2292-A1D83CEA69E6}"/>
              </a:ext>
            </a:extLst>
          </p:cNvPr>
          <p:cNvSpPr>
            <a:spLocks noGrp="1"/>
          </p:cNvSpPr>
          <p:nvPr>
            <p:ph type="title"/>
          </p:nvPr>
        </p:nvSpPr>
        <p:spPr/>
        <p:txBody>
          <a:bodyPr/>
          <a:lstStyle/>
          <a:p>
            <a:r>
              <a:rPr lang="en-GB" dirty="0"/>
              <a:t>CABAC vs CAVLC</a:t>
            </a:r>
            <a:endParaRPr lang="en-IN" dirty="0"/>
          </a:p>
        </p:txBody>
      </p:sp>
      <p:sp>
        <p:nvSpPr>
          <p:cNvPr id="3" name="Content Placeholder 2">
            <a:extLst>
              <a:ext uri="{FF2B5EF4-FFF2-40B4-BE49-F238E27FC236}">
                <a16:creationId xmlns:a16="http://schemas.microsoft.com/office/drawing/2014/main" id="{2CA55DD7-3656-C4F3-F0C2-3A28BC87AD0D}"/>
              </a:ext>
            </a:extLst>
          </p:cNvPr>
          <p:cNvSpPr>
            <a:spLocks noGrp="1"/>
          </p:cNvSpPr>
          <p:nvPr>
            <p:ph idx="1"/>
          </p:nvPr>
        </p:nvSpPr>
        <p:spPr>
          <a:xfrm>
            <a:off x="677334" y="1723267"/>
            <a:ext cx="8596668" cy="3880773"/>
          </a:xfrm>
        </p:spPr>
        <p:txBody>
          <a:bodyPr>
            <a:normAutofit lnSpcReduction="10000"/>
          </a:bodyPr>
          <a:lstStyle/>
          <a:p>
            <a:r>
              <a:rPr lang="en-GB" sz="1800" dirty="0">
                <a:solidFill>
                  <a:srgbClr val="231F20"/>
                </a:solidFill>
                <a:effectLst/>
                <a:latin typeface="Trebuchet MS (Headings)"/>
              </a:rPr>
              <a:t>Most notably, CABAC performs entropy coding over all coded elements such as reference frame index, motion vectors, and residual data. This allows CABAC to perform better </a:t>
            </a:r>
            <a:r>
              <a:rPr lang="en-GB" sz="1800" dirty="0" err="1">
                <a:solidFill>
                  <a:srgbClr val="231F20"/>
                </a:solidFill>
                <a:effectLst/>
                <a:latin typeface="Trebuchet MS (Headings)"/>
              </a:rPr>
              <a:t>modeling</a:t>
            </a:r>
            <a:r>
              <a:rPr lang="en-GB" sz="1800" dirty="0">
                <a:solidFill>
                  <a:srgbClr val="231F20"/>
                </a:solidFill>
                <a:effectLst/>
                <a:latin typeface="Trebuchet MS (Headings)"/>
              </a:rPr>
              <a:t> of symbol probabilities. </a:t>
            </a:r>
          </a:p>
          <a:p>
            <a:r>
              <a:rPr lang="en-GB" sz="1800" dirty="0">
                <a:solidFill>
                  <a:srgbClr val="231F20"/>
                </a:solidFill>
                <a:effectLst/>
                <a:latin typeface="Trebuchet MS (Headings)"/>
              </a:rPr>
              <a:t>As a result, one should expect to observe more or less a uniform distribution along the coded sequence.</a:t>
            </a:r>
          </a:p>
          <a:p>
            <a:r>
              <a:rPr lang="en-GB" sz="1800" dirty="0">
                <a:solidFill>
                  <a:srgbClr val="231F20"/>
                </a:solidFill>
                <a:effectLst/>
                <a:latin typeface="Trebuchet MS (Headings)"/>
              </a:rPr>
              <a:t> CAVLC, in contrast, codes only residual data in a context-adaptive manner, and other coded elements are coded using </a:t>
            </a:r>
            <a:r>
              <a:rPr lang="en-GB" sz="1800" dirty="0">
                <a:solidFill>
                  <a:srgbClr val="FF0000"/>
                </a:solidFill>
                <a:effectLst/>
                <a:latin typeface="Trebuchet MS (Headings)"/>
              </a:rPr>
              <a:t>Exponential </a:t>
            </a:r>
            <a:r>
              <a:rPr lang="en-GB" sz="1800" dirty="0" err="1">
                <a:solidFill>
                  <a:srgbClr val="FF0000"/>
                </a:solidFill>
                <a:effectLst/>
                <a:latin typeface="Trebuchet MS (Headings)"/>
              </a:rPr>
              <a:t>Golomb</a:t>
            </a:r>
            <a:r>
              <a:rPr lang="en-GB" sz="1800" dirty="0">
                <a:solidFill>
                  <a:srgbClr val="FF0000"/>
                </a:solidFill>
                <a:effectLst/>
                <a:latin typeface="Trebuchet MS (Headings)"/>
              </a:rPr>
              <a:t> codes</a:t>
            </a:r>
            <a:r>
              <a:rPr lang="en-GB" sz="1800" dirty="0">
                <a:solidFill>
                  <a:srgbClr val="231F20"/>
                </a:solidFill>
                <a:effectLst/>
                <a:latin typeface="Trebuchet MS (Headings)"/>
              </a:rPr>
              <a:t>, which have a very regular construction with each codeword starting with a prefix of zeros. </a:t>
            </a:r>
          </a:p>
          <a:p>
            <a:r>
              <a:rPr lang="en-GB" sz="1800" dirty="0">
                <a:solidFill>
                  <a:srgbClr val="231F20"/>
                </a:solidFill>
                <a:effectLst/>
                <a:latin typeface="Trebuchet MS (Headings)"/>
              </a:rPr>
              <a:t>Hence, this interleaving of different codes may be expected to introduce deviations from uniformity.</a:t>
            </a:r>
          </a:p>
          <a:p>
            <a:r>
              <a:rPr lang="en-GB" sz="1800" dirty="0">
                <a:solidFill>
                  <a:srgbClr val="231F20"/>
                </a:solidFill>
                <a:effectLst/>
                <a:latin typeface="Trebuchet MS (Headings)"/>
              </a:rPr>
              <a:t> Our examination of the CAVLC-coded data indeed showed that 0x00 and 0xFF values appear more frequently in the byte sequence.</a:t>
            </a:r>
            <a:endParaRPr lang="en-IN" dirty="0">
              <a:latin typeface="Trebuchet MS (Headings)"/>
            </a:endParaRPr>
          </a:p>
        </p:txBody>
      </p:sp>
    </p:spTree>
    <p:extLst>
      <p:ext uri="{BB962C8B-B14F-4D97-AF65-F5344CB8AC3E}">
        <p14:creationId xmlns:p14="http://schemas.microsoft.com/office/powerpoint/2010/main" val="232500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60C6C-AA67-80A8-DF6B-79FBC13C8B68}"/>
              </a:ext>
            </a:extLst>
          </p:cNvPr>
          <p:cNvSpPr>
            <a:spLocks noGrp="1"/>
          </p:cNvSpPr>
          <p:nvPr>
            <p:ph type="title"/>
          </p:nvPr>
        </p:nvSpPr>
        <p:spPr>
          <a:xfrm>
            <a:off x="505308" y="578762"/>
            <a:ext cx="9905998" cy="1165126"/>
          </a:xfrm>
        </p:spPr>
        <p:txBody>
          <a:bodyPr/>
          <a:lstStyle/>
          <a:p>
            <a:r>
              <a:rPr lang="en-IN" dirty="0"/>
              <a:t>D. Updating Dictionary</a:t>
            </a:r>
          </a:p>
        </p:txBody>
      </p:sp>
      <p:sp>
        <p:nvSpPr>
          <p:cNvPr id="3" name="Content Placeholder 2">
            <a:extLst>
              <a:ext uri="{FF2B5EF4-FFF2-40B4-BE49-F238E27FC236}">
                <a16:creationId xmlns:a16="http://schemas.microsoft.com/office/drawing/2014/main" id="{CBF169CE-D353-DC1C-15FA-52F7DC69EF1B}"/>
              </a:ext>
            </a:extLst>
          </p:cNvPr>
          <p:cNvSpPr>
            <a:spLocks noGrp="1"/>
          </p:cNvSpPr>
          <p:nvPr>
            <p:ph idx="1"/>
          </p:nvPr>
        </p:nvSpPr>
        <p:spPr>
          <a:xfrm>
            <a:off x="505308" y="1646705"/>
            <a:ext cx="9036258" cy="4354239"/>
          </a:xfrm>
        </p:spPr>
        <p:txBody>
          <a:bodyPr>
            <a:normAutofit/>
          </a:bodyPr>
          <a:lstStyle/>
          <a:p>
            <a:r>
              <a:rPr lang="en-GB" sz="1800" dirty="0">
                <a:solidFill>
                  <a:srgbClr val="231F20"/>
                </a:solidFill>
                <a:effectLst/>
                <a:latin typeface="Trebuchet MS (Headings)"/>
              </a:rPr>
              <a:t>The headers in the dictionary are initially sorted based on frequencies of 10-tuples and individual parameter values. </a:t>
            </a:r>
            <a:endParaRPr lang="en-GB" dirty="0">
              <a:latin typeface="Trebuchet MS (Headings)"/>
            </a:endParaRPr>
          </a:p>
          <a:p>
            <a:r>
              <a:rPr lang="en-GB" sz="1800" dirty="0">
                <a:solidFill>
                  <a:srgbClr val="231F20"/>
                </a:solidFill>
                <a:effectLst/>
                <a:latin typeface="Trebuchet MS (Headings)"/>
              </a:rPr>
              <a:t>The above approach essentially builds a binary classifier that predicts the likelihood of the two entropy coding methods, thereby reducing the search space by one parameter.</a:t>
            </a:r>
          </a:p>
          <a:p>
            <a:r>
              <a:rPr lang="en-GB" sz="1800" dirty="0">
                <a:solidFill>
                  <a:srgbClr val="231F20"/>
                </a:solidFill>
                <a:effectLst/>
                <a:latin typeface="Trebuchet MS (Headings)"/>
              </a:rPr>
              <a:t>Denoting the probability of CABAC coding by </a:t>
            </a:r>
            <a:r>
              <a:rPr lang="en-GB" sz="1800" i="1" dirty="0">
                <a:solidFill>
                  <a:srgbClr val="231F20"/>
                </a:solidFill>
                <a:effectLst/>
                <a:latin typeface="Trebuchet MS (Headings)"/>
              </a:rPr>
              <a:t>Pe </a:t>
            </a:r>
            <a:r>
              <a:rPr lang="en-GB" sz="1800" dirty="0">
                <a:solidFill>
                  <a:srgbClr val="231F20"/>
                </a:solidFill>
                <a:effectLst/>
                <a:latin typeface="Trebuchet MS (Headings)"/>
              </a:rPr>
              <a:t>and CAVLC coding by </a:t>
            </a:r>
            <a:r>
              <a:rPr lang="en-GB" sz="1800" dirty="0">
                <a:solidFill>
                  <a:srgbClr val="FF0000"/>
                </a:solidFill>
                <a:effectLst/>
                <a:latin typeface="Trebuchet MS (Headings)"/>
              </a:rPr>
              <a:t>1 − </a:t>
            </a:r>
            <a:r>
              <a:rPr lang="en-GB" sz="1800" i="1" dirty="0">
                <a:solidFill>
                  <a:srgbClr val="FF0000"/>
                </a:solidFill>
                <a:effectLst/>
                <a:latin typeface="Trebuchet MS (Headings)"/>
              </a:rPr>
              <a:t>Pe</a:t>
            </a:r>
            <a:r>
              <a:rPr lang="en-GB" sz="1800" dirty="0">
                <a:solidFill>
                  <a:srgbClr val="231F20"/>
                </a:solidFill>
                <a:effectLst/>
                <a:latin typeface="Trebuchet MS (Headings)"/>
              </a:rPr>
              <a:t>, the dictionary can be updated by re-sorting its entries</a:t>
            </a:r>
          </a:p>
          <a:p>
            <a:r>
              <a:rPr lang="en-GB" sz="1800" dirty="0">
                <a:solidFill>
                  <a:srgbClr val="231F20"/>
                </a:solidFill>
                <a:effectLst/>
                <a:latin typeface="Trebuchet MS (Headings)"/>
              </a:rPr>
              <a:t>Accordingly, the encounter probability of the first 2.6K entries is multiplied by either </a:t>
            </a:r>
            <a:r>
              <a:rPr lang="en-GB" sz="1800" i="1" dirty="0">
                <a:solidFill>
                  <a:srgbClr val="FF0000"/>
                </a:solidFill>
                <a:effectLst/>
                <a:latin typeface="Trebuchet MS (Headings)"/>
              </a:rPr>
              <a:t>Pe </a:t>
            </a:r>
            <a:r>
              <a:rPr lang="en-GB" sz="1800" dirty="0">
                <a:solidFill>
                  <a:srgbClr val="FF0000"/>
                </a:solidFill>
                <a:effectLst/>
                <a:latin typeface="Trebuchet MS (Headings)"/>
              </a:rPr>
              <a:t>or 1 − </a:t>
            </a:r>
            <a:r>
              <a:rPr lang="en-GB" sz="1800" i="1" dirty="0">
                <a:solidFill>
                  <a:srgbClr val="FF0000"/>
                </a:solidFill>
                <a:effectLst/>
                <a:latin typeface="Trebuchet MS (Headings)"/>
              </a:rPr>
              <a:t>Pe </a:t>
            </a:r>
            <a:r>
              <a:rPr lang="en-GB" sz="1800" dirty="0">
                <a:solidFill>
                  <a:srgbClr val="231F20"/>
                </a:solidFill>
                <a:effectLst/>
                <a:latin typeface="Trebuchet MS (Headings)"/>
              </a:rPr>
              <a:t>depending on the value of the entropy coding-mode parameter.</a:t>
            </a:r>
          </a:p>
          <a:p>
            <a:r>
              <a:rPr lang="en-GB" sz="1800" dirty="0">
                <a:solidFill>
                  <a:srgbClr val="231F20"/>
                </a:solidFill>
                <a:effectLst/>
                <a:latin typeface="Trebuchet MS (Headings)"/>
              </a:rPr>
              <a:t>For the remaining entries the individual probability of encoding type measured across the design set is substituted with the classifier’s confidence in its prediction (</a:t>
            </a:r>
            <a:r>
              <a:rPr lang="en-GB" sz="1800" i="1" dirty="0">
                <a:solidFill>
                  <a:srgbClr val="231F20"/>
                </a:solidFill>
                <a:effectLst/>
                <a:latin typeface="Trebuchet MS (Headings)"/>
              </a:rPr>
              <a:t>i.e., Pe </a:t>
            </a:r>
            <a:r>
              <a:rPr lang="en-GB" sz="1800" dirty="0">
                <a:solidFill>
                  <a:srgbClr val="231F20"/>
                </a:solidFill>
                <a:effectLst/>
                <a:latin typeface="Trebuchet MS (Headings)"/>
              </a:rPr>
              <a:t>or 1 − </a:t>
            </a:r>
            <a:r>
              <a:rPr lang="en-GB" sz="1800" i="1" dirty="0">
                <a:solidFill>
                  <a:srgbClr val="231F20"/>
                </a:solidFill>
                <a:effectLst/>
                <a:latin typeface="Trebuchet MS (Headings)"/>
              </a:rPr>
              <a:t>Pe</a:t>
            </a:r>
            <a:r>
              <a:rPr lang="en-GB" sz="1800" dirty="0">
                <a:solidFill>
                  <a:srgbClr val="231F20"/>
                </a:solidFill>
                <a:effectLst/>
                <a:latin typeface="Trebuchet MS (Headings)"/>
              </a:rPr>
              <a:t>), and they are re-sorted within themselves.</a:t>
            </a:r>
            <a:endParaRPr lang="en-IN" dirty="0">
              <a:latin typeface="Trebuchet MS (Headings)"/>
            </a:endParaRPr>
          </a:p>
        </p:txBody>
      </p:sp>
    </p:spTree>
    <p:extLst>
      <p:ext uri="{BB962C8B-B14F-4D97-AF65-F5344CB8AC3E}">
        <p14:creationId xmlns:p14="http://schemas.microsoft.com/office/powerpoint/2010/main" val="2267941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16ADA-219C-AFA1-E9BB-D5207918C5A8}"/>
              </a:ext>
            </a:extLst>
          </p:cNvPr>
          <p:cNvSpPr>
            <a:spLocks noGrp="1"/>
          </p:cNvSpPr>
          <p:nvPr>
            <p:ph type="title"/>
          </p:nvPr>
        </p:nvSpPr>
        <p:spPr/>
        <p:txBody>
          <a:bodyPr/>
          <a:lstStyle/>
          <a:p>
            <a:r>
              <a:rPr lang="en-IN" dirty="0"/>
              <a:t>E. Header Identification</a:t>
            </a:r>
          </a:p>
        </p:txBody>
      </p:sp>
      <p:sp>
        <p:nvSpPr>
          <p:cNvPr id="3" name="Content Placeholder 2">
            <a:extLst>
              <a:ext uri="{FF2B5EF4-FFF2-40B4-BE49-F238E27FC236}">
                <a16:creationId xmlns:a16="http://schemas.microsoft.com/office/drawing/2014/main" id="{7A2947EE-5E67-92C5-AF9B-8FDCED2E43CB}"/>
              </a:ext>
            </a:extLst>
          </p:cNvPr>
          <p:cNvSpPr>
            <a:spLocks noGrp="1"/>
          </p:cNvSpPr>
          <p:nvPr>
            <p:ph idx="1"/>
          </p:nvPr>
        </p:nvSpPr>
        <p:spPr>
          <a:xfrm>
            <a:off x="677334" y="1488613"/>
            <a:ext cx="8596668" cy="3880773"/>
          </a:xfrm>
        </p:spPr>
        <p:txBody>
          <a:bodyPr>
            <a:normAutofit/>
          </a:bodyPr>
          <a:lstStyle/>
          <a:p>
            <a:r>
              <a:rPr lang="en-GB" sz="1800" dirty="0">
                <a:solidFill>
                  <a:srgbClr val="231F20"/>
                </a:solidFill>
                <a:effectLst/>
                <a:latin typeface="Trebuchet MS (Headings)"/>
              </a:rPr>
              <a:t>When decoding a given video sequence data, if the decoder is not correctly initialized decoding eventually fails.</a:t>
            </a:r>
          </a:p>
          <a:p>
            <a:r>
              <a:rPr lang="en-GB" sz="1800" dirty="0">
                <a:solidFill>
                  <a:srgbClr val="231F20"/>
                </a:solidFill>
                <a:effectLst/>
                <a:latin typeface="Trebuchet MS (Headings)"/>
              </a:rPr>
              <a:t> In the case of the </a:t>
            </a:r>
            <a:r>
              <a:rPr lang="en-GB" sz="1800" dirty="0">
                <a:solidFill>
                  <a:srgbClr val="FF0000"/>
                </a:solidFill>
                <a:effectLst/>
                <a:latin typeface="Trebuchet MS (Headings)"/>
              </a:rPr>
              <a:t>FFMPEG</a:t>
            </a:r>
            <a:r>
              <a:rPr lang="en-GB" sz="1800" dirty="0">
                <a:solidFill>
                  <a:srgbClr val="231F20"/>
                </a:solidFill>
                <a:effectLst/>
                <a:latin typeface="Trebuchet MS (Headings)"/>
              </a:rPr>
              <a:t> tool, this failure is implicit as the decoder persistently attempts to decode each subsequent picture until it reaches the end of coded data.</a:t>
            </a:r>
          </a:p>
          <a:p>
            <a:r>
              <a:rPr lang="en-GB" sz="1800" dirty="0">
                <a:solidFill>
                  <a:srgbClr val="231F20"/>
                </a:solidFill>
                <a:effectLst/>
                <a:latin typeface="Trebuchet MS (Headings)"/>
              </a:rPr>
              <a:t> To increase the efficiency of the search, we use other supplementary information. Many widely used applications, such as FFMPEG, have well-designed </a:t>
            </a:r>
            <a:r>
              <a:rPr lang="en-GB" sz="1800" dirty="0">
                <a:solidFill>
                  <a:srgbClr val="FF0000"/>
                </a:solidFill>
                <a:effectLst/>
                <a:latin typeface="Trebuchet MS (Headings)"/>
              </a:rPr>
              <a:t>built-in logs</a:t>
            </a:r>
            <a:r>
              <a:rPr lang="en-GB" sz="1800" dirty="0">
                <a:solidFill>
                  <a:srgbClr val="231F20"/>
                </a:solidFill>
                <a:effectLst/>
                <a:latin typeface="Trebuchet MS (Headings)"/>
              </a:rPr>
              <a:t>. </a:t>
            </a:r>
          </a:p>
          <a:p>
            <a:r>
              <a:rPr lang="en-GB" sz="1800" dirty="0">
                <a:solidFill>
                  <a:srgbClr val="231F20"/>
                </a:solidFill>
                <a:effectLst/>
                <a:latin typeface="Trebuchet MS (Headings)"/>
              </a:rPr>
              <a:t>These application logs record important events and provide critical information about the state of the decoder when it fails.</a:t>
            </a:r>
            <a:endParaRPr lang="en-IN" dirty="0">
              <a:latin typeface="Trebuchet MS (Headings)"/>
            </a:endParaRPr>
          </a:p>
        </p:txBody>
      </p:sp>
    </p:spTree>
    <p:extLst>
      <p:ext uri="{BB962C8B-B14F-4D97-AF65-F5344CB8AC3E}">
        <p14:creationId xmlns:p14="http://schemas.microsoft.com/office/powerpoint/2010/main" val="492017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9DC5C-2369-5043-DB29-A43159D8264B}"/>
              </a:ext>
            </a:extLst>
          </p:cNvPr>
          <p:cNvSpPr>
            <a:spLocks noGrp="1"/>
          </p:cNvSpPr>
          <p:nvPr>
            <p:ph type="title"/>
          </p:nvPr>
        </p:nvSpPr>
        <p:spPr/>
        <p:txBody>
          <a:bodyPr/>
          <a:lstStyle/>
          <a:p>
            <a:r>
              <a:rPr lang="en-IN" dirty="0"/>
              <a:t>F. Picture Validation</a:t>
            </a:r>
          </a:p>
        </p:txBody>
      </p:sp>
      <p:sp>
        <p:nvSpPr>
          <p:cNvPr id="3" name="Content Placeholder 2">
            <a:extLst>
              <a:ext uri="{FF2B5EF4-FFF2-40B4-BE49-F238E27FC236}">
                <a16:creationId xmlns:a16="http://schemas.microsoft.com/office/drawing/2014/main" id="{766E79AE-CC26-6E05-63C6-0EC09A286E3D}"/>
              </a:ext>
            </a:extLst>
          </p:cNvPr>
          <p:cNvSpPr>
            <a:spLocks noGrp="1"/>
          </p:cNvSpPr>
          <p:nvPr>
            <p:ph idx="1"/>
          </p:nvPr>
        </p:nvSpPr>
        <p:spPr>
          <a:xfrm>
            <a:off x="677334" y="1653693"/>
            <a:ext cx="8596668" cy="3880773"/>
          </a:xfrm>
        </p:spPr>
        <p:txBody>
          <a:bodyPr>
            <a:normAutofit/>
          </a:bodyPr>
          <a:lstStyle/>
          <a:p>
            <a:r>
              <a:rPr lang="en-GB" sz="1800" dirty="0">
                <a:solidFill>
                  <a:srgbClr val="231F20"/>
                </a:solidFill>
                <a:effectLst/>
                <a:latin typeface="Trebuchet MS (Headings)"/>
              </a:rPr>
              <a:t>As the last step of our method, we verify whether a reconstructed picture actually exhibits characteristics of real images.</a:t>
            </a:r>
          </a:p>
          <a:p>
            <a:r>
              <a:rPr lang="en-GB" sz="1800" dirty="0">
                <a:solidFill>
                  <a:srgbClr val="231F20"/>
                </a:solidFill>
                <a:effectLst/>
                <a:latin typeface="Trebuchet MS (Headings)"/>
              </a:rPr>
              <a:t> In our tests, we utilized the correlation between the pictures generated using the identified header and the original header used for encoding.</a:t>
            </a:r>
          </a:p>
          <a:p>
            <a:r>
              <a:rPr lang="en-GB" sz="1800" dirty="0">
                <a:solidFill>
                  <a:srgbClr val="231F20"/>
                </a:solidFill>
                <a:effectLst/>
                <a:latin typeface="Trebuchet MS (Headings)"/>
              </a:rPr>
              <a:t>In practice, however, one needs to decide only based on the decoder output. This can simply be determined based on the absence of any decoding errors. </a:t>
            </a:r>
          </a:p>
          <a:p>
            <a:r>
              <a:rPr lang="en-GB" sz="1800" dirty="0">
                <a:solidFill>
                  <a:srgbClr val="231F20"/>
                </a:solidFill>
                <a:effectLst/>
                <a:latin typeface="Trebuchet MS (Headings)"/>
              </a:rPr>
              <a:t>Further, our decoding attempts show that when the decoder fails, in most cases a picture cannot be reconstructed, and in the rare cases that a picture is erroneously constructed, it can be easily distinguished from real pictures.</a:t>
            </a:r>
            <a:endParaRPr lang="en-IN" dirty="0">
              <a:latin typeface="Trebuchet MS (Headings)"/>
            </a:endParaRPr>
          </a:p>
        </p:txBody>
      </p:sp>
    </p:spTree>
    <p:extLst>
      <p:ext uri="{BB962C8B-B14F-4D97-AF65-F5344CB8AC3E}">
        <p14:creationId xmlns:p14="http://schemas.microsoft.com/office/powerpoint/2010/main" val="3503351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9A1D3-F5D5-3729-7221-85EDDDCA806A}"/>
              </a:ext>
            </a:extLst>
          </p:cNvPr>
          <p:cNvSpPr>
            <a:spLocks noGrp="1"/>
          </p:cNvSpPr>
          <p:nvPr>
            <p:ph type="title"/>
          </p:nvPr>
        </p:nvSpPr>
        <p:spPr>
          <a:xfrm>
            <a:off x="3377717" y="491185"/>
            <a:ext cx="9905998" cy="1052238"/>
          </a:xfrm>
        </p:spPr>
        <p:txBody>
          <a:bodyPr>
            <a:normAutofit fontScale="90000"/>
          </a:bodyPr>
          <a:lstStyle/>
          <a:p>
            <a:r>
              <a:rPr lang="en-GB" dirty="0">
                <a:solidFill>
                  <a:schemeClr val="accent2">
                    <a:lumMod val="75000"/>
                  </a:schemeClr>
                </a:solidFill>
              </a:rPr>
              <a:t>EVALUATION</a:t>
            </a:r>
            <a:br>
              <a:rPr lang="en-GB" dirty="0">
                <a:solidFill>
                  <a:schemeClr val="accent2">
                    <a:lumMod val="75000"/>
                  </a:schemeClr>
                </a:solidFill>
              </a:rPr>
            </a:br>
            <a:br>
              <a:rPr lang="en-GB" dirty="0">
                <a:solidFill>
                  <a:schemeClr val="accent2">
                    <a:lumMod val="75000"/>
                  </a:schemeClr>
                </a:solidFill>
              </a:rPr>
            </a:br>
            <a:endParaRPr lang="en-IN" sz="2000" dirty="0">
              <a:solidFill>
                <a:schemeClr val="accent2">
                  <a:lumMod val="75000"/>
                </a:schemeClr>
              </a:solidFill>
            </a:endParaRPr>
          </a:p>
        </p:txBody>
      </p:sp>
      <p:sp>
        <p:nvSpPr>
          <p:cNvPr id="3" name="Content Placeholder 2">
            <a:extLst>
              <a:ext uri="{FF2B5EF4-FFF2-40B4-BE49-F238E27FC236}">
                <a16:creationId xmlns:a16="http://schemas.microsoft.com/office/drawing/2014/main" id="{1C11EF80-EBCD-F47E-B2DB-4F20A2F9326C}"/>
              </a:ext>
            </a:extLst>
          </p:cNvPr>
          <p:cNvSpPr>
            <a:spLocks noGrp="1"/>
          </p:cNvSpPr>
          <p:nvPr>
            <p:ph idx="1"/>
          </p:nvPr>
        </p:nvSpPr>
        <p:spPr/>
        <p:txBody>
          <a:bodyPr>
            <a:normAutofit/>
          </a:bodyPr>
          <a:lstStyle/>
          <a:p>
            <a:r>
              <a:rPr lang="en-GB" sz="1800" dirty="0">
                <a:solidFill>
                  <a:srgbClr val="231F20"/>
                </a:solidFill>
                <a:effectLst/>
                <a:latin typeface="Trebuchet MS (Headings)"/>
              </a:rPr>
              <a:t>This test setting is considered to determine the best achievable performance as we finetune the search method using aggregate statistics of parameter values obtained over the design set.</a:t>
            </a:r>
          </a:p>
          <a:p>
            <a:r>
              <a:rPr lang="en-GB" sz="1800" dirty="0">
                <a:solidFill>
                  <a:srgbClr val="231F20"/>
                </a:solidFill>
                <a:effectLst/>
                <a:latin typeface="Trebuchet MS (Headings)"/>
              </a:rPr>
              <a:t>In our tests, we selected one coded IDR frame data from </a:t>
            </a:r>
            <a:r>
              <a:rPr lang="en-GB" sz="1800" dirty="0">
                <a:solidFill>
                  <a:srgbClr val="FF0000"/>
                </a:solidFill>
                <a:effectLst/>
                <a:latin typeface="Trebuchet MS (Headings)"/>
              </a:rPr>
              <a:t>5,115</a:t>
            </a:r>
            <a:r>
              <a:rPr lang="en-GB" sz="1800" dirty="0">
                <a:solidFill>
                  <a:srgbClr val="231F20"/>
                </a:solidFill>
                <a:effectLst/>
                <a:latin typeface="Trebuchet MS (Headings)"/>
              </a:rPr>
              <a:t> randomly selected videos that are encoded using a unique combination of SPS and PPS units encountered in the design set. </a:t>
            </a:r>
          </a:p>
          <a:p>
            <a:r>
              <a:rPr lang="en-GB" sz="1800" dirty="0">
                <a:solidFill>
                  <a:srgbClr val="231F20"/>
                </a:solidFill>
                <a:effectLst/>
                <a:latin typeface="Trebuchet MS (Headings)"/>
              </a:rPr>
              <a:t>We then attempted to decode each frame data using five methods</a:t>
            </a:r>
          </a:p>
          <a:p>
            <a:r>
              <a:rPr lang="en-GB" sz="1800" dirty="0">
                <a:solidFill>
                  <a:srgbClr val="231F20"/>
                </a:solidFill>
                <a:effectLst/>
                <a:latin typeface="Trebuchet MS (Headings)"/>
              </a:rPr>
              <a:t>These include the </a:t>
            </a:r>
            <a:r>
              <a:rPr lang="en-GB" dirty="0">
                <a:solidFill>
                  <a:srgbClr val="FF0000"/>
                </a:solidFill>
                <a:latin typeface="Trebuchet MS (Headings)"/>
              </a:rPr>
              <a:t>H</a:t>
            </a:r>
            <a:r>
              <a:rPr lang="en-GB" sz="1800" dirty="0">
                <a:solidFill>
                  <a:srgbClr val="FF0000"/>
                </a:solidFill>
                <a:effectLst/>
                <a:latin typeface="Trebuchet MS (Headings)"/>
              </a:rPr>
              <a:t>eader-generation </a:t>
            </a:r>
            <a:r>
              <a:rPr lang="en-GB" sz="1800" dirty="0">
                <a:solidFill>
                  <a:srgbClr val="231F20"/>
                </a:solidFill>
                <a:effectLst/>
                <a:latin typeface="Trebuchet MS (Headings)"/>
              </a:rPr>
              <a:t>method; the search over core parameters separately incorporated with </a:t>
            </a:r>
            <a:r>
              <a:rPr lang="en-GB" sz="1800" dirty="0">
                <a:solidFill>
                  <a:srgbClr val="FF0000"/>
                </a:solidFill>
                <a:effectLst/>
                <a:latin typeface="Trebuchet MS (Headings)"/>
              </a:rPr>
              <a:t>decoding error messages </a:t>
            </a:r>
            <a:r>
              <a:rPr lang="en-GB" sz="1800" dirty="0">
                <a:solidFill>
                  <a:srgbClr val="231F20"/>
                </a:solidFill>
                <a:effectLst/>
                <a:latin typeface="Trebuchet MS (Headings)"/>
              </a:rPr>
              <a:t>and </a:t>
            </a:r>
            <a:r>
              <a:rPr lang="en-GB" sz="1800" dirty="0">
                <a:solidFill>
                  <a:srgbClr val="FF0000"/>
                </a:solidFill>
                <a:effectLst/>
                <a:latin typeface="Trebuchet MS (Headings)"/>
              </a:rPr>
              <a:t>entropy coding mode detection</a:t>
            </a:r>
            <a:r>
              <a:rPr lang="en-GB" sz="1800" dirty="0">
                <a:solidFill>
                  <a:srgbClr val="231F20"/>
                </a:solidFill>
                <a:effectLst/>
                <a:latin typeface="Trebuchet MS (Headings)"/>
              </a:rPr>
              <a:t>; the search over core parameters without the additional improvements guiding the search; and the </a:t>
            </a:r>
            <a:r>
              <a:rPr lang="en-GB" sz="1800" dirty="0">
                <a:solidFill>
                  <a:srgbClr val="FF0000"/>
                </a:solidFill>
                <a:effectLst/>
                <a:latin typeface="Trebuchet MS (Headings)"/>
              </a:rPr>
              <a:t>header stitching method</a:t>
            </a:r>
            <a:r>
              <a:rPr lang="en-GB" sz="1800" dirty="0">
                <a:solidFill>
                  <a:srgbClr val="231F20"/>
                </a:solidFill>
                <a:effectLst/>
                <a:latin typeface="Trebuchet MS (Headings)"/>
              </a:rPr>
              <a:t>. </a:t>
            </a:r>
            <a:endParaRPr lang="en-IN" dirty="0">
              <a:latin typeface="Trebuchet MS (Headings)"/>
            </a:endParaRPr>
          </a:p>
        </p:txBody>
      </p:sp>
      <p:sp>
        <p:nvSpPr>
          <p:cNvPr id="4" name="TextBox 3">
            <a:extLst>
              <a:ext uri="{FF2B5EF4-FFF2-40B4-BE49-F238E27FC236}">
                <a16:creationId xmlns:a16="http://schemas.microsoft.com/office/drawing/2014/main" id="{117E613B-1CA0-9D92-BDBD-770D5DEDEB2C}"/>
              </a:ext>
            </a:extLst>
          </p:cNvPr>
          <p:cNvSpPr txBox="1"/>
          <p:nvPr/>
        </p:nvSpPr>
        <p:spPr>
          <a:xfrm>
            <a:off x="2592526" y="1312590"/>
            <a:ext cx="4221027" cy="461665"/>
          </a:xfrm>
          <a:prstGeom prst="rect">
            <a:avLst/>
          </a:prstGeom>
          <a:noFill/>
        </p:spPr>
        <p:txBody>
          <a:bodyPr wrap="none" rtlCol="0">
            <a:spAutoFit/>
          </a:bodyPr>
          <a:lstStyle/>
          <a:p>
            <a:r>
              <a:rPr lang="en-GB" sz="2400" dirty="0">
                <a:solidFill>
                  <a:schemeClr val="accent1">
                    <a:lumMod val="75000"/>
                  </a:schemeClr>
                </a:solidFill>
              </a:rPr>
              <a:t>A. Experiments on Design Set</a:t>
            </a:r>
            <a:endParaRPr lang="en-IN" sz="2400" dirty="0">
              <a:solidFill>
                <a:schemeClr val="accent1">
                  <a:lumMod val="75000"/>
                </a:schemeClr>
              </a:solidFill>
            </a:endParaRPr>
          </a:p>
        </p:txBody>
      </p:sp>
    </p:spTree>
    <p:extLst>
      <p:ext uri="{BB962C8B-B14F-4D97-AF65-F5344CB8AC3E}">
        <p14:creationId xmlns:p14="http://schemas.microsoft.com/office/powerpoint/2010/main" val="3440856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78A5E8-14F5-B6D3-311C-FEBF083BEF5E}"/>
              </a:ext>
            </a:extLst>
          </p:cNvPr>
          <p:cNvSpPr>
            <a:spLocks noGrp="1"/>
          </p:cNvSpPr>
          <p:nvPr>
            <p:ph idx="1"/>
          </p:nvPr>
        </p:nvSpPr>
        <p:spPr>
          <a:xfrm>
            <a:off x="604699" y="595980"/>
            <a:ext cx="9905999" cy="5497690"/>
          </a:xfrm>
        </p:spPr>
        <p:txBody>
          <a:bodyPr>
            <a:normAutofit/>
          </a:bodyPr>
          <a:lstStyle/>
          <a:p>
            <a:r>
              <a:rPr lang="en-GB" dirty="0">
                <a:solidFill>
                  <a:srgbClr val="231F20"/>
                </a:solidFill>
                <a:latin typeface="Trebuchet MS (Headings)"/>
              </a:rPr>
              <a:t>T</a:t>
            </a:r>
            <a:r>
              <a:rPr lang="en-GB" sz="1800" dirty="0">
                <a:solidFill>
                  <a:srgbClr val="231F20"/>
                </a:solidFill>
                <a:effectLst/>
                <a:latin typeface="Trebuchet MS (Headings)"/>
              </a:rPr>
              <a:t>he </a:t>
            </a:r>
            <a:r>
              <a:rPr lang="en-GB" sz="1800" dirty="0">
                <a:solidFill>
                  <a:srgbClr val="FF0000"/>
                </a:solidFill>
                <a:effectLst/>
                <a:latin typeface="Trebuchet MS (Headings)"/>
              </a:rPr>
              <a:t>cumulative distribution function (CDF) </a:t>
            </a:r>
            <a:r>
              <a:rPr lang="en-GB" sz="1800" dirty="0">
                <a:solidFill>
                  <a:srgbClr val="231F20"/>
                </a:solidFill>
                <a:effectLst/>
                <a:latin typeface="Trebuchet MS (Headings)"/>
              </a:rPr>
              <a:t>of the number of trials it takes to successfully decode each of the frames taken from the 5,115 videos.</a:t>
            </a:r>
          </a:p>
          <a:p>
            <a:r>
              <a:rPr lang="en-GB" sz="1800" dirty="0">
                <a:solidFill>
                  <a:srgbClr val="231F20"/>
                </a:solidFill>
                <a:effectLst/>
                <a:latin typeface="Trebuchet MS (Headings)"/>
              </a:rPr>
              <a:t> As can be seen in the CDF plots, after 500 trials, the ratio of correctly decoded videos reaches 96.4% for the header-generation method whereas the other four methods can only decode 91.9%, 85.9%, 77.0%, and 40.8% of the videos at this level, respectively. </a:t>
            </a:r>
          </a:p>
          <a:p>
            <a:r>
              <a:rPr lang="en-GB" sz="1800" dirty="0">
                <a:solidFill>
                  <a:srgbClr val="231F20"/>
                </a:solidFill>
                <a:effectLst/>
                <a:latin typeface="Trebuchet MS (Headings)"/>
              </a:rPr>
              <a:t>Even at 10 trials, the </a:t>
            </a:r>
            <a:r>
              <a:rPr lang="en-GB" dirty="0">
                <a:solidFill>
                  <a:srgbClr val="FF0000"/>
                </a:solidFill>
                <a:latin typeface="Trebuchet MS (Headings)"/>
              </a:rPr>
              <a:t>H</a:t>
            </a:r>
            <a:r>
              <a:rPr lang="en-GB" sz="1800" dirty="0">
                <a:solidFill>
                  <a:srgbClr val="FF0000"/>
                </a:solidFill>
                <a:effectLst/>
                <a:latin typeface="Trebuchet MS (Headings)"/>
              </a:rPr>
              <a:t>eader-Generation</a:t>
            </a:r>
            <a:r>
              <a:rPr lang="en-GB" sz="1800" dirty="0">
                <a:solidFill>
                  <a:srgbClr val="231F20"/>
                </a:solidFill>
                <a:effectLst/>
                <a:latin typeface="Trebuchet MS (Headings)"/>
              </a:rPr>
              <a:t> method is able to decode </a:t>
            </a:r>
            <a:r>
              <a:rPr lang="en-GB" sz="1800" dirty="0">
                <a:solidFill>
                  <a:srgbClr val="FF0000"/>
                </a:solidFill>
                <a:effectLst/>
                <a:latin typeface="Trebuchet MS (Headings)"/>
              </a:rPr>
              <a:t>26%</a:t>
            </a:r>
            <a:r>
              <a:rPr lang="en-GB" sz="1800" dirty="0">
                <a:solidFill>
                  <a:srgbClr val="231F20"/>
                </a:solidFill>
                <a:effectLst/>
                <a:latin typeface="Trebuchet MS (Headings)"/>
              </a:rPr>
              <a:t> of the videos in comparison to </a:t>
            </a:r>
            <a:r>
              <a:rPr lang="en-GB" sz="1800" dirty="0">
                <a:solidFill>
                  <a:srgbClr val="FF0000"/>
                </a:solidFill>
                <a:effectLst/>
                <a:latin typeface="Trebuchet MS (Headings)"/>
              </a:rPr>
              <a:t>22%, 21%, 14%, and 5%</a:t>
            </a:r>
            <a:r>
              <a:rPr lang="en-GB" sz="1800" dirty="0">
                <a:solidFill>
                  <a:srgbClr val="231F20"/>
                </a:solidFill>
                <a:effectLst/>
                <a:latin typeface="Trebuchet MS (Headings)"/>
              </a:rPr>
              <a:t> of the other four methods.</a:t>
            </a:r>
          </a:p>
          <a:p>
            <a:r>
              <a:rPr lang="en-GB" sz="1800" dirty="0">
                <a:solidFill>
                  <a:srgbClr val="231F20"/>
                </a:solidFill>
                <a:effectLst/>
                <a:latin typeface="Trebuchet MS (Headings)"/>
              </a:rPr>
              <a:t>The difference between the </a:t>
            </a:r>
            <a:r>
              <a:rPr lang="en-GB" dirty="0">
                <a:solidFill>
                  <a:srgbClr val="FF0000"/>
                </a:solidFill>
                <a:latin typeface="Trebuchet MS (Headings)"/>
              </a:rPr>
              <a:t>H</a:t>
            </a:r>
            <a:r>
              <a:rPr lang="en-GB" sz="1800" dirty="0">
                <a:solidFill>
                  <a:srgbClr val="FF0000"/>
                </a:solidFill>
                <a:effectLst/>
                <a:latin typeface="Trebuchet MS (Headings)"/>
              </a:rPr>
              <a:t>eader Generation </a:t>
            </a:r>
            <a:r>
              <a:rPr lang="en-GB" sz="1800" dirty="0">
                <a:solidFill>
                  <a:srgbClr val="231F20"/>
                </a:solidFill>
                <a:effectLst/>
                <a:latin typeface="Trebuchet MS (Headings)"/>
              </a:rPr>
              <a:t>and </a:t>
            </a:r>
            <a:r>
              <a:rPr lang="en-GB" dirty="0">
                <a:solidFill>
                  <a:srgbClr val="FF0000"/>
                </a:solidFill>
                <a:latin typeface="Trebuchet MS (Headings)"/>
              </a:rPr>
              <a:t>H</a:t>
            </a:r>
            <a:r>
              <a:rPr lang="en-GB" sz="1800" dirty="0">
                <a:solidFill>
                  <a:srgbClr val="FF0000"/>
                </a:solidFill>
                <a:effectLst/>
                <a:latin typeface="Trebuchet MS (Headings)"/>
              </a:rPr>
              <a:t>eader-</a:t>
            </a:r>
            <a:r>
              <a:rPr lang="en-GB" dirty="0">
                <a:solidFill>
                  <a:srgbClr val="FF0000"/>
                </a:solidFill>
                <a:latin typeface="Trebuchet MS (Headings)"/>
              </a:rPr>
              <a:t>Stitching</a:t>
            </a:r>
            <a:r>
              <a:rPr lang="en-GB" sz="1800" dirty="0">
                <a:solidFill>
                  <a:srgbClr val="231F20"/>
                </a:solidFill>
                <a:effectLst/>
                <a:latin typeface="Trebuchet MS (Headings)"/>
              </a:rPr>
              <a:t> methods can be mainly attributed to two main factors.</a:t>
            </a:r>
          </a:p>
          <a:p>
            <a:r>
              <a:rPr lang="en-GB" sz="1800" dirty="0">
                <a:solidFill>
                  <a:srgbClr val="231F20"/>
                </a:solidFill>
                <a:effectLst/>
                <a:latin typeface="Trebuchet MS (Headings)"/>
              </a:rPr>
              <a:t> First, with header-stitching, headers are sorted based on the encounter probability of SPS and PPS headers. In contrast, by only considering core parameters, the header-generation approach can more reliably sort the headers.</a:t>
            </a:r>
          </a:p>
          <a:p>
            <a:r>
              <a:rPr lang="en-GB" sz="1800" dirty="0">
                <a:solidFill>
                  <a:srgbClr val="231F20"/>
                </a:solidFill>
                <a:effectLst/>
                <a:latin typeface="Trebuchet MS (Headings)"/>
              </a:rPr>
              <a:t> </a:t>
            </a:r>
            <a:r>
              <a:rPr lang="en-GB" dirty="0">
                <a:solidFill>
                  <a:srgbClr val="231F20"/>
                </a:solidFill>
                <a:latin typeface="Trebuchet MS (Headings)"/>
              </a:rPr>
              <a:t>T</a:t>
            </a:r>
            <a:r>
              <a:rPr lang="en-GB" sz="1800" dirty="0">
                <a:solidFill>
                  <a:srgbClr val="231F20"/>
                </a:solidFill>
                <a:effectLst/>
                <a:latin typeface="Trebuchet MS (Headings)"/>
              </a:rPr>
              <a:t>he Second factor stems from the fact that our parameter dictionary excludes all optional parameters related to post-decoding processing stages. </a:t>
            </a:r>
          </a:p>
          <a:p>
            <a:r>
              <a:rPr lang="en-GB" sz="1800" dirty="0">
                <a:solidFill>
                  <a:srgbClr val="231F20"/>
                </a:solidFill>
                <a:effectLst/>
                <a:latin typeface="Trebuchet MS (Headings)"/>
              </a:rPr>
              <a:t>This effectively reduces the search space for the header-generation method to 2.6K entries as compared to 7K entries for the header-stitching method.</a:t>
            </a:r>
            <a:endParaRPr lang="en-IN" dirty="0">
              <a:latin typeface="Trebuchet MS (Headings)"/>
            </a:endParaRPr>
          </a:p>
        </p:txBody>
      </p:sp>
    </p:spTree>
    <p:extLst>
      <p:ext uri="{BB962C8B-B14F-4D97-AF65-F5344CB8AC3E}">
        <p14:creationId xmlns:p14="http://schemas.microsoft.com/office/powerpoint/2010/main" val="2270002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1CB6A-9DE9-7AF4-EB0B-F47606CDCA8A}"/>
              </a:ext>
            </a:extLst>
          </p:cNvPr>
          <p:cNvSpPr>
            <a:spLocks noGrp="1"/>
          </p:cNvSpPr>
          <p:nvPr>
            <p:ph type="title"/>
          </p:nvPr>
        </p:nvSpPr>
        <p:spPr/>
        <p:txBody>
          <a:bodyPr>
            <a:normAutofit/>
          </a:bodyPr>
          <a:lstStyle/>
          <a:p>
            <a:r>
              <a:rPr lang="en-GB" sz="2400" dirty="0"/>
              <a:t>B. Experiments on Test Set</a:t>
            </a:r>
            <a:endParaRPr lang="en-IN" sz="2400" dirty="0"/>
          </a:p>
        </p:txBody>
      </p:sp>
      <p:sp>
        <p:nvSpPr>
          <p:cNvPr id="3" name="Content Placeholder 2">
            <a:extLst>
              <a:ext uri="{FF2B5EF4-FFF2-40B4-BE49-F238E27FC236}">
                <a16:creationId xmlns:a16="http://schemas.microsoft.com/office/drawing/2014/main" id="{06983462-DDBF-DE46-E081-854E1564383F}"/>
              </a:ext>
            </a:extLst>
          </p:cNvPr>
          <p:cNvSpPr>
            <a:spLocks noGrp="1"/>
          </p:cNvSpPr>
          <p:nvPr>
            <p:ph idx="1"/>
          </p:nvPr>
        </p:nvSpPr>
        <p:spPr>
          <a:xfrm>
            <a:off x="677334" y="1182757"/>
            <a:ext cx="8973562" cy="4858605"/>
          </a:xfrm>
        </p:spPr>
        <p:txBody>
          <a:bodyPr/>
          <a:lstStyle/>
          <a:p>
            <a:r>
              <a:rPr lang="en-IN" dirty="0">
                <a:solidFill>
                  <a:schemeClr val="tx1"/>
                </a:solidFill>
              </a:rPr>
              <a:t>Test data is the set of video settings that we have not yet encountered. The design dataset contained a unique set of PPS and SPS headers.</a:t>
            </a:r>
          </a:p>
          <a:p>
            <a:r>
              <a:rPr lang="en-IN" dirty="0">
                <a:solidFill>
                  <a:schemeClr val="tx1"/>
                </a:solidFill>
              </a:rPr>
              <a:t>Higher diversity in PPS and SPS headers indicates a larger number of camera settings tested and provides scope for more generalization.</a:t>
            </a:r>
          </a:p>
          <a:p>
            <a:r>
              <a:rPr lang="en-US" dirty="0">
                <a:solidFill>
                  <a:schemeClr val="tx1"/>
                </a:solidFill>
              </a:rPr>
              <a:t>The videos in the test set are further divided into two subsets depending on which </a:t>
            </a:r>
            <a:r>
              <a:rPr lang="en-US" dirty="0" err="1">
                <a:solidFill>
                  <a:schemeClr val="tx1"/>
                </a:solidFill>
              </a:rPr>
              <a:t>lbry</a:t>
            </a:r>
            <a:r>
              <a:rPr lang="en-US" dirty="0">
                <a:solidFill>
                  <a:schemeClr val="tx1"/>
                </a:solidFill>
              </a:rPr>
              <a:t>. tv user account they are obtained from i.e., overlapping and non-overlapping test videos.</a:t>
            </a:r>
          </a:p>
          <a:p>
            <a:r>
              <a:rPr lang="en-US" dirty="0">
                <a:solidFill>
                  <a:schemeClr val="tx1"/>
                </a:solidFill>
              </a:rPr>
              <a:t>Non-overlapping videos are fewer in number but contain unseen PPS and SPS pairs</a:t>
            </a:r>
          </a:p>
          <a:p>
            <a:r>
              <a:rPr lang="en-US" dirty="0">
                <a:solidFill>
                  <a:schemeClr val="tx1"/>
                </a:solidFill>
              </a:rPr>
              <a:t>In the design set the working pair is among the top 2,663 dictionary entries. In this test setting, however, the search may expand into lower-ranked dictionary entries. Essentially thoroughness of the dictionary will be verified by this.</a:t>
            </a:r>
          </a:p>
          <a:p>
            <a:r>
              <a:rPr lang="en-US" dirty="0">
                <a:solidFill>
                  <a:schemeClr val="tx1"/>
                </a:solidFill>
              </a:rPr>
              <a:t>The immediate concern is whether any of the parameters that are deemed to be invariant take alternative values as those SPS and PPS headers cannot be composited using our parameter dictionary</a:t>
            </a:r>
          </a:p>
          <a:p>
            <a:endParaRPr lang="en-US"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682534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983462-DDBF-DE46-E081-854E1564383F}"/>
              </a:ext>
            </a:extLst>
          </p:cNvPr>
          <p:cNvSpPr>
            <a:spLocks noGrp="1"/>
          </p:cNvSpPr>
          <p:nvPr>
            <p:ph idx="1"/>
          </p:nvPr>
        </p:nvSpPr>
        <p:spPr>
          <a:xfrm>
            <a:off x="677334" y="755375"/>
            <a:ext cx="8973562" cy="5059017"/>
          </a:xfrm>
        </p:spPr>
        <p:txBody>
          <a:bodyPr>
            <a:normAutofit lnSpcReduction="10000"/>
          </a:bodyPr>
          <a:lstStyle/>
          <a:p>
            <a:r>
              <a:rPr lang="en-US" dirty="0">
                <a:solidFill>
                  <a:schemeClr val="tx1"/>
                </a:solidFill>
              </a:rPr>
              <a:t>After 10 and 500 decoding trials the header-generation method can decode 87.8% and 99.7% of the videos in the overlapping video test set whereas, for the core parameter search method, the numbers, respectively, reduce to 84.6% and 98.9%. The header-stitching method performs substantially worse than the other two methods, decoding only 59.7% of videos after 10 trials and 95.5% of videos after 500 trials.</a:t>
            </a:r>
          </a:p>
          <a:p>
            <a:r>
              <a:rPr lang="en-US" dirty="0">
                <a:solidFill>
                  <a:schemeClr val="tx1"/>
                </a:solidFill>
              </a:rPr>
              <a:t>On average it takes 10.9 trails for overlapping videos and 12.4 trails for non-overlapping videos to identify correct headers. Core parameter search takes 24.9 trails and header stitching takes 122.6 trails.</a:t>
            </a:r>
          </a:p>
          <a:p>
            <a:r>
              <a:rPr lang="en-US" dirty="0">
                <a:solidFill>
                  <a:schemeClr val="tx1"/>
                </a:solidFill>
              </a:rPr>
              <a:t>The average number of decoding attempts per video on the test set is much smaller than the design set. This conception is due to diversity.</a:t>
            </a:r>
          </a:p>
          <a:p>
            <a:r>
              <a:rPr lang="en-US" dirty="0">
                <a:solidFill>
                  <a:schemeClr val="tx1"/>
                </a:solidFill>
              </a:rPr>
              <a:t>Overall, these results indicate the robustness of the header-generation approach in handling more diverse encoding settings.</a:t>
            </a:r>
          </a:p>
          <a:p>
            <a:r>
              <a:rPr lang="en-US" dirty="0">
                <a:solidFill>
                  <a:schemeClr val="tx1"/>
                </a:solidFill>
              </a:rPr>
              <a:t>In order to reduce the time complexity in the entropy coding-mode detection step is performed only once for a given coded frame data. parallelization of search steps will increase the efficiency of these methods linearly with the degree of parallelism.</a:t>
            </a:r>
            <a:endParaRPr lang="en-IN" dirty="0">
              <a:solidFill>
                <a:schemeClr val="tx1"/>
              </a:solidFill>
            </a:endParaRPr>
          </a:p>
        </p:txBody>
      </p:sp>
      <p:sp>
        <p:nvSpPr>
          <p:cNvPr id="5" name="Title 4">
            <a:extLst>
              <a:ext uri="{FF2B5EF4-FFF2-40B4-BE49-F238E27FC236}">
                <a16:creationId xmlns:a16="http://schemas.microsoft.com/office/drawing/2014/main" id="{1852DF25-0447-E93A-F759-DB37FEC2CA34}"/>
              </a:ext>
            </a:extLst>
          </p:cNvPr>
          <p:cNvSpPr>
            <a:spLocks noGrp="1"/>
          </p:cNvSpPr>
          <p:nvPr>
            <p:ph type="title"/>
          </p:nvPr>
        </p:nvSpPr>
        <p:spPr>
          <a:xfrm flipV="1">
            <a:off x="677334" y="563881"/>
            <a:ext cx="45719" cy="45719"/>
          </a:xfrm>
        </p:spPr>
        <p:txBody>
          <a:bodyPr>
            <a:normAutofit fontScale="90000"/>
          </a:bodyPr>
          <a:lstStyle/>
          <a:p>
            <a:r>
              <a:rPr lang="en-IN" sz="100" dirty="0"/>
              <a:t>.</a:t>
            </a:r>
          </a:p>
        </p:txBody>
      </p:sp>
    </p:spTree>
    <p:extLst>
      <p:ext uri="{BB962C8B-B14F-4D97-AF65-F5344CB8AC3E}">
        <p14:creationId xmlns:p14="http://schemas.microsoft.com/office/powerpoint/2010/main" val="734041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C623B-593D-9C9D-1C3E-A3655DDD0D36}"/>
              </a:ext>
            </a:extLst>
          </p:cNvPr>
          <p:cNvSpPr>
            <a:spLocks noGrp="1"/>
          </p:cNvSpPr>
          <p:nvPr>
            <p:ph type="title"/>
          </p:nvPr>
        </p:nvSpPr>
        <p:spPr/>
        <p:txBody>
          <a:bodyPr/>
          <a:lstStyle/>
          <a:p>
            <a:r>
              <a:rPr lang="en-IN" dirty="0"/>
              <a:t>Discussion</a:t>
            </a:r>
          </a:p>
        </p:txBody>
      </p:sp>
      <p:sp>
        <p:nvSpPr>
          <p:cNvPr id="3" name="Content Placeholder 2">
            <a:extLst>
              <a:ext uri="{FF2B5EF4-FFF2-40B4-BE49-F238E27FC236}">
                <a16:creationId xmlns:a16="http://schemas.microsoft.com/office/drawing/2014/main" id="{373B2DDE-821D-43CE-4124-BB20CDCC578D}"/>
              </a:ext>
            </a:extLst>
          </p:cNvPr>
          <p:cNvSpPr>
            <a:spLocks noGrp="1"/>
          </p:cNvSpPr>
          <p:nvPr>
            <p:ph idx="1"/>
          </p:nvPr>
        </p:nvSpPr>
        <p:spPr>
          <a:xfrm>
            <a:off x="558065" y="1657578"/>
            <a:ext cx="9092831" cy="4315839"/>
          </a:xfrm>
        </p:spPr>
        <p:txBody>
          <a:bodyPr>
            <a:normAutofit lnSpcReduction="10000"/>
          </a:bodyPr>
          <a:lstStyle/>
          <a:p>
            <a:r>
              <a:rPr lang="en-US" dirty="0">
                <a:solidFill>
                  <a:schemeClr val="tx1"/>
                </a:solidFill>
              </a:rPr>
              <a:t>We determined that a large number of encoding parameters are either invariant or not very critical to reconstructing pictures. This is an indication that certain encoding settings are commonly preferred by devices and video-processing tools.</a:t>
            </a:r>
          </a:p>
          <a:p>
            <a:r>
              <a:rPr lang="en-US" dirty="0">
                <a:solidFill>
                  <a:schemeClr val="tx1"/>
                </a:solidFill>
              </a:rPr>
              <a:t>Results show that our header-generation method requires 54.6% fewer trials to identify the encoding parameters in comparison to a search over core parameters and </a:t>
            </a:r>
            <a:r>
              <a:rPr lang="en-IN" dirty="0">
                <a:solidFill>
                  <a:schemeClr val="tx1"/>
                </a:solidFill>
              </a:rPr>
              <a:t>90.8% fewer trails compared to header stitching.</a:t>
            </a:r>
          </a:p>
          <a:p>
            <a:r>
              <a:rPr lang="en-US" dirty="0">
                <a:solidFill>
                  <a:schemeClr val="tx1"/>
                </a:solidFill>
              </a:rPr>
              <a:t>the size of the design set and the diversity of SPS and PPS headers contained therein determine the real-world performance of the header-generation method as these factors influence the entries of the same in the parameter dictionary.</a:t>
            </a:r>
          </a:p>
          <a:p>
            <a:r>
              <a:rPr lang="en-US" dirty="0">
                <a:solidFill>
                  <a:schemeClr val="tx1"/>
                </a:solidFill>
              </a:rPr>
              <a:t>In practice, a very large number of videos are generated and shared through social media platforms, such as </a:t>
            </a:r>
            <a:r>
              <a:rPr lang="en-US" dirty="0">
                <a:solidFill>
                  <a:srgbClr val="FF0000"/>
                </a:solidFill>
              </a:rPr>
              <a:t>YouTube, Instagram, </a:t>
            </a:r>
            <a:r>
              <a:rPr lang="en-US" dirty="0" err="1">
                <a:solidFill>
                  <a:srgbClr val="FF0000"/>
                </a:solidFill>
              </a:rPr>
              <a:t>Tiktok</a:t>
            </a:r>
            <a:r>
              <a:rPr lang="en-US" dirty="0">
                <a:solidFill>
                  <a:srgbClr val="FF0000"/>
                </a:solidFill>
              </a:rPr>
              <a:t>, </a:t>
            </a:r>
            <a:r>
              <a:rPr lang="en-US" dirty="0">
                <a:solidFill>
                  <a:schemeClr val="tx1"/>
                </a:solidFill>
              </a:rPr>
              <a:t>etc. </a:t>
            </a:r>
          </a:p>
          <a:p>
            <a:r>
              <a:rPr lang="en-US" dirty="0">
                <a:solidFill>
                  <a:schemeClr val="tx1"/>
                </a:solidFill>
              </a:rPr>
              <a:t>In fact, our exploratory analysis of videos obtained from YouTube and Instagram at varying resolutions shows that their encoding settings are covered by our parameter dictionary among the </a:t>
            </a:r>
            <a:r>
              <a:rPr lang="en-US" dirty="0">
                <a:solidFill>
                  <a:srgbClr val="FF0000"/>
                </a:solidFill>
              </a:rPr>
              <a:t>top 600 entries</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3049201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4A5B-170D-0264-7BFD-432DCCC63CA9}"/>
              </a:ext>
            </a:extLst>
          </p:cNvPr>
          <p:cNvSpPr>
            <a:spLocks noGrp="1"/>
          </p:cNvSpPr>
          <p:nvPr>
            <p:ph type="title"/>
          </p:nvPr>
        </p:nvSpPr>
        <p:spPr>
          <a:xfrm>
            <a:off x="545065" y="478591"/>
            <a:ext cx="9905998" cy="1176415"/>
          </a:xfrm>
        </p:spPr>
        <p:txBody>
          <a:bodyPr/>
          <a:lstStyle/>
          <a:p>
            <a:r>
              <a:rPr lang="en-GB" dirty="0"/>
              <a:t>Why file carving alone is not sufficient?</a:t>
            </a:r>
            <a:endParaRPr lang="en-IN" dirty="0"/>
          </a:p>
        </p:txBody>
      </p:sp>
      <p:sp>
        <p:nvSpPr>
          <p:cNvPr id="3" name="Content Placeholder 2">
            <a:extLst>
              <a:ext uri="{FF2B5EF4-FFF2-40B4-BE49-F238E27FC236}">
                <a16:creationId xmlns:a16="http://schemas.microsoft.com/office/drawing/2014/main" id="{891FBA7B-D255-9275-B769-C52B33F01BA6}"/>
              </a:ext>
            </a:extLst>
          </p:cNvPr>
          <p:cNvSpPr>
            <a:spLocks noGrp="1"/>
          </p:cNvSpPr>
          <p:nvPr>
            <p:ph idx="1"/>
          </p:nvPr>
        </p:nvSpPr>
        <p:spPr>
          <a:xfrm>
            <a:off x="545064" y="1560688"/>
            <a:ext cx="9553093" cy="4412729"/>
          </a:xfrm>
        </p:spPr>
        <p:txBody>
          <a:bodyPr>
            <a:normAutofit/>
          </a:bodyPr>
          <a:lstStyle/>
          <a:p>
            <a:r>
              <a:rPr lang="en-GB" sz="1800" dirty="0">
                <a:solidFill>
                  <a:srgbClr val="231F20"/>
                </a:solidFill>
                <a:effectLst/>
                <a:latin typeface="Trebuchet MS (Headings)"/>
              </a:rPr>
              <a:t>In digital forensics, extraction of digital evidence from systems through a process known as file carving is a standard procedure</a:t>
            </a:r>
          </a:p>
          <a:p>
            <a:r>
              <a:rPr lang="en-GB" sz="1800" dirty="0">
                <a:solidFill>
                  <a:srgbClr val="231F20"/>
                </a:solidFill>
                <a:effectLst/>
                <a:latin typeface="Trebuchet MS (Headings)"/>
              </a:rPr>
              <a:t>In this context, partial files are frequently encountered when carving partly deleted files or when file system metadata is not available due to corruption or hardware failures.</a:t>
            </a:r>
          </a:p>
          <a:p>
            <a:r>
              <a:rPr lang="en-GB" sz="1800" dirty="0">
                <a:solidFill>
                  <a:srgbClr val="231F20"/>
                </a:solidFill>
                <a:effectLst/>
                <a:latin typeface="Trebuchet MS (Headings)"/>
              </a:rPr>
              <a:t>In very high-speed data links, errors in the form of dropped packets are inevitable, making it difficult to</a:t>
            </a:r>
            <a:r>
              <a:rPr lang="en-GB" sz="1800" dirty="0">
                <a:solidFill>
                  <a:schemeClr val="tx1"/>
                </a:solidFill>
                <a:effectLst/>
                <a:latin typeface="Trebuchet MS (Headings)"/>
              </a:rPr>
              <a:t> extend </a:t>
            </a:r>
            <a:r>
              <a:rPr lang="en-GB" sz="1800" dirty="0">
                <a:solidFill>
                  <a:srgbClr val="FF0000"/>
                </a:solidFill>
                <a:effectLst/>
                <a:latin typeface="Trebuchet MS (Headings)"/>
              </a:rPr>
              <a:t>Deep Packet Inspection (DPI)</a:t>
            </a:r>
            <a:r>
              <a:rPr lang="en-GB" sz="1800" dirty="0">
                <a:solidFill>
                  <a:srgbClr val="231F20"/>
                </a:solidFill>
                <a:effectLst/>
                <a:latin typeface="Trebuchet MS (Headings)"/>
              </a:rPr>
              <a:t> capabilities to multimedia data in general.</a:t>
            </a:r>
          </a:p>
          <a:p>
            <a:r>
              <a:rPr lang="en-GB" sz="1800" dirty="0">
                <a:solidFill>
                  <a:srgbClr val="231F20"/>
                </a:solidFill>
                <a:effectLst/>
                <a:latin typeface="Trebuchet MS (Headings)"/>
              </a:rPr>
              <a:t>Due to the prevalence of videos, in problem domains, accessing partial video file data, when the header is not available, is an important requirement.</a:t>
            </a:r>
          </a:p>
          <a:p>
            <a:r>
              <a:rPr lang="en-GB" sz="1800" dirty="0">
                <a:solidFill>
                  <a:srgbClr val="231F20"/>
                </a:solidFill>
                <a:effectLst/>
                <a:latin typeface="Trebuchet MS (Headings)"/>
              </a:rPr>
              <a:t>The main objective of this work is to essentially reassemble the fragmented file as correctly as possible while minimizing the computational cost.</a:t>
            </a:r>
            <a:endParaRPr lang="en-IN" dirty="0">
              <a:latin typeface="Trebuchet MS (Headings)"/>
            </a:endParaRPr>
          </a:p>
        </p:txBody>
      </p:sp>
    </p:spTree>
    <p:extLst>
      <p:ext uri="{BB962C8B-B14F-4D97-AF65-F5344CB8AC3E}">
        <p14:creationId xmlns:p14="http://schemas.microsoft.com/office/powerpoint/2010/main" val="23596679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0419C-4B91-644F-6D86-C142688BCC84}"/>
              </a:ext>
            </a:extLst>
          </p:cNvPr>
          <p:cNvSpPr>
            <a:spLocks noGrp="1"/>
          </p:cNvSpPr>
          <p:nvPr>
            <p:ph type="title"/>
          </p:nvPr>
        </p:nvSpPr>
        <p:spPr/>
        <p:txBody>
          <a:bodyPr/>
          <a:lstStyle/>
          <a:p>
            <a:r>
              <a:rPr lang="en-IN" dirty="0"/>
              <a:t>Conclusion and Future Work</a:t>
            </a:r>
          </a:p>
        </p:txBody>
      </p:sp>
      <p:sp>
        <p:nvSpPr>
          <p:cNvPr id="3" name="Content Placeholder 2">
            <a:extLst>
              <a:ext uri="{FF2B5EF4-FFF2-40B4-BE49-F238E27FC236}">
                <a16:creationId xmlns:a16="http://schemas.microsoft.com/office/drawing/2014/main" id="{445C40D9-C2D6-DEF3-1C09-759350A2DEA9}"/>
              </a:ext>
            </a:extLst>
          </p:cNvPr>
          <p:cNvSpPr>
            <a:spLocks noGrp="1"/>
          </p:cNvSpPr>
          <p:nvPr>
            <p:ph idx="1"/>
          </p:nvPr>
        </p:nvSpPr>
        <p:spPr>
          <a:xfrm>
            <a:off x="677334" y="1613936"/>
            <a:ext cx="8596668" cy="3880773"/>
          </a:xfrm>
        </p:spPr>
        <p:txBody>
          <a:bodyPr/>
          <a:lstStyle/>
          <a:p>
            <a:r>
              <a:rPr lang="en-US" dirty="0">
                <a:solidFill>
                  <a:schemeClr val="tx1"/>
                </a:solidFill>
              </a:rPr>
              <a:t>In this work, we address the problem of automatically identifying the encoding parameters needed to decode a video file fragment. </a:t>
            </a:r>
          </a:p>
          <a:p>
            <a:r>
              <a:rPr lang="en-US" dirty="0">
                <a:solidFill>
                  <a:schemeClr val="tx1"/>
                </a:solidFill>
              </a:rPr>
              <a:t>Our approach composites the missing SPS and PPS NAL units using a parameter dictionary that reflects the real-world prevalence of each parameter. We try to optimize the same by different methods.</a:t>
            </a:r>
          </a:p>
          <a:p>
            <a:r>
              <a:rPr lang="en-US" dirty="0">
                <a:solidFill>
                  <a:schemeClr val="tx1"/>
                </a:solidFill>
              </a:rPr>
              <a:t>A key objective of this line of research is the generalization of this capability to other encoding formats while reducing the level of domain expertise needed to generate such decoders. </a:t>
            </a:r>
          </a:p>
          <a:p>
            <a:r>
              <a:rPr lang="en-US" dirty="0">
                <a:solidFill>
                  <a:schemeClr val="tx1"/>
                </a:solidFill>
              </a:rPr>
              <a:t>This requires devising approaches that can learn the core parameters for those codecs in a blind manner, and determining valid, decoding parameter values associated with a file fragment in a more dynamic manner rather than using a precomputed parameter dictionary.</a:t>
            </a:r>
            <a:endParaRPr lang="en-IN" dirty="0">
              <a:solidFill>
                <a:schemeClr val="tx1"/>
              </a:solidFill>
            </a:endParaRPr>
          </a:p>
        </p:txBody>
      </p:sp>
    </p:spTree>
    <p:extLst>
      <p:ext uri="{BB962C8B-B14F-4D97-AF65-F5344CB8AC3E}">
        <p14:creationId xmlns:p14="http://schemas.microsoft.com/office/powerpoint/2010/main" val="14970917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0CAB9-6254-1115-2E63-1FFA486975DA}"/>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3B638D38-B9A6-05F8-E56A-EEF1951D8D13}"/>
              </a:ext>
            </a:extLst>
          </p:cNvPr>
          <p:cNvSpPr>
            <a:spLocks noGrp="1"/>
          </p:cNvSpPr>
          <p:nvPr>
            <p:ph idx="1"/>
          </p:nvPr>
        </p:nvSpPr>
        <p:spPr>
          <a:xfrm>
            <a:off x="677334" y="1560443"/>
            <a:ext cx="9102770" cy="4480919"/>
          </a:xfrm>
        </p:spPr>
        <p:txBody>
          <a:bodyPr/>
          <a:lstStyle/>
          <a:p>
            <a:r>
              <a:rPr lang="en-IN" dirty="0">
                <a:solidFill>
                  <a:schemeClr val="tx1"/>
                </a:solidFill>
              </a:rPr>
              <a:t>S. L. Garfinkel, “Carving contiguous and fragmented files with fast object validation,” Digit. Invest., vol. 4, pp. 2–12, Sep. 2007. </a:t>
            </a:r>
          </a:p>
          <a:p>
            <a:r>
              <a:rPr lang="en-IN" dirty="0">
                <a:solidFill>
                  <a:schemeClr val="tx1"/>
                </a:solidFill>
              </a:rPr>
              <a:t>R. </a:t>
            </a:r>
            <a:r>
              <a:rPr lang="en-IN" dirty="0" err="1">
                <a:solidFill>
                  <a:schemeClr val="tx1"/>
                </a:solidFill>
              </a:rPr>
              <a:t>Poisel</a:t>
            </a:r>
            <a:r>
              <a:rPr lang="en-IN" dirty="0">
                <a:solidFill>
                  <a:schemeClr val="tx1"/>
                </a:solidFill>
              </a:rPr>
              <a:t>, S. </a:t>
            </a:r>
            <a:r>
              <a:rPr lang="en-IN" dirty="0" err="1">
                <a:solidFill>
                  <a:schemeClr val="tx1"/>
                </a:solidFill>
              </a:rPr>
              <a:t>Tjoa</a:t>
            </a:r>
            <a:r>
              <a:rPr lang="en-IN" dirty="0">
                <a:solidFill>
                  <a:schemeClr val="tx1"/>
                </a:solidFill>
              </a:rPr>
              <a:t>, and P. </a:t>
            </a:r>
            <a:r>
              <a:rPr lang="en-IN" dirty="0" err="1">
                <a:solidFill>
                  <a:schemeClr val="tx1"/>
                </a:solidFill>
              </a:rPr>
              <a:t>Tavolato</a:t>
            </a:r>
            <a:r>
              <a:rPr lang="en-IN" dirty="0">
                <a:solidFill>
                  <a:schemeClr val="tx1"/>
                </a:solidFill>
              </a:rPr>
              <a:t>, “Advanced file carving approaches for multimedia files,” J. Wireless Mob. </a:t>
            </a:r>
            <a:r>
              <a:rPr lang="en-IN" dirty="0" err="1">
                <a:solidFill>
                  <a:schemeClr val="tx1"/>
                </a:solidFill>
              </a:rPr>
              <a:t>Netw</a:t>
            </a:r>
            <a:r>
              <a:rPr lang="en-IN" dirty="0">
                <a:solidFill>
                  <a:schemeClr val="tx1"/>
                </a:solidFill>
              </a:rPr>
              <a:t>. Ubiquitous </a:t>
            </a:r>
            <a:r>
              <a:rPr lang="en-IN" dirty="0" err="1">
                <a:solidFill>
                  <a:schemeClr val="tx1"/>
                </a:solidFill>
              </a:rPr>
              <a:t>Comput</a:t>
            </a:r>
            <a:r>
              <a:rPr lang="en-IN" dirty="0">
                <a:solidFill>
                  <a:schemeClr val="tx1"/>
                </a:solidFill>
              </a:rPr>
              <a:t>. Dependable Appl., vol. 2, no. 4, pp. 42–58, 2011.</a:t>
            </a:r>
          </a:p>
          <a:p>
            <a:r>
              <a:rPr lang="en-IN" dirty="0">
                <a:solidFill>
                  <a:schemeClr val="tx1"/>
                </a:solidFill>
              </a:rPr>
              <a:t>K. </a:t>
            </a:r>
            <a:r>
              <a:rPr lang="en-IN" dirty="0" err="1">
                <a:solidFill>
                  <a:schemeClr val="tx1"/>
                </a:solidFill>
              </a:rPr>
              <a:t>Alghafli</a:t>
            </a:r>
            <a:r>
              <a:rPr lang="en-IN" dirty="0">
                <a:solidFill>
                  <a:schemeClr val="tx1"/>
                </a:solidFill>
              </a:rPr>
              <a:t>, C. Y. </a:t>
            </a:r>
            <a:r>
              <a:rPr lang="en-IN" dirty="0" err="1">
                <a:solidFill>
                  <a:schemeClr val="tx1"/>
                </a:solidFill>
              </a:rPr>
              <a:t>Yeun</a:t>
            </a:r>
            <a:r>
              <a:rPr lang="en-IN" dirty="0">
                <a:solidFill>
                  <a:schemeClr val="tx1"/>
                </a:solidFill>
              </a:rPr>
              <a:t>, and E. Damiani, “Techniques for measuring the probability of adjacency between carved video fragments: The </a:t>
            </a:r>
            <a:r>
              <a:rPr lang="en-IN" dirty="0" err="1">
                <a:solidFill>
                  <a:schemeClr val="tx1"/>
                </a:solidFill>
              </a:rPr>
              <a:t>VidCarve</a:t>
            </a:r>
            <a:r>
              <a:rPr lang="en-IN" dirty="0">
                <a:solidFill>
                  <a:schemeClr val="tx1"/>
                </a:solidFill>
              </a:rPr>
              <a:t> approach,” IEEE Trans. Sustain. </a:t>
            </a:r>
            <a:r>
              <a:rPr lang="en-IN" dirty="0" err="1">
                <a:solidFill>
                  <a:schemeClr val="tx1"/>
                </a:solidFill>
              </a:rPr>
              <a:t>Comput</a:t>
            </a:r>
            <a:r>
              <a:rPr lang="en-IN" dirty="0">
                <a:solidFill>
                  <a:schemeClr val="tx1"/>
                </a:solidFill>
              </a:rPr>
              <a:t>., vol. 6, no. 1, pp. 131–143, Jan. 2021</a:t>
            </a:r>
          </a:p>
          <a:p>
            <a:r>
              <a:rPr lang="en-IN" dirty="0">
                <a:solidFill>
                  <a:schemeClr val="tx1"/>
                </a:solidFill>
              </a:rPr>
              <a:t>K. Sheng, X. Liao, Q. Zhang, J. Qu, and Y. Tan, “Video forensic of fragmented video based on H. 264/AVC video compression standard,” in Proc. Int. Conf. Mechatronics, Electron., Ind. Control Eng., 2014, pp. 492–495.</a:t>
            </a:r>
          </a:p>
          <a:p>
            <a:r>
              <a:rPr lang="en-IN" dirty="0">
                <a:solidFill>
                  <a:schemeClr val="tx1"/>
                </a:solidFill>
              </a:rPr>
              <a:t>E. </a:t>
            </a:r>
            <a:r>
              <a:rPr lang="en-IN" dirty="0" err="1">
                <a:solidFill>
                  <a:schemeClr val="tx1"/>
                </a:solidFill>
              </a:rPr>
              <a:t>Uzun</a:t>
            </a:r>
            <a:r>
              <a:rPr lang="en-IN" dirty="0">
                <a:solidFill>
                  <a:schemeClr val="tx1"/>
                </a:solidFill>
              </a:rPr>
              <a:t> and H. T. </a:t>
            </a:r>
            <a:r>
              <a:rPr lang="en-IN" dirty="0" err="1">
                <a:solidFill>
                  <a:schemeClr val="tx1"/>
                </a:solidFill>
              </a:rPr>
              <a:t>Sencar</a:t>
            </a:r>
            <a:r>
              <a:rPr lang="en-IN" dirty="0">
                <a:solidFill>
                  <a:schemeClr val="tx1"/>
                </a:solidFill>
              </a:rPr>
              <a:t>, “Carving orphaned JPEG file fragments,” IEEE Trans. Inf. Forensics Security, vol. 10, no. 8, pp. 1549–1563, Aug. 2015.</a:t>
            </a:r>
          </a:p>
        </p:txBody>
      </p:sp>
    </p:spTree>
    <p:extLst>
      <p:ext uri="{BB962C8B-B14F-4D97-AF65-F5344CB8AC3E}">
        <p14:creationId xmlns:p14="http://schemas.microsoft.com/office/powerpoint/2010/main" val="1004393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4FD4F-2517-6C76-52E3-9A52B73DA037}"/>
              </a:ext>
            </a:extLst>
          </p:cNvPr>
          <p:cNvSpPr>
            <a:spLocks noGrp="1"/>
          </p:cNvSpPr>
          <p:nvPr>
            <p:ph type="title"/>
          </p:nvPr>
        </p:nvSpPr>
        <p:spPr>
          <a:xfrm>
            <a:off x="4036760" y="2885662"/>
            <a:ext cx="8596668" cy="1320800"/>
          </a:xfrm>
        </p:spPr>
        <p:txBody>
          <a:bodyPr/>
          <a:lstStyle/>
          <a:p>
            <a:r>
              <a:rPr lang="en-IN" dirty="0"/>
              <a:t>THANKYOU</a:t>
            </a:r>
          </a:p>
        </p:txBody>
      </p:sp>
      <p:sp>
        <p:nvSpPr>
          <p:cNvPr id="3" name="Content Placeholder 2">
            <a:extLst>
              <a:ext uri="{FF2B5EF4-FFF2-40B4-BE49-F238E27FC236}">
                <a16:creationId xmlns:a16="http://schemas.microsoft.com/office/drawing/2014/main" id="{865826E4-E183-D4A7-01FC-B9EB6CFFB5F9}"/>
              </a:ext>
            </a:extLst>
          </p:cNvPr>
          <p:cNvSpPr>
            <a:spLocks noGrp="1"/>
          </p:cNvSpPr>
          <p:nvPr>
            <p:ph idx="1"/>
          </p:nvPr>
        </p:nvSpPr>
        <p:spPr>
          <a:xfrm>
            <a:off x="677334" y="2160589"/>
            <a:ext cx="45719" cy="105533"/>
          </a:xfrm>
        </p:spPr>
        <p:txBody>
          <a:bodyPr>
            <a:normAutofit lnSpcReduction="10000"/>
          </a:bodyPr>
          <a:lstStyle/>
          <a:p>
            <a:pPr marL="0" indent="0">
              <a:buNone/>
            </a:pPr>
            <a:r>
              <a:rPr lang="en-IN" sz="100" dirty="0"/>
              <a:t>.</a:t>
            </a:r>
          </a:p>
        </p:txBody>
      </p:sp>
    </p:spTree>
    <p:extLst>
      <p:ext uri="{BB962C8B-B14F-4D97-AF65-F5344CB8AC3E}">
        <p14:creationId xmlns:p14="http://schemas.microsoft.com/office/powerpoint/2010/main" val="3606659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6EABB-B0E4-539F-0CB8-84959404C08C}"/>
              </a:ext>
            </a:extLst>
          </p:cNvPr>
          <p:cNvSpPr>
            <a:spLocks noGrp="1"/>
          </p:cNvSpPr>
          <p:nvPr>
            <p:ph type="title"/>
          </p:nvPr>
        </p:nvSpPr>
        <p:spPr>
          <a:xfrm>
            <a:off x="574882" y="451680"/>
            <a:ext cx="9905998" cy="611971"/>
          </a:xfrm>
        </p:spPr>
        <p:txBody>
          <a:bodyPr>
            <a:normAutofit fontScale="90000"/>
          </a:bodyPr>
          <a:lstStyle/>
          <a:p>
            <a:r>
              <a:rPr lang="en-GB" dirty="0"/>
              <a:t>Defraser</a:t>
            </a:r>
            <a:endParaRPr lang="en-IN" dirty="0"/>
          </a:p>
        </p:txBody>
      </p:sp>
      <p:sp>
        <p:nvSpPr>
          <p:cNvPr id="3" name="Content Placeholder 2">
            <a:extLst>
              <a:ext uri="{FF2B5EF4-FFF2-40B4-BE49-F238E27FC236}">
                <a16:creationId xmlns:a16="http://schemas.microsoft.com/office/drawing/2014/main" id="{21243E1C-FAB6-81FF-8A21-24483CF3CF72}"/>
              </a:ext>
            </a:extLst>
          </p:cNvPr>
          <p:cNvSpPr>
            <a:spLocks noGrp="1"/>
          </p:cNvSpPr>
          <p:nvPr>
            <p:ph idx="1"/>
          </p:nvPr>
        </p:nvSpPr>
        <p:spPr>
          <a:xfrm>
            <a:off x="574882" y="1373564"/>
            <a:ext cx="9513336" cy="4726770"/>
          </a:xfrm>
        </p:spPr>
        <p:txBody>
          <a:bodyPr>
            <a:normAutofit/>
          </a:bodyPr>
          <a:lstStyle/>
          <a:p>
            <a:r>
              <a:rPr lang="en-GB" sz="1800" dirty="0">
                <a:solidFill>
                  <a:srgbClr val="FF0000"/>
                </a:solidFill>
                <a:effectLst/>
                <a:latin typeface="Trebuchet MS (Headings)"/>
              </a:rPr>
              <a:t>Defraser</a:t>
            </a:r>
            <a:r>
              <a:rPr lang="en-GB" sz="1800" dirty="0">
                <a:solidFill>
                  <a:srgbClr val="231F20"/>
                </a:solidFill>
                <a:effectLst/>
                <a:latin typeface="Trebuchet MS (Headings)"/>
              </a:rPr>
              <a:t>, an application introduced by the Netherlands Forensic Institute (NFI), that essentially uses a library of headers extracted from previously acquired, intact H.264 coded videos and tries to decode a fragment using one of these reference headers.</a:t>
            </a:r>
          </a:p>
          <a:p>
            <a:r>
              <a:rPr lang="en-GB" sz="1800" dirty="0">
                <a:solidFill>
                  <a:srgbClr val="231F20"/>
                </a:solidFill>
                <a:effectLst/>
                <a:latin typeface="Trebuchet MS (Headings)"/>
              </a:rPr>
              <a:t>An important limitation of using reference headers is that it potentially results in a very large search space as it cannot discriminate between parameters in terms of how critical they are for decoding. Further, it is hard to span all the possible headers used in practice.</a:t>
            </a:r>
          </a:p>
          <a:p>
            <a:r>
              <a:rPr lang="en-GB" sz="1800" dirty="0">
                <a:solidFill>
                  <a:srgbClr val="231F20"/>
                </a:solidFill>
                <a:effectLst/>
                <a:latin typeface="Trebuchet MS (Headings)"/>
              </a:rPr>
              <a:t>More importantly, these parameters need not be fixed throughout the video as encoders dynamically determine them during encoding to achieve a target bitrate or quality.</a:t>
            </a:r>
          </a:p>
          <a:p>
            <a:r>
              <a:rPr lang="en-GB" sz="1800" dirty="0">
                <a:solidFill>
                  <a:srgbClr val="231F20"/>
                </a:solidFill>
                <a:effectLst/>
                <a:latin typeface="Trebuchet MS (Headings)"/>
              </a:rPr>
              <a:t> Therefore, a more generalizable approach is to identify individual parameters needed to decode a file without failure, as it can dramatically reduce the header search space</a:t>
            </a:r>
          </a:p>
          <a:p>
            <a:pPr marL="0" indent="0">
              <a:buNone/>
            </a:pPr>
            <a:r>
              <a:rPr lang="en-GB" sz="1800" dirty="0">
                <a:solidFill>
                  <a:srgbClr val="231F20"/>
                </a:solidFill>
                <a:effectLst/>
                <a:latin typeface="Trebuchet MS (Headings)"/>
              </a:rPr>
              <a:t>In fact, examining the parameters that comprise H.264 video headers, they identified 13 parameters and noted that only three of them are critical for decoding.</a:t>
            </a:r>
          </a:p>
          <a:p>
            <a:endParaRPr lang="en-IN" dirty="0">
              <a:latin typeface="Trebuchet MS (Headings)"/>
            </a:endParaRPr>
          </a:p>
        </p:txBody>
      </p:sp>
    </p:spTree>
    <p:extLst>
      <p:ext uri="{BB962C8B-B14F-4D97-AF65-F5344CB8AC3E}">
        <p14:creationId xmlns:p14="http://schemas.microsoft.com/office/powerpoint/2010/main" val="3938488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28784-DBE9-5E8C-AC88-EDDDF3C23F45}"/>
              </a:ext>
            </a:extLst>
          </p:cNvPr>
          <p:cNvSpPr>
            <a:spLocks noGrp="1"/>
          </p:cNvSpPr>
          <p:nvPr>
            <p:ph type="title"/>
          </p:nvPr>
        </p:nvSpPr>
        <p:spPr/>
        <p:txBody>
          <a:bodyPr/>
          <a:lstStyle/>
          <a:p>
            <a:r>
              <a:rPr lang="en-GB" dirty="0"/>
              <a:t>Video files in practice</a:t>
            </a:r>
            <a:endParaRPr lang="en-IN" dirty="0"/>
          </a:p>
        </p:txBody>
      </p:sp>
      <p:sp>
        <p:nvSpPr>
          <p:cNvPr id="3" name="Content Placeholder 2">
            <a:extLst>
              <a:ext uri="{FF2B5EF4-FFF2-40B4-BE49-F238E27FC236}">
                <a16:creationId xmlns:a16="http://schemas.microsoft.com/office/drawing/2014/main" id="{F79A3070-FAC1-9019-0B0B-0CC8DCCDA477}"/>
              </a:ext>
            </a:extLst>
          </p:cNvPr>
          <p:cNvSpPr>
            <a:spLocks noGrp="1"/>
          </p:cNvSpPr>
          <p:nvPr>
            <p:ph idx="1"/>
          </p:nvPr>
        </p:nvSpPr>
        <p:spPr>
          <a:xfrm>
            <a:off x="677334" y="1622777"/>
            <a:ext cx="8596668" cy="3612445"/>
          </a:xfrm>
        </p:spPr>
        <p:txBody>
          <a:bodyPr>
            <a:normAutofit/>
          </a:bodyPr>
          <a:lstStyle/>
          <a:p>
            <a:r>
              <a:rPr lang="en-GB" sz="1800" dirty="0">
                <a:solidFill>
                  <a:srgbClr val="231F20"/>
                </a:solidFill>
                <a:effectLst/>
                <a:latin typeface="Trebuchet MS (Headings)"/>
              </a:rPr>
              <a:t>The creation of a video file is defined by two processes. The first is video encoding which reduces the temporal and spatial correlations in the original sequence of frames by predicting frame regions using other visually similar regions.</a:t>
            </a:r>
          </a:p>
          <a:p>
            <a:r>
              <a:rPr lang="en-GB" sz="1800" dirty="0">
                <a:solidFill>
                  <a:srgbClr val="231F20"/>
                </a:solidFill>
                <a:effectLst/>
                <a:latin typeface="Trebuchet MS (Headings)"/>
              </a:rPr>
              <a:t>H.261 in 1988, the first practical video coding standard based on the use of </a:t>
            </a:r>
            <a:r>
              <a:rPr lang="en-GB" sz="1800" dirty="0">
                <a:solidFill>
                  <a:srgbClr val="FF0000"/>
                </a:solidFill>
                <a:effectLst/>
                <a:latin typeface="Trebuchet MS (Headings)"/>
              </a:rPr>
              <a:t>Discrete </a:t>
            </a:r>
            <a:r>
              <a:rPr lang="en-GB" dirty="0">
                <a:solidFill>
                  <a:srgbClr val="FF0000"/>
                </a:solidFill>
                <a:latin typeface="Trebuchet MS (Headings)"/>
              </a:rPr>
              <a:t>C</a:t>
            </a:r>
            <a:r>
              <a:rPr lang="en-GB" sz="1800" dirty="0">
                <a:solidFill>
                  <a:srgbClr val="FF0000"/>
                </a:solidFill>
                <a:effectLst/>
                <a:latin typeface="Trebuchet MS (Headings)"/>
              </a:rPr>
              <a:t>osine </a:t>
            </a:r>
            <a:r>
              <a:rPr lang="en-GB" dirty="0">
                <a:solidFill>
                  <a:srgbClr val="FF0000"/>
                </a:solidFill>
                <a:latin typeface="Trebuchet MS (Headings)"/>
              </a:rPr>
              <a:t>T</a:t>
            </a:r>
            <a:r>
              <a:rPr lang="en-GB" sz="1800" dirty="0">
                <a:solidFill>
                  <a:srgbClr val="FF0000"/>
                </a:solidFill>
                <a:effectLst/>
                <a:latin typeface="Trebuchet MS (Headings)"/>
              </a:rPr>
              <a:t>ransform (DCT)</a:t>
            </a:r>
          </a:p>
          <a:p>
            <a:r>
              <a:rPr lang="en-GB" sz="1800" dirty="0">
                <a:solidFill>
                  <a:srgbClr val="231F20"/>
                </a:solidFill>
                <a:effectLst/>
                <a:latin typeface="Trebuchet MS (Headings)"/>
              </a:rPr>
              <a:t>Later H.265 coding standard was introduced in response to increasing the resolution and quality of videos with parallel processing in mind. </a:t>
            </a:r>
          </a:p>
          <a:p>
            <a:r>
              <a:rPr lang="en-GB" sz="1800" dirty="0">
                <a:solidFill>
                  <a:srgbClr val="231F20"/>
                </a:solidFill>
                <a:effectLst/>
                <a:latin typeface="Trebuchet MS (Headings)"/>
              </a:rPr>
              <a:t>The other defining characteristic of a video file concerns the encapsulation of the encoded data with other essential data, such as coded audio data, encoding parameters, subtitles, and other metadata in a container file. </a:t>
            </a:r>
          </a:p>
          <a:p>
            <a:endParaRPr lang="en-IN" dirty="0">
              <a:latin typeface="Trebuchet MS (Headings)"/>
            </a:endParaRPr>
          </a:p>
        </p:txBody>
      </p:sp>
    </p:spTree>
    <p:extLst>
      <p:ext uri="{BB962C8B-B14F-4D97-AF65-F5344CB8AC3E}">
        <p14:creationId xmlns:p14="http://schemas.microsoft.com/office/powerpoint/2010/main" val="846774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308F8-328D-D25A-0B13-CDA2E4D151C5}"/>
              </a:ext>
            </a:extLst>
          </p:cNvPr>
          <p:cNvSpPr>
            <a:spLocks noGrp="1"/>
          </p:cNvSpPr>
          <p:nvPr>
            <p:ph type="title"/>
          </p:nvPr>
        </p:nvSpPr>
        <p:spPr>
          <a:xfrm>
            <a:off x="425796" y="450369"/>
            <a:ext cx="9905998" cy="1232860"/>
          </a:xfrm>
        </p:spPr>
        <p:txBody>
          <a:bodyPr/>
          <a:lstStyle/>
          <a:p>
            <a:r>
              <a:rPr lang="en-GB" dirty="0"/>
              <a:t>Dataset creation</a:t>
            </a:r>
            <a:endParaRPr lang="en-IN" dirty="0"/>
          </a:p>
        </p:txBody>
      </p:sp>
      <p:sp>
        <p:nvSpPr>
          <p:cNvPr id="3" name="Content Placeholder 2">
            <a:extLst>
              <a:ext uri="{FF2B5EF4-FFF2-40B4-BE49-F238E27FC236}">
                <a16:creationId xmlns:a16="http://schemas.microsoft.com/office/drawing/2014/main" id="{68801380-CF8D-B74F-6092-59EA5A51C974}"/>
              </a:ext>
            </a:extLst>
          </p:cNvPr>
          <p:cNvSpPr>
            <a:spLocks noGrp="1"/>
          </p:cNvSpPr>
          <p:nvPr>
            <p:ph idx="1"/>
          </p:nvPr>
        </p:nvSpPr>
        <p:spPr>
          <a:xfrm>
            <a:off x="425795" y="1683229"/>
            <a:ext cx="9284735" cy="3939823"/>
          </a:xfrm>
        </p:spPr>
        <p:txBody>
          <a:bodyPr>
            <a:normAutofit/>
          </a:bodyPr>
          <a:lstStyle/>
          <a:p>
            <a:r>
              <a:rPr lang="en-GB" sz="1800" dirty="0">
                <a:solidFill>
                  <a:srgbClr val="231F20"/>
                </a:solidFill>
                <a:effectLst/>
                <a:latin typeface="Trebuchet MS (Headings)"/>
              </a:rPr>
              <a:t>To examine video encoding characteristics, we built a comprehensive dataset of videos derived from publicly available sources.</a:t>
            </a:r>
          </a:p>
          <a:p>
            <a:r>
              <a:rPr lang="en-GB" sz="1800" dirty="0">
                <a:solidFill>
                  <a:srgbClr val="231F20"/>
                </a:solidFill>
                <a:effectLst/>
                <a:latin typeface="Trebuchet MS (Headings)"/>
              </a:rPr>
              <a:t>For this, we crawled the decentralized content sharing and publishing platform </a:t>
            </a:r>
            <a:r>
              <a:rPr lang="en-GB" sz="1800" dirty="0">
                <a:solidFill>
                  <a:srgbClr val="FF0000"/>
                </a:solidFill>
                <a:effectLst/>
                <a:latin typeface="Trebuchet MS (Headings)"/>
              </a:rPr>
              <a:t>lbry.tv. </a:t>
            </a:r>
          </a:p>
          <a:p>
            <a:r>
              <a:rPr lang="en-GB" sz="1800" dirty="0">
                <a:solidFill>
                  <a:srgbClr val="231F20"/>
                </a:solidFill>
                <a:effectLst/>
                <a:latin typeface="Trebuchet MS (Headings)"/>
              </a:rPr>
              <a:t>Unlike many other well-known video-sharing platforms, the lbry.tv platform does not re-encode the videos uploaded by its users. That is, the published videos are not recompressed.</a:t>
            </a:r>
          </a:p>
          <a:p>
            <a:r>
              <a:rPr lang="en-GB" sz="1800" dirty="0">
                <a:solidFill>
                  <a:srgbClr val="231F20"/>
                </a:solidFill>
                <a:effectLst/>
                <a:latin typeface="Trebuchet MS (Headings)"/>
              </a:rPr>
              <a:t>This potentially provides us with a collection of videos recorded using many different cameras and processed by several video editing tools. </a:t>
            </a:r>
          </a:p>
          <a:p>
            <a:r>
              <a:rPr lang="en-GB" sz="1800" dirty="0">
                <a:solidFill>
                  <a:srgbClr val="231F20"/>
                </a:solidFill>
                <a:effectLst/>
                <a:latin typeface="Trebuchet MS (Headings)"/>
              </a:rPr>
              <a:t>Overall, we downloaded a total of 102,846 publicly accessible videos shared by 16,874 individual users.</a:t>
            </a:r>
            <a:endParaRPr lang="en-IN" dirty="0">
              <a:latin typeface="Trebuchet MS (Headings)"/>
            </a:endParaRPr>
          </a:p>
        </p:txBody>
      </p:sp>
    </p:spTree>
    <p:extLst>
      <p:ext uri="{BB962C8B-B14F-4D97-AF65-F5344CB8AC3E}">
        <p14:creationId xmlns:p14="http://schemas.microsoft.com/office/powerpoint/2010/main" val="2457258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98A48-9EFF-F000-59F9-2F7F2967A31E}"/>
              </a:ext>
            </a:extLst>
          </p:cNvPr>
          <p:cNvSpPr>
            <a:spLocks noGrp="1"/>
          </p:cNvSpPr>
          <p:nvPr>
            <p:ph type="title"/>
          </p:nvPr>
        </p:nvSpPr>
        <p:spPr/>
        <p:txBody>
          <a:bodyPr>
            <a:normAutofit/>
          </a:bodyPr>
          <a:lstStyle/>
          <a:p>
            <a:r>
              <a:rPr lang="en-IN" sz="100" dirty="0"/>
              <a:t>.</a:t>
            </a:r>
          </a:p>
        </p:txBody>
      </p:sp>
      <p:sp>
        <p:nvSpPr>
          <p:cNvPr id="3" name="Content Placeholder 2">
            <a:extLst>
              <a:ext uri="{FF2B5EF4-FFF2-40B4-BE49-F238E27FC236}">
                <a16:creationId xmlns:a16="http://schemas.microsoft.com/office/drawing/2014/main" id="{BE3DC9DF-30CC-B9CE-0068-1070A8A97A79}"/>
              </a:ext>
            </a:extLst>
          </p:cNvPr>
          <p:cNvSpPr>
            <a:spLocks noGrp="1"/>
          </p:cNvSpPr>
          <p:nvPr>
            <p:ph idx="1"/>
          </p:nvPr>
        </p:nvSpPr>
        <p:spPr>
          <a:xfrm>
            <a:off x="677334" y="904830"/>
            <a:ext cx="8787778" cy="4707468"/>
          </a:xfrm>
        </p:spPr>
        <p:txBody>
          <a:bodyPr>
            <a:normAutofit/>
          </a:bodyPr>
          <a:lstStyle/>
          <a:p>
            <a:r>
              <a:rPr lang="en-GB" sz="1800" dirty="0">
                <a:solidFill>
                  <a:srgbClr val="231F20"/>
                </a:solidFill>
                <a:effectLst/>
                <a:latin typeface="Trebuchet MS (Headings)"/>
              </a:rPr>
              <a:t>This dataset is then further enhanced by two public video datasets created for facilitating the study of the source camera identification problem.</a:t>
            </a:r>
          </a:p>
          <a:p>
            <a:r>
              <a:rPr lang="en-GB" sz="1800" dirty="0">
                <a:solidFill>
                  <a:srgbClr val="231F20"/>
                </a:solidFill>
                <a:effectLst/>
                <a:latin typeface="Trebuchet MS (Headings)"/>
              </a:rPr>
              <a:t> The first is </a:t>
            </a:r>
            <a:r>
              <a:rPr lang="en-GB" sz="1800" dirty="0">
                <a:solidFill>
                  <a:srgbClr val="FF0000"/>
                </a:solidFill>
                <a:effectLst/>
                <a:latin typeface="Trebuchet MS (Headings)"/>
              </a:rPr>
              <a:t>SOCRATES</a:t>
            </a:r>
            <a:r>
              <a:rPr lang="en-GB" sz="1800" dirty="0">
                <a:solidFill>
                  <a:srgbClr val="231F20"/>
                </a:solidFill>
                <a:effectLst/>
                <a:latin typeface="Trebuchet MS (Headings)"/>
              </a:rPr>
              <a:t>  which includes 1,000 videos captured by 104 different smartphone cameras of 15 different makes and 60 different models.</a:t>
            </a:r>
          </a:p>
          <a:p>
            <a:r>
              <a:rPr lang="en-GB" sz="1800" dirty="0">
                <a:solidFill>
                  <a:srgbClr val="231F20"/>
                </a:solidFill>
                <a:effectLst/>
                <a:latin typeface="Trebuchet MS (Headings)"/>
              </a:rPr>
              <a:t> The other dataset, </a:t>
            </a:r>
            <a:r>
              <a:rPr lang="en-GB" sz="1800" dirty="0">
                <a:solidFill>
                  <a:srgbClr val="FF0000"/>
                </a:solidFill>
                <a:effectLst/>
                <a:latin typeface="Trebuchet MS (Headings)"/>
              </a:rPr>
              <a:t>VISION</a:t>
            </a:r>
            <a:r>
              <a:rPr lang="en-GB" sz="1800" dirty="0">
                <a:solidFill>
                  <a:srgbClr val="231F20"/>
                </a:solidFill>
                <a:effectLst/>
                <a:latin typeface="Trebuchet MS (Headings)"/>
              </a:rPr>
              <a:t>, includes 648 videos recorded using 35 smartphones of 11 major brands.</a:t>
            </a:r>
          </a:p>
          <a:p>
            <a:r>
              <a:rPr lang="en-GB" sz="1800" dirty="0">
                <a:solidFill>
                  <a:srgbClr val="231F20"/>
                </a:solidFill>
                <a:effectLst/>
                <a:latin typeface="Trebuchet MS (Headings)"/>
              </a:rPr>
              <a:t> Overall, this resulted in a dataset of 104,524 videos in MP4 container file format.</a:t>
            </a:r>
          </a:p>
          <a:p>
            <a:r>
              <a:rPr lang="en-GB" sz="1800" dirty="0">
                <a:solidFill>
                  <a:srgbClr val="231F20"/>
                </a:solidFill>
                <a:effectLst/>
                <a:latin typeface="Trebuchet MS (Headings)"/>
              </a:rPr>
              <a:t> As can be seen, 99.6% of all videos, corresponding to 104,139 videos, are encoded using H.264 format. </a:t>
            </a:r>
          </a:p>
          <a:p>
            <a:r>
              <a:rPr lang="en-GB" sz="1800" dirty="0">
                <a:solidFill>
                  <a:srgbClr val="231F20"/>
                </a:solidFill>
                <a:effectLst/>
                <a:latin typeface="Trebuchet MS (Headings)"/>
              </a:rPr>
              <a:t>Due to this finding, we decided to tailor our recovery method to only take into account H.264 encoding and used the corresponding 104,139 videos for building and evaluating our </a:t>
            </a:r>
            <a:r>
              <a:rPr lang="en-GB" sz="1800" dirty="0">
                <a:solidFill>
                  <a:srgbClr val="FF0000"/>
                </a:solidFill>
                <a:effectLst/>
                <a:latin typeface="Trebuchet MS (Headings)"/>
              </a:rPr>
              <a:t>header-generation approach</a:t>
            </a:r>
            <a:r>
              <a:rPr lang="en-GB" sz="1800" dirty="0">
                <a:solidFill>
                  <a:srgbClr val="231F20"/>
                </a:solidFill>
                <a:effectLst/>
                <a:latin typeface="Trebuchet MS (Headings)"/>
              </a:rPr>
              <a:t>.</a:t>
            </a:r>
            <a:endParaRPr lang="en-IN" dirty="0">
              <a:latin typeface="Trebuchet MS (Headings)"/>
            </a:endParaRPr>
          </a:p>
        </p:txBody>
      </p:sp>
    </p:spTree>
    <p:extLst>
      <p:ext uri="{BB962C8B-B14F-4D97-AF65-F5344CB8AC3E}">
        <p14:creationId xmlns:p14="http://schemas.microsoft.com/office/powerpoint/2010/main" val="3096633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64AAD-B402-BF1E-389A-E1DAB91BDC33}"/>
              </a:ext>
            </a:extLst>
          </p:cNvPr>
          <p:cNvSpPr>
            <a:spLocks noGrp="1"/>
          </p:cNvSpPr>
          <p:nvPr>
            <p:ph type="title"/>
          </p:nvPr>
        </p:nvSpPr>
        <p:spPr>
          <a:xfrm>
            <a:off x="535126" y="598640"/>
            <a:ext cx="9905998" cy="916771"/>
          </a:xfrm>
        </p:spPr>
        <p:txBody>
          <a:bodyPr>
            <a:normAutofit/>
          </a:bodyPr>
          <a:lstStyle/>
          <a:p>
            <a:r>
              <a:rPr lang="en-GB" sz="2400" dirty="0">
                <a:effectLst/>
                <a:latin typeface="Trebuchet MS (Headings)"/>
              </a:rPr>
              <a:t>ORGANIZATION OF H.264 CODED DATA STREAM</a:t>
            </a:r>
            <a:endParaRPr lang="en-IN" sz="2400" dirty="0">
              <a:latin typeface="Trebuchet MS (Headings)"/>
            </a:endParaRPr>
          </a:p>
        </p:txBody>
      </p:sp>
      <p:sp>
        <p:nvSpPr>
          <p:cNvPr id="3" name="Content Placeholder 2">
            <a:extLst>
              <a:ext uri="{FF2B5EF4-FFF2-40B4-BE49-F238E27FC236}">
                <a16:creationId xmlns:a16="http://schemas.microsoft.com/office/drawing/2014/main" id="{5C3B8333-3CD0-2012-0155-43ECF77A6F31}"/>
              </a:ext>
            </a:extLst>
          </p:cNvPr>
          <p:cNvSpPr>
            <a:spLocks noGrp="1"/>
          </p:cNvSpPr>
          <p:nvPr>
            <p:ph idx="1"/>
          </p:nvPr>
        </p:nvSpPr>
        <p:spPr>
          <a:xfrm>
            <a:off x="535126" y="1515411"/>
            <a:ext cx="9016378" cy="4402667"/>
          </a:xfrm>
        </p:spPr>
        <p:txBody>
          <a:bodyPr/>
          <a:lstStyle/>
          <a:p>
            <a:r>
              <a:rPr lang="en-GB" sz="1800" dirty="0">
                <a:solidFill>
                  <a:srgbClr val="231F20"/>
                </a:solidFill>
                <a:effectLst/>
                <a:latin typeface="Trebuchet MS (Headings)"/>
              </a:rPr>
              <a:t>The H.264 standard organizes video coding functions into two conceptual layers.</a:t>
            </a:r>
          </a:p>
          <a:p>
            <a:r>
              <a:rPr lang="en-GB" sz="1800" dirty="0">
                <a:solidFill>
                  <a:srgbClr val="231F20"/>
                </a:solidFill>
                <a:effectLst/>
                <a:latin typeface="Trebuchet MS (Headings)"/>
              </a:rPr>
              <a:t> The </a:t>
            </a:r>
            <a:r>
              <a:rPr lang="en-GB" sz="1800" dirty="0">
                <a:solidFill>
                  <a:srgbClr val="FF0000"/>
                </a:solidFill>
                <a:effectLst/>
                <a:latin typeface="Trebuchet MS (Headings)"/>
              </a:rPr>
              <a:t>Video Coding Layer (VCL) </a:t>
            </a:r>
            <a:r>
              <a:rPr lang="en-GB" sz="1800" dirty="0">
                <a:solidFill>
                  <a:srgbClr val="231F20"/>
                </a:solidFill>
                <a:effectLst/>
                <a:latin typeface="Trebuchet MS (Headings)"/>
              </a:rPr>
              <a:t>governs the encoding process and includes all functions related to the compression of video frames.</a:t>
            </a:r>
          </a:p>
          <a:p>
            <a:r>
              <a:rPr lang="en-GB" sz="1800" dirty="0">
                <a:solidFill>
                  <a:srgbClr val="231F20"/>
                </a:solidFill>
                <a:effectLst/>
                <a:latin typeface="Trebuchet MS (Headings)"/>
              </a:rPr>
              <a:t> The second layer, referred to as </a:t>
            </a:r>
            <a:r>
              <a:rPr lang="en-GB" sz="1800" dirty="0">
                <a:solidFill>
                  <a:srgbClr val="FF0000"/>
                </a:solidFill>
                <a:effectLst/>
                <a:latin typeface="Trebuchet MS (Headings)"/>
              </a:rPr>
              <a:t>Network Access Layer (NAL)</a:t>
            </a:r>
            <a:r>
              <a:rPr lang="en-GB" sz="1800" dirty="0">
                <a:solidFill>
                  <a:srgbClr val="231F20"/>
                </a:solidFill>
                <a:effectLst/>
                <a:latin typeface="Trebuchet MS (Headings)"/>
              </a:rPr>
              <a:t>, involves encapsulation of the encoded data for efficient storage and transfer.</a:t>
            </a:r>
          </a:p>
          <a:p>
            <a:r>
              <a:rPr lang="en-GB" sz="1800" dirty="0">
                <a:solidFill>
                  <a:srgbClr val="231F20"/>
                </a:solidFill>
                <a:effectLst/>
                <a:latin typeface="Trebuchet MS (Headings)"/>
              </a:rPr>
              <a:t>Essentially, an H.264 bitstream contains a sequence of NAL units that serve as the building blocks of the H.264 stream.</a:t>
            </a:r>
            <a:endParaRPr lang="en-IN" dirty="0">
              <a:latin typeface="Trebuchet MS (Headings)"/>
            </a:endParaRPr>
          </a:p>
        </p:txBody>
      </p:sp>
    </p:spTree>
    <p:extLst>
      <p:ext uri="{BB962C8B-B14F-4D97-AF65-F5344CB8AC3E}">
        <p14:creationId xmlns:p14="http://schemas.microsoft.com/office/powerpoint/2010/main" val="278156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5DF68-E4AF-C067-B199-8A782A62C255}"/>
              </a:ext>
            </a:extLst>
          </p:cNvPr>
          <p:cNvSpPr>
            <a:spLocks noGrp="1"/>
          </p:cNvSpPr>
          <p:nvPr>
            <p:ph type="title"/>
          </p:nvPr>
        </p:nvSpPr>
        <p:spPr/>
        <p:txBody>
          <a:bodyPr/>
          <a:lstStyle/>
          <a:p>
            <a:r>
              <a:rPr lang="en-GB" dirty="0"/>
              <a:t>NAL UNITS</a:t>
            </a:r>
            <a:endParaRPr lang="en-IN" dirty="0"/>
          </a:p>
        </p:txBody>
      </p:sp>
      <p:sp>
        <p:nvSpPr>
          <p:cNvPr id="3" name="Content Placeholder 2">
            <a:extLst>
              <a:ext uri="{FF2B5EF4-FFF2-40B4-BE49-F238E27FC236}">
                <a16:creationId xmlns:a16="http://schemas.microsoft.com/office/drawing/2014/main" id="{BE612E15-6084-9358-DFFD-AD84C8B49085}"/>
              </a:ext>
            </a:extLst>
          </p:cNvPr>
          <p:cNvSpPr>
            <a:spLocks noGrp="1"/>
          </p:cNvSpPr>
          <p:nvPr>
            <p:ph idx="1"/>
          </p:nvPr>
        </p:nvSpPr>
        <p:spPr>
          <a:xfrm>
            <a:off x="677334" y="1564241"/>
            <a:ext cx="8596668" cy="3880773"/>
          </a:xfrm>
        </p:spPr>
        <p:txBody>
          <a:bodyPr>
            <a:normAutofit/>
          </a:bodyPr>
          <a:lstStyle/>
          <a:p>
            <a:r>
              <a:rPr lang="en-GB" sz="1800" dirty="0">
                <a:solidFill>
                  <a:srgbClr val="231F20"/>
                </a:solidFill>
                <a:effectLst/>
                <a:latin typeface="Trebuchet MS (Headings)"/>
              </a:rPr>
              <a:t>Every NAL unit includes a one-byte header where the trailing 5-bits specify the type of unit followed by a sequence of bytes called the </a:t>
            </a:r>
            <a:r>
              <a:rPr lang="en-GB" sz="1800" dirty="0">
                <a:solidFill>
                  <a:srgbClr val="FF0000"/>
                </a:solidFill>
                <a:effectLst/>
                <a:latin typeface="Trebuchet MS (Headings)"/>
              </a:rPr>
              <a:t>raw byte sequence payload </a:t>
            </a:r>
            <a:r>
              <a:rPr lang="en-GB" sz="1800" dirty="0">
                <a:solidFill>
                  <a:srgbClr val="231F20"/>
                </a:solidFill>
                <a:effectLst/>
                <a:latin typeface="Trebuchet MS (Headings)"/>
              </a:rPr>
              <a:t>(RBSP).</a:t>
            </a:r>
          </a:p>
          <a:p>
            <a:r>
              <a:rPr lang="en-GB" sz="1800" dirty="0">
                <a:solidFill>
                  <a:srgbClr val="231F20"/>
                </a:solidFill>
                <a:effectLst/>
                <a:latin typeface="Trebuchet MS (Headings)"/>
              </a:rPr>
              <a:t>The payload of NAL units can either include encoded video data provided by the VCL or some additional information needed by the decoder. Most critically, the latter type of payload includes the </a:t>
            </a:r>
            <a:r>
              <a:rPr lang="en-GB" sz="1800" dirty="0">
                <a:solidFill>
                  <a:srgbClr val="FF0000"/>
                </a:solidFill>
                <a:effectLst/>
                <a:latin typeface="Trebuchet MS (Headings)"/>
              </a:rPr>
              <a:t>Sequence Parameter Set </a:t>
            </a:r>
            <a:r>
              <a:rPr lang="en-GB" sz="1800" dirty="0">
                <a:solidFill>
                  <a:srgbClr val="231F20"/>
                </a:solidFill>
                <a:effectLst/>
                <a:latin typeface="Trebuchet MS (Headings)"/>
              </a:rPr>
              <a:t>(SPS) and the </a:t>
            </a:r>
            <a:r>
              <a:rPr lang="en-GB" sz="1800" dirty="0">
                <a:solidFill>
                  <a:srgbClr val="FF0000"/>
                </a:solidFill>
                <a:effectLst/>
                <a:latin typeface="Trebuchet MS (Headings)"/>
              </a:rPr>
              <a:t>Picture Parameter Set </a:t>
            </a:r>
            <a:r>
              <a:rPr lang="en-GB" sz="1800" dirty="0">
                <a:solidFill>
                  <a:srgbClr val="231F20"/>
                </a:solidFill>
                <a:effectLst/>
                <a:latin typeface="Trebuchet MS (Headings)"/>
              </a:rPr>
              <a:t>(PPS).</a:t>
            </a:r>
          </a:p>
          <a:p>
            <a:r>
              <a:rPr lang="en-GB" sz="1800" dirty="0">
                <a:solidFill>
                  <a:srgbClr val="231F20"/>
                </a:solidFill>
                <a:effectLst/>
                <a:latin typeface="Trebuchet MS (Headings)"/>
              </a:rPr>
              <a:t>The </a:t>
            </a:r>
            <a:r>
              <a:rPr lang="en-GB" sz="1800" dirty="0">
                <a:solidFill>
                  <a:srgbClr val="FF0000"/>
                </a:solidFill>
                <a:effectLst/>
                <a:latin typeface="Trebuchet MS (Headings)"/>
              </a:rPr>
              <a:t>SPS NAL</a:t>
            </a:r>
            <a:r>
              <a:rPr lang="en-GB" sz="1800" dirty="0">
                <a:solidFill>
                  <a:schemeClr val="tx1"/>
                </a:solidFill>
                <a:effectLst/>
                <a:latin typeface="Trebuchet MS (Headings)"/>
              </a:rPr>
              <a:t> unit </a:t>
            </a:r>
            <a:r>
              <a:rPr lang="en-GB" sz="1800" dirty="0">
                <a:solidFill>
                  <a:srgbClr val="231F20"/>
                </a:solidFill>
                <a:effectLst/>
                <a:latin typeface="Trebuchet MS (Headings)"/>
              </a:rPr>
              <a:t>contains parameters that are common among a series of consecutive coded video pictures. </a:t>
            </a:r>
          </a:p>
          <a:p>
            <a:r>
              <a:rPr lang="en-GB" sz="1800" dirty="0">
                <a:solidFill>
                  <a:srgbClr val="231F20"/>
                </a:solidFill>
                <a:effectLst/>
                <a:latin typeface="Trebuchet MS (Headings)"/>
              </a:rPr>
              <a:t>The </a:t>
            </a:r>
            <a:r>
              <a:rPr lang="en-GB" sz="1800" dirty="0">
                <a:solidFill>
                  <a:srgbClr val="FF0000"/>
                </a:solidFill>
                <a:effectLst/>
                <a:latin typeface="Trebuchet MS (Headings)"/>
              </a:rPr>
              <a:t>PPS NAL </a:t>
            </a:r>
            <a:r>
              <a:rPr lang="en-GB" sz="1800" dirty="0">
                <a:solidFill>
                  <a:schemeClr val="tx1"/>
                </a:solidFill>
                <a:effectLst/>
                <a:latin typeface="Trebuchet MS (Headings)"/>
              </a:rPr>
              <a:t>unit</a:t>
            </a:r>
            <a:r>
              <a:rPr lang="en-GB" sz="1800" dirty="0">
                <a:solidFill>
                  <a:srgbClr val="FF0000"/>
                </a:solidFill>
                <a:effectLst/>
                <a:latin typeface="Trebuchet MS (Headings)"/>
              </a:rPr>
              <a:t> </a:t>
            </a:r>
            <a:r>
              <a:rPr lang="en-GB" sz="1800" dirty="0">
                <a:solidFill>
                  <a:srgbClr val="231F20"/>
                </a:solidFill>
                <a:effectLst/>
                <a:latin typeface="Trebuchet MS (Headings)"/>
              </a:rPr>
              <a:t>further complements the SPS by specifying parameters that apply to the decoding of one or more pictures.</a:t>
            </a:r>
            <a:endParaRPr lang="en-IN" dirty="0">
              <a:latin typeface="Trebuchet MS (Headings)"/>
            </a:endParaRPr>
          </a:p>
        </p:txBody>
      </p:sp>
    </p:spTree>
    <p:extLst>
      <p:ext uri="{BB962C8B-B14F-4D97-AF65-F5344CB8AC3E}">
        <p14:creationId xmlns:p14="http://schemas.microsoft.com/office/powerpoint/2010/main" val="6995347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499</TotalTime>
  <Words>4228</Words>
  <Application>Microsoft Office PowerPoint</Application>
  <PresentationFormat>Widescreen</PresentationFormat>
  <Paragraphs>178</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Times New Roman</vt:lpstr>
      <vt:lpstr>Trebuchet MS</vt:lpstr>
      <vt:lpstr>Trebuchet MS (Headings)</vt:lpstr>
      <vt:lpstr>Wingdings 3</vt:lpstr>
      <vt:lpstr>Facet</vt:lpstr>
      <vt:lpstr>Automatic Generation of H.264 Parameter Sets to  Recover Video File Fragments</vt:lpstr>
      <vt:lpstr>Problem Addressed……</vt:lpstr>
      <vt:lpstr>Why file carving alone is not sufficient?</vt:lpstr>
      <vt:lpstr>Defraser</vt:lpstr>
      <vt:lpstr>Video files in practice</vt:lpstr>
      <vt:lpstr>Dataset creation</vt:lpstr>
      <vt:lpstr>.</vt:lpstr>
      <vt:lpstr>ORGANIZATION OF H.264 CODED DATA STREAM</vt:lpstr>
      <vt:lpstr>NAL UNITS</vt:lpstr>
      <vt:lpstr>IDR</vt:lpstr>
      <vt:lpstr>What is SPS?</vt:lpstr>
      <vt:lpstr>What is in PPS?</vt:lpstr>
      <vt:lpstr>PREVALENCE OF CODING PARAMETERS IN PRACTICE</vt:lpstr>
      <vt:lpstr>Core parameters</vt:lpstr>
      <vt:lpstr>Invariant Parameters</vt:lpstr>
      <vt:lpstr>Interchangeable Parameters</vt:lpstr>
      <vt:lpstr>HEADER GENERATION</vt:lpstr>
      <vt:lpstr>A. Identifying the Start of Frame Data</vt:lpstr>
      <vt:lpstr>B. Parameter Dictionary Creation</vt:lpstr>
      <vt:lpstr>C. Entropy Coding-Mode Detection</vt:lpstr>
      <vt:lpstr>CABAC vs CAVLC</vt:lpstr>
      <vt:lpstr>D. Updating Dictionary</vt:lpstr>
      <vt:lpstr>E. Header Identification</vt:lpstr>
      <vt:lpstr>F. Picture Validation</vt:lpstr>
      <vt:lpstr>EVALUATION  </vt:lpstr>
      <vt:lpstr>PowerPoint Presentation</vt:lpstr>
      <vt:lpstr>B. Experiments on Test Set</vt:lpstr>
      <vt:lpstr>.</vt:lpstr>
      <vt:lpstr>Discussion</vt:lpstr>
      <vt:lpstr>Conclusion and Future Work</vt:lpstr>
      <vt:lpstr>References</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Generation of H.264 Parameter Sets to  Recover Video File Fragments</dc:title>
  <dc:creator>19-733-075_SUDDALA KAVYA SREE</dc:creator>
  <cp:lastModifiedBy>Ramakanth seshabhattar</cp:lastModifiedBy>
  <cp:revision>8</cp:revision>
  <dcterms:created xsi:type="dcterms:W3CDTF">2022-10-09T17:22:25Z</dcterms:created>
  <dcterms:modified xsi:type="dcterms:W3CDTF">2022-10-10T18:21:17Z</dcterms:modified>
</cp:coreProperties>
</file>