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530" y="1443038"/>
            <a:ext cx="7766936" cy="1721973"/>
          </a:xfrm>
        </p:spPr>
        <p:txBody>
          <a:bodyPr/>
          <a:lstStyle/>
          <a:p>
            <a:pPr algn="ctr"/>
            <a:r>
              <a:rPr lang="en-US" b="1" dirty="0" smtClean="0"/>
              <a:t>Lottery-Scheduling</a:t>
            </a:r>
            <a:r>
              <a:rPr lang="en-US" b="1" dirty="0"/>
              <a:t/>
            </a:r>
            <a:br>
              <a:rPr lang="en-US" b="1" dirty="0"/>
            </a:br>
            <a:endParaRPr lang="en-US" dirty="0"/>
          </a:p>
        </p:txBody>
      </p:sp>
      <p:sp>
        <p:nvSpPr>
          <p:cNvPr id="3" name="Subtitle 2"/>
          <p:cNvSpPr>
            <a:spLocks noGrp="1"/>
          </p:cNvSpPr>
          <p:nvPr>
            <p:ph type="subTitle" idx="1"/>
          </p:nvPr>
        </p:nvSpPr>
        <p:spPr>
          <a:xfrm>
            <a:off x="1592792" y="4614863"/>
            <a:ext cx="7766936" cy="918632"/>
          </a:xfrm>
        </p:spPr>
        <p:txBody>
          <a:bodyPr>
            <a:normAutofit/>
          </a:bodyPr>
          <a:lstStyle/>
          <a:p>
            <a:r>
              <a:rPr lang="en-US" sz="2000" dirty="0" smtClean="0">
                <a:solidFill>
                  <a:srgbClr val="002060"/>
                </a:solidFill>
              </a:rPr>
              <a:t>- Ramakanth.SVN </a:t>
            </a:r>
            <a:r>
              <a:rPr lang="en-US" sz="2000" dirty="0" smtClean="0">
                <a:solidFill>
                  <a:srgbClr val="002060"/>
                </a:solidFill>
                <a:sym typeface="Wingdings" panose="05000000000000000000" pitchFamily="2" charset="2"/>
              </a:rPr>
              <a:t> 118</a:t>
            </a:r>
          </a:p>
          <a:p>
            <a:r>
              <a:rPr lang="en-US" sz="2000" dirty="0" smtClean="0">
                <a:solidFill>
                  <a:srgbClr val="002060"/>
                </a:solidFill>
                <a:sym typeface="Wingdings" panose="05000000000000000000" pitchFamily="2" charset="2"/>
              </a:rPr>
              <a:t>- Venkanna.G  117</a:t>
            </a:r>
            <a:endParaRPr lang="en-US" sz="2000" dirty="0">
              <a:solidFill>
                <a:srgbClr val="002060"/>
              </a:solidFill>
            </a:endParaRPr>
          </a:p>
        </p:txBody>
      </p:sp>
    </p:spTree>
    <p:extLst>
      <p:ext uri="{BB962C8B-B14F-4D97-AF65-F5344CB8AC3E}">
        <p14:creationId xmlns:p14="http://schemas.microsoft.com/office/powerpoint/2010/main" val="199307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28725"/>
            <a:ext cx="7766936" cy="678986"/>
          </a:xfrm>
        </p:spPr>
        <p:txBody>
          <a:bodyPr/>
          <a:lstStyle/>
          <a:p>
            <a:pPr algn="ctr"/>
            <a:r>
              <a:rPr lang="en-US" dirty="0" smtClean="0"/>
              <a:t>Objective</a:t>
            </a:r>
            <a:endParaRPr lang="en-US" dirty="0"/>
          </a:p>
        </p:txBody>
      </p:sp>
      <p:sp>
        <p:nvSpPr>
          <p:cNvPr id="3" name="Subtitle 2"/>
          <p:cNvSpPr>
            <a:spLocks noGrp="1"/>
          </p:cNvSpPr>
          <p:nvPr>
            <p:ph type="subTitle" idx="1"/>
          </p:nvPr>
        </p:nvSpPr>
        <p:spPr>
          <a:xfrm>
            <a:off x="1507067" y="3043238"/>
            <a:ext cx="7766936" cy="2700337"/>
          </a:xfrm>
        </p:spPr>
        <p:txBody>
          <a:bodyPr>
            <a:normAutofit/>
          </a:bodyPr>
          <a:lstStyle/>
          <a:p>
            <a:pPr algn="ctr"/>
            <a:r>
              <a:rPr lang="en-US" sz="2000" dirty="0">
                <a:solidFill>
                  <a:schemeClr val="tx2">
                    <a:lumMod val="75000"/>
                  </a:schemeClr>
                </a:solidFill>
              </a:rPr>
              <a:t>In the problem we have to assign one or more lottery tickets to each of the process. A lottery ticket is chosen at random, and the process holding that ticket gets the </a:t>
            </a:r>
            <a:r>
              <a:rPr lang="en-US" sz="2000" dirty="0" smtClean="0">
                <a:solidFill>
                  <a:schemeClr val="tx2">
                    <a:lumMod val="75000"/>
                  </a:schemeClr>
                </a:solidFill>
              </a:rPr>
              <a:t>CPU</a:t>
            </a:r>
            <a:r>
              <a:rPr lang="en-US" sz="2000" dirty="0">
                <a:solidFill>
                  <a:schemeClr val="tx2">
                    <a:lumMod val="75000"/>
                  </a:schemeClr>
                </a:solidFill>
              </a:rPr>
              <a:t>. </a:t>
            </a:r>
            <a:r>
              <a:rPr lang="en-US" sz="2000" dirty="0" smtClean="0">
                <a:solidFill>
                  <a:schemeClr val="tx2">
                    <a:lumMod val="75000"/>
                  </a:schemeClr>
                </a:solidFill>
              </a:rPr>
              <a:t>The </a:t>
            </a:r>
            <a:r>
              <a:rPr lang="en-US" sz="2000" dirty="0">
                <a:solidFill>
                  <a:schemeClr val="tx2">
                    <a:lumMod val="75000"/>
                  </a:schemeClr>
                </a:solidFill>
              </a:rPr>
              <a:t>operating system implements lottery scheduling </a:t>
            </a:r>
            <a:r>
              <a:rPr lang="en-US" sz="2000" dirty="0" smtClean="0">
                <a:solidFill>
                  <a:schemeClr val="tx2">
                    <a:lumMod val="75000"/>
                  </a:schemeClr>
                </a:solidFill>
              </a:rPr>
              <a:t>by taking quantum time as 1second.</a:t>
            </a:r>
            <a:endParaRPr lang="en-US" sz="2000" dirty="0">
              <a:solidFill>
                <a:schemeClr val="tx2">
                  <a:lumMod val="75000"/>
                </a:schemeClr>
              </a:solidFill>
            </a:endParaRPr>
          </a:p>
        </p:txBody>
      </p:sp>
    </p:spTree>
    <p:extLst>
      <p:ext uri="{BB962C8B-B14F-4D97-AF65-F5344CB8AC3E}">
        <p14:creationId xmlns:p14="http://schemas.microsoft.com/office/powerpoint/2010/main" val="275709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14412"/>
            <a:ext cx="7766936" cy="807573"/>
          </a:xfrm>
        </p:spPr>
        <p:txBody>
          <a:bodyPr/>
          <a:lstStyle/>
          <a:p>
            <a:pPr algn="ctr"/>
            <a:r>
              <a:rPr lang="en-US" sz="4800" dirty="0" smtClean="0"/>
              <a:t>Approach</a:t>
            </a:r>
            <a:endParaRPr lang="en-US" sz="4800" dirty="0"/>
          </a:p>
        </p:txBody>
      </p:sp>
      <p:sp>
        <p:nvSpPr>
          <p:cNvPr id="3" name="Subtitle 2"/>
          <p:cNvSpPr>
            <a:spLocks noGrp="1"/>
          </p:cNvSpPr>
          <p:nvPr>
            <p:ph type="subTitle" idx="1"/>
          </p:nvPr>
        </p:nvSpPr>
        <p:spPr>
          <a:xfrm>
            <a:off x="1507067" y="2486026"/>
            <a:ext cx="7766936" cy="3629024"/>
          </a:xfrm>
        </p:spPr>
        <p:txBody>
          <a:bodyPr>
            <a:normAutofit/>
          </a:bodyPr>
          <a:lstStyle/>
          <a:p>
            <a:pPr algn="ctr"/>
            <a:r>
              <a:rPr lang="en-US" sz="2000" dirty="0">
                <a:solidFill>
                  <a:schemeClr val="tx2">
                    <a:lumMod val="75000"/>
                  </a:schemeClr>
                </a:solidFill>
              </a:rPr>
              <a:t>According to the problem, first we allocate Burst time and Priority for each process. One or more lottery ticket is assigned to each of the process. Assign more tickets to the higher priority process. </a:t>
            </a:r>
            <a:r>
              <a:rPr lang="en-US" sz="2000" dirty="0" smtClean="0">
                <a:solidFill>
                  <a:schemeClr val="tx2">
                    <a:lumMod val="75000"/>
                  </a:schemeClr>
                </a:solidFill>
              </a:rPr>
              <a:t>Random </a:t>
            </a:r>
            <a:r>
              <a:rPr lang="en-US" sz="2000" dirty="0">
                <a:solidFill>
                  <a:schemeClr val="tx2">
                    <a:lumMod val="75000"/>
                  </a:schemeClr>
                </a:solidFill>
              </a:rPr>
              <a:t>ticket is </a:t>
            </a:r>
            <a:r>
              <a:rPr lang="en-US" sz="2000" dirty="0" smtClean="0">
                <a:solidFill>
                  <a:schemeClr val="tx2">
                    <a:lumMod val="75000"/>
                  </a:schemeClr>
                </a:solidFill>
              </a:rPr>
              <a:t>generated </a:t>
            </a:r>
            <a:r>
              <a:rPr lang="en-US" sz="2000" dirty="0">
                <a:solidFill>
                  <a:schemeClr val="tx2">
                    <a:lumMod val="75000"/>
                  </a:schemeClr>
                </a:solidFill>
              </a:rPr>
              <a:t>and process having the ticket gets the CPU for the specified quantum time. After the quantum time, the running process is preempted and another random ticket is generated. Now the process with the ticket gets the CPU. This process will continue until all the processes are </a:t>
            </a:r>
            <a:r>
              <a:rPr lang="en-US" sz="2000" dirty="0" smtClean="0">
                <a:solidFill>
                  <a:schemeClr val="tx2">
                    <a:lumMod val="75000"/>
                  </a:schemeClr>
                </a:solidFill>
              </a:rPr>
              <a:t>completed.</a:t>
            </a:r>
            <a:endParaRPr lang="en-US" sz="2000" dirty="0">
              <a:solidFill>
                <a:schemeClr val="tx2">
                  <a:lumMod val="75000"/>
                </a:schemeClr>
              </a:solidFill>
            </a:endParaRPr>
          </a:p>
        </p:txBody>
      </p:sp>
    </p:spTree>
    <p:extLst>
      <p:ext uri="{BB962C8B-B14F-4D97-AF65-F5344CB8AC3E}">
        <p14:creationId xmlns:p14="http://schemas.microsoft.com/office/powerpoint/2010/main" val="135201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71980"/>
            <a:ext cx="7766936" cy="864723"/>
          </a:xfrm>
        </p:spPr>
        <p:txBody>
          <a:bodyPr/>
          <a:lstStyle/>
          <a:p>
            <a:pPr algn="ctr"/>
            <a:r>
              <a:rPr lang="en-US" sz="4800" dirty="0" smtClean="0"/>
              <a:t>Working</a:t>
            </a:r>
            <a:endParaRPr lang="en-US" sz="4800" dirty="0"/>
          </a:p>
        </p:txBody>
      </p:sp>
      <p:sp>
        <p:nvSpPr>
          <p:cNvPr id="3" name="Subtitle 2"/>
          <p:cNvSpPr>
            <a:spLocks noGrp="1"/>
          </p:cNvSpPr>
          <p:nvPr>
            <p:ph type="subTitle" idx="1"/>
          </p:nvPr>
        </p:nvSpPr>
        <p:spPr>
          <a:xfrm>
            <a:off x="1507067" y="1526526"/>
            <a:ext cx="7766936" cy="406867"/>
          </a:xfrm>
        </p:spPr>
        <p:txBody>
          <a:bodyPr/>
          <a:lstStyle/>
          <a:p>
            <a:pPr algn="l"/>
            <a:r>
              <a:rPr lang="en-US" b="1" u="sng" dirty="0" smtClean="0">
                <a:solidFill>
                  <a:srgbClr val="002060"/>
                </a:solidFill>
              </a:rPr>
              <a:t>Inputs taken:</a:t>
            </a:r>
            <a:endParaRPr lang="en-US" b="1" u="sng" dirty="0">
              <a:solidFill>
                <a:srgbClr val="002060"/>
              </a:solidFill>
            </a:endParaRPr>
          </a:p>
        </p:txBody>
      </p:sp>
      <p:sp>
        <p:nvSpPr>
          <p:cNvPr id="4" name="Rectangle 3"/>
          <p:cNvSpPr/>
          <p:nvPr/>
        </p:nvSpPr>
        <p:spPr>
          <a:xfrm>
            <a:off x="1507065" y="2003593"/>
            <a:ext cx="7752647" cy="923330"/>
          </a:xfrm>
          <a:prstGeom prst="rect">
            <a:avLst/>
          </a:prstGeom>
        </p:spPr>
        <p:txBody>
          <a:bodyPr wrap="square">
            <a:spAutoFit/>
          </a:bodyPr>
          <a:lstStyle/>
          <a:p>
            <a:pPr marL="285750" indent="-285750">
              <a:buFont typeface="Arial" panose="020B0604020202020204" pitchFamily="34" charset="0"/>
              <a:buChar char="•"/>
            </a:pPr>
            <a:r>
              <a:rPr lang="en-US" dirty="0" smtClean="0"/>
              <a:t>No. </a:t>
            </a:r>
            <a:r>
              <a:rPr lang="en-US" dirty="0"/>
              <a:t>of processes </a:t>
            </a:r>
          </a:p>
          <a:p>
            <a:pPr marL="285750" indent="-285750">
              <a:buFont typeface="Arial" panose="020B0604020202020204" pitchFamily="34" charset="0"/>
              <a:buChar char="•"/>
            </a:pPr>
            <a:r>
              <a:rPr lang="en-US" dirty="0" smtClean="0"/>
              <a:t>Priority and burst times of each process</a:t>
            </a:r>
          </a:p>
          <a:p>
            <a:endParaRPr lang="en-US" dirty="0"/>
          </a:p>
        </p:txBody>
      </p:sp>
      <p:sp>
        <p:nvSpPr>
          <p:cNvPr id="5" name="Rectangle 4"/>
          <p:cNvSpPr/>
          <p:nvPr/>
        </p:nvSpPr>
        <p:spPr>
          <a:xfrm>
            <a:off x="1507065" y="2875966"/>
            <a:ext cx="7752647" cy="923330"/>
          </a:xfrm>
          <a:prstGeom prst="rect">
            <a:avLst/>
          </a:prstGeom>
        </p:spPr>
        <p:txBody>
          <a:bodyPr wrap="square">
            <a:spAutoFit/>
          </a:bodyPr>
          <a:lstStyle/>
          <a:p>
            <a:r>
              <a:rPr lang="en-US" i="1" dirty="0" smtClean="0"/>
              <a:t>Based on these inputs tickets will be allocated to each process and a ticket will be randomly chosen from all the tickets until burst times of all the tickets become zero.</a:t>
            </a:r>
            <a:endParaRPr lang="en-US" i="1" dirty="0"/>
          </a:p>
        </p:txBody>
      </p:sp>
      <p:sp>
        <p:nvSpPr>
          <p:cNvPr id="6" name="Rectangle 5"/>
          <p:cNvSpPr/>
          <p:nvPr/>
        </p:nvSpPr>
        <p:spPr>
          <a:xfrm>
            <a:off x="1507064" y="3718473"/>
            <a:ext cx="1792478" cy="646331"/>
          </a:xfrm>
          <a:prstGeom prst="rect">
            <a:avLst/>
          </a:prstGeom>
        </p:spPr>
        <p:txBody>
          <a:bodyPr wrap="none">
            <a:spAutoFit/>
          </a:bodyPr>
          <a:lstStyle/>
          <a:p>
            <a:endParaRPr lang="en-US" b="1" u="sng" dirty="0" smtClean="0">
              <a:solidFill>
                <a:srgbClr val="002060"/>
              </a:solidFill>
            </a:endParaRPr>
          </a:p>
          <a:p>
            <a:r>
              <a:rPr lang="en-US" b="1" u="sng" dirty="0" smtClean="0">
                <a:solidFill>
                  <a:srgbClr val="002060"/>
                </a:solidFill>
              </a:rPr>
              <a:t>Output Shown:</a:t>
            </a:r>
            <a:endParaRPr lang="en-US" b="1" u="sng" dirty="0">
              <a:solidFill>
                <a:srgbClr val="002060"/>
              </a:solidFill>
            </a:endParaRPr>
          </a:p>
        </p:txBody>
      </p:sp>
      <p:sp>
        <p:nvSpPr>
          <p:cNvPr id="7" name="Rectangle 6"/>
          <p:cNvSpPr/>
          <p:nvPr/>
        </p:nvSpPr>
        <p:spPr>
          <a:xfrm>
            <a:off x="1507064" y="4459067"/>
            <a:ext cx="6651096" cy="1477328"/>
          </a:xfrm>
          <a:prstGeom prst="rect">
            <a:avLst/>
          </a:prstGeom>
        </p:spPr>
        <p:txBody>
          <a:bodyPr wrap="square">
            <a:spAutoFit/>
          </a:bodyPr>
          <a:lstStyle/>
          <a:p>
            <a:pPr marL="285750" indent="-285750">
              <a:buFont typeface="Arial" panose="020B0604020202020204" pitchFamily="34" charset="0"/>
              <a:buChar char="•"/>
            </a:pPr>
            <a:r>
              <a:rPr lang="en-US" dirty="0" smtClean="0"/>
              <a:t>Currently running process</a:t>
            </a:r>
            <a:endParaRPr lang="en-US" dirty="0"/>
          </a:p>
          <a:p>
            <a:pPr marL="285750" indent="-285750">
              <a:buFont typeface="Arial" panose="020B0604020202020204" pitchFamily="34" charset="0"/>
              <a:buChar char="•"/>
            </a:pPr>
            <a:r>
              <a:rPr lang="en-US" dirty="0"/>
              <a:t>T</a:t>
            </a:r>
            <a:r>
              <a:rPr lang="en-US" dirty="0" smtClean="0"/>
              <a:t>otal time passed and remaining burst time </a:t>
            </a:r>
            <a:r>
              <a:rPr lang="en-US" dirty="0"/>
              <a:t>of </a:t>
            </a:r>
            <a:r>
              <a:rPr lang="en-US" dirty="0" smtClean="0"/>
              <a:t>that </a:t>
            </a:r>
            <a:r>
              <a:rPr lang="en-US" dirty="0"/>
              <a:t>process</a:t>
            </a:r>
          </a:p>
          <a:p>
            <a:endParaRPr lang="en-US" dirty="0"/>
          </a:p>
          <a:p>
            <a:pPr marL="285750" indent="-285750">
              <a:buFont typeface="Arial" panose="020B0604020202020204" pitchFamily="34" charset="0"/>
              <a:buChar char="•"/>
            </a:pPr>
            <a:endParaRPr lang="en-US" dirty="0" smtClean="0"/>
          </a:p>
          <a:p>
            <a:endParaRPr lang="en-US" dirty="0"/>
          </a:p>
        </p:txBody>
      </p:sp>
      <p:sp>
        <p:nvSpPr>
          <p:cNvPr id="8" name="Rectangle 7"/>
          <p:cNvSpPr/>
          <p:nvPr/>
        </p:nvSpPr>
        <p:spPr>
          <a:xfrm>
            <a:off x="1336319" y="5290064"/>
            <a:ext cx="8094137" cy="646331"/>
          </a:xfrm>
          <a:prstGeom prst="rect">
            <a:avLst/>
          </a:prstGeom>
        </p:spPr>
        <p:txBody>
          <a:bodyPr wrap="square">
            <a:spAutoFit/>
          </a:bodyPr>
          <a:lstStyle/>
          <a:p>
            <a:r>
              <a:rPr lang="en-US" i="1" dirty="0" smtClean="0"/>
              <a:t>If the ticket chosen is from the process which is completed, it’ll show that the process is completed </a:t>
            </a:r>
            <a:endParaRPr lang="en-US" dirty="0"/>
          </a:p>
        </p:txBody>
      </p:sp>
    </p:spTree>
    <p:extLst>
      <p:ext uri="{BB962C8B-B14F-4D97-AF65-F5344CB8AC3E}">
        <p14:creationId xmlns:p14="http://schemas.microsoft.com/office/powerpoint/2010/main" val="9212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57262"/>
            <a:ext cx="7766936" cy="936161"/>
          </a:xfrm>
        </p:spPr>
        <p:txBody>
          <a:bodyPr/>
          <a:lstStyle/>
          <a:p>
            <a:pPr algn="ctr"/>
            <a:r>
              <a:rPr lang="en-US" dirty="0" smtClean="0"/>
              <a:t>Conclusion</a:t>
            </a:r>
            <a:endParaRPr lang="en-US" dirty="0"/>
          </a:p>
        </p:txBody>
      </p:sp>
      <p:sp>
        <p:nvSpPr>
          <p:cNvPr id="3" name="Subtitle 2"/>
          <p:cNvSpPr>
            <a:spLocks noGrp="1"/>
          </p:cNvSpPr>
          <p:nvPr>
            <p:ph type="subTitle" idx="1"/>
          </p:nvPr>
        </p:nvSpPr>
        <p:spPr>
          <a:xfrm>
            <a:off x="1507067" y="2793533"/>
            <a:ext cx="7766936" cy="1096899"/>
          </a:xfrm>
        </p:spPr>
        <p:txBody>
          <a:bodyPr>
            <a:normAutofit/>
          </a:bodyPr>
          <a:lstStyle/>
          <a:p>
            <a:pPr algn="ctr"/>
            <a:r>
              <a:rPr lang="en-US" sz="2000" dirty="0" smtClean="0">
                <a:solidFill>
                  <a:srgbClr val="002060"/>
                </a:solidFill>
              </a:rPr>
              <a:t>Hence lottery scheduling system is implemented, considering burst time and priority  of each process</a:t>
            </a:r>
            <a:endParaRPr lang="en-US" sz="2000" dirty="0">
              <a:solidFill>
                <a:srgbClr val="002060"/>
              </a:solidFill>
            </a:endParaRPr>
          </a:p>
        </p:txBody>
      </p:sp>
    </p:spTree>
    <p:extLst>
      <p:ext uri="{BB962C8B-B14F-4D97-AF65-F5344CB8AC3E}">
        <p14:creationId xmlns:p14="http://schemas.microsoft.com/office/powerpoint/2010/main" val="243491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43074"/>
            <a:ext cx="7766936" cy="979023"/>
          </a:xfrm>
        </p:spPr>
        <p:txBody>
          <a:bodyPr/>
          <a:lstStyle/>
          <a:p>
            <a:pPr algn="ctr"/>
            <a:r>
              <a:rPr lang="en-US" dirty="0" smtClean="0"/>
              <a:t>Demonstration</a:t>
            </a:r>
            <a:endParaRPr lang="en-US" dirty="0"/>
          </a:p>
        </p:txBody>
      </p:sp>
      <p:sp>
        <p:nvSpPr>
          <p:cNvPr id="3" name="Subtitle 2"/>
          <p:cNvSpPr>
            <a:spLocks noGrp="1"/>
          </p:cNvSpPr>
          <p:nvPr>
            <p:ph type="subTitle" idx="1"/>
          </p:nvPr>
        </p:nvSpPr>
        <p:spPr>
          <a:xfrm>
            <a:off x="7029450" y="4593759"/>
            <a:ext cx="2244553" cy="735480"/>
          </a:xfrm>
        </p:spPr>
        <p:txBody>
          <a:bodyPr>
            <a:normAutofit/>
          </a:bodyPr>
          <a:lstStyle/>
          <a:p>
            <a:r>
              <a:rPr lang="en-US" sz="2400" b="1" dirty="0" smtClean="0">
                <a:solidFill>
                  <a:srgbClr val="002060"/>
                </a:solidFill>
              </a:rPr>
              <a:t>- THANKYOU</a:t>
            </a:r>
            <a:endParaRPr lang="en-US" sz="2400" b="1" dirty="0">
              <a:solidFill>
                <a:srgbClr val="002060"/>
              </a:solidFill>
            </a:endParaRPr>
          </a:p>
        </p:txBody>
      </p:sp>
    </p:spTree>
    <p:extLst>
      <p:ext uri="{BB962C8B-B14F-4D97-AF65-F5344CB8AC3E}">
        <p14:creationId xmlns:p14="http://schemas.microsoft.com/office/powerpoint/2010/main" val="36881371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255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Lottery-Scheduling </vt:lpstr>
      <vt:lpstr>Objective</vt:lpstr>
      <vt:lpstr>Approach</vt:lpstr>
      <vt:lpstr>Working</vt:lpstr>
      <vt:lpstr>Conclusion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Lottery-Scheduling</dc:title>
  <dc:creator>rrr</dc:creator>
  <cp:lastModifiedBy>rrr</cp:lastModifiedBy>
  <cp:revision>9</cp:revision>
  <dcterms:created xsi:type="dcterms:W3CDTF">2021-06-22T14:45:39Z</dcterms:created>
  <dcterms:modified xsi:type="dcterms:W3CDTF">2021-06-22T17:29:11Z</dcterms:modified>
</cp:coreProperties>
</file>