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71" r:id="rId3"/>
    <p:sldId id="258" r:id="rId4"/>
    <p:sldId id="259" r:id="rId5"/>
    <p:sldId id="260" r:id="rId6"/>
    <p:sldId id="261" r:id="rId7"/>
    <p:sldId id="262" r:id="rId8"/>
    <p:sldId id="263" r:id="rId9"/>
    <p:sldId id="272" r:id="rId10"/>
    <p:sldId id="264" r:id="rId11"/>
    <p:sldId id="265" r:id="rId12"/>
    <p:sldId id="267" r:id="rId13"/>
    <p:sldId id="273" r:id="rId14"/>
    <p:sldId id="266"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079FC-112A-1820-3286-FEE5017BAB1F}" v="102" dt="2021-12-08T16:05:40.658"/>
    <p1510:client id="{5DD8F750-D989-43D2-A9B7-7E7CAEA857EF}" v="442" dt="2021-12-01T16:41:36.706"/>
    <p1510:client id="{A58E1824-6482-8F74-9736-E58A503B39EE}" v="31" dt="2021-12-01T18:56:46.620"/>
    <p1510:client id="{AFDCC48F-51CE-594D-72E2-225FD0029EE7}" v="5" dt="2021-12-01T16:54:18.294"/>
    <p1510:client id="{D25B3703-3DBD-74D0-4D7B-7949B6C747BE}" v="455" dt="2021-12-09T14:42:38.863"/>
    <p1510:client id="{F873586D-BD58-0072-242D-A613E65FB9E8}" v="331" dt="2021-12-01T18:55:08.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024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030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1199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0136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2042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4289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198459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238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747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567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507864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349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661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0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8199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972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326818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Artificial Intelligence Applied to Stock</a:t>
            </a:r>
            <a:endParaRPr lang="en-US" dirty="0"/>
          </a:p>
          <a:p>
            <a:r>
              <a:rPr lang="en-US" dirty="0">
                <a:ea typeface="+mj-lt"/>
                <a:cs typeface="+mj-lt"/>
              </a:rPr>
              <a:t>Market Trading</a:t>
            </a:r>
            <a:endParaRPr lang="en-US" dirty="0"/>
          </a:p>
        </p:txBody>
      </p:sp>
      <p:sp>
        <p:nvSpPr>
          <p:cNvPr id="3" name="Subtitle 2"/>
          <p:cNvSpPr>
            <a:spLocks noGrp="1"/>
          </p:cNvSpPr>
          <p:nvPr>
            <p:ph type="subTitle" idx="1"/>
          </p:nvPr>
        </p:nvSpPr>
        <p:spPr/>
        <p:txBody>
          <a:bodyPr vert="horz" lIns="91440" tIns="45720" rIns="91440" bIns="45720" rtlCol="0" anchor="t">
            <a:noAutofit/>
          </a:bodyPr>
          <a:lstStyle/>
          <a:p>
            <a:endParaRPr lang="en-US"/>
          </a:p>
          <a:p>
            <a:r>
              <a:rPr lang="en-US" sz="2400" dirty="0" err="1"/>
              <a:t>B.Vamshi</a:t>
            </a:r>
            <a:r>
              <a:rPr lang="en-US" sz="2400" dirty="0"/>
              <a:t> Krishna</a:t>
            </a:r>
          </a:p>
          <a:p>
            <a:r>
              <a:rPr lang="en-US" sz="2400" dirty="0"/>
              <a:t>1602-19-733-115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C5A24D-482C-4898-A585-D441852E5141}"/>
              </a:ext>
            </a:extLst>
          </p:cNvPr>
          <p:cNvSpPr>
            <a:spLocks noGrp="1"/>
          </p:cNvSpPr>
          <p:nvPr>
            <p:ph type="body" idx="1"/>
          </p:nvPr>
        </p:nvSpPr>
        <p:spPr>
          <a:xfrm>
            <a:off x="677335" y="818090"/>
            <a:ext cx="9531196" cy="5418022"/>
          </a:xfrm>
        </p:spPr>
        <p:txBody>
          <a:bodyPr/>
          <a:lstStyle/>
          <a:p>
            <a:r>
              <a:rPr lang="en-US" dirty="0"/>
              <a:t>              </a:t>
            </a:r>
            <a:r>
              <a:rPr lang="en-US" sz="3200" dirty="0">
                <a:solidFill>
                  <a:schemeClr val="accent6"/>
                </a:solidFill>
                <a:ea typeface="+mn-lt"/>
                <a:cs typeface="+mn-lt"/>
              </a:rPr>
              <a:t>Number of iterations </a:t>
            </a:r>
          </a:p>
          <a:p>
            <a:endParaRPr lang="en-US" sz="3200" dirty="0">
              <a:solidFill>
                <a:schemeClr val="accent6"/>
              </a:solidFill>
              <a:ea typeface="+mn-lt"/>
              <a:cs typeface="+mn-lt"/>
            </a:endParaRPr>
          </a:p>
          <a:p>
            <a:r>
              <a:rPr lang="en-US" sz="2400" dirty="0">
                <a:ea typeface="+mn-lt"/>
                <a:cs typeface="+mn-lt"/>
              </a:rPr>
              <a:t>The first concern with the number of iterations has to do with finding the minimum error that can be attained through training.</a:t>
            </a:r>
          </a:p>
          <a:p>
            <a:r>
              <a:rPr lang="en-US" sz="2400" dirty="0">
                <a:ea typeface="+mn-lt"/>
                <a:cs typeface="+mn-lt"/>
              </a:rPr>
              <a:t>The network’s ability to </a:t>
            </a:r>
            <a:r>
              <a:rPr lang="en-US" sz="2400" dirty="0" err="1">
                <a:ea typeface="+mn-lt"/>
                <a:cs typeface="+mn-lt"/>
              </a:rPr>
              <a:t>generalise</a:t>
            </a:r>
            <a:r>
              <a:rPr lang="en-US" sz="2400" dirty="0">
                <a:ea typeface="+mn-lt"/>
                <a:cs typeface="+mn-lt"/>
              </a:rPr>
              <a:t> is fundamental for these networks to predict future stock prices and not knowing when to stop training can lead to overtraining which is a serious problem.</a:t>
            </a:r>
          </a:p>
          <a:p>
            <a:r>
              <a:rPr lang="en-US" sz="2400" dirty="0">
                <a:ea typeface="+mn-lt"/>
                <a:cs typeface="+mn-lt"/>
              </a:rPr>
              <a:t>Overtraining can occur by having too many hidden nodes in the hidden layer or training for too many time periods .overtraining can be prevented by performing test and train procedures or cross-validation.</a:t>
            </a:r>
            <a:endParaRPr lang="en-US" dirty="0"/>
          </a:p>
        </p:txBody>
      </p:sp>
      <p:sp>
        <p:nvSpPr>
          <p:cNvPr id="4" name="Arrow: Right 3">
            <a:extLst>
              <a:ext uri="{FF2B5EF4-FFF2-40B4-BE49-F238E27FC236}">
                <a16:creationId xmlns:a16="http://schemas.microsoft.com/office/drawing/2014/main" id="{90CFF9C5-3942-44E3-A3FA-40065E7FB03C}"/>
              </a:ext>
            </a:extLst>
          </p:cNvPr>
          <p:cNvSpPr/>
          <p:nvPr/>
        </p:nvSpPr>
        <p:spPr>
          <a:xfrm>
            <a:off x="747249" y="814421"/>
            <a:ext cx="977660" cy="345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6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5417-502E-4CEC-A9CA-8142A543957C}"/>
              </a:ext>
            </a:extLst>
          </p:cNvPr>
          <p:cNvSpPr>
            <a:spLocks noGrp="1"/>
          </p:cNvSpPr>
          <p:nvPr>
            <p:ph type="title"/>
          </p:nvPr>
        </p:nvSpPr>
        <p:spPr>
          <a:xfrm>
            <a:off x="677335" y="371735"/>
            <a:ext cx="8596668" cy="1193978"/>
          </a:xfrm>
        </p:spPr>
        <p:txBody>
          <a:bodyPr/>
          <a:lstStyle/>
          <a:p>
            <a:r>
              <a:rPr lang="en-US" dirty="0">
                <a:ea typeface="+mj-lt"/>
                <a:cs typeface="+mj-lt"/>
              </a:rPr>
              <a:t>Support Vector Regression </a:t>
            </a:r>
            <a:endParaRPr lang="en-US" dirty="0"/>
          </a:p>
        </p:txBody>
      </p:sp>
      <p:sp>
        <p:nvSpPr>
          <p:cNvPr id="3" name="Text Placeholder 2">
            <a:extLst>
              <a:ext uri="{FF2B5EF4-FFF2-40B4-BE49-F238E27FC236}">
                <a16:creationId xmlns:a16="http://schemas.microsoft.com/office/drawing/2014/main" id="{6E0FD599-7AA8-46CE-88BA-80B579225202}"/>
              </a:ext>
            </a:extLst>
          </p:cNvPr>
          <p:cNvSpPr>
            <a:spLocks noGrp="1"/>
          </p:cNvSpPr>
          <p:nvPr>
            <p:ph type="body" idx="1"/>
          </p:nvPr>
        </p:nvSpPr>
        <p:spPr>
          <a:xfrm>
            <a:off x="677335" y="1925147"/>
            <a:ext cx="8596668" cy="3462701"/>
          </a:xfrm>
        </p:spPr>
        <p:txBody>
          <a:bodyPr vert="horz" lIns="91440" tIns="45720" rIns="91440" bIns="45720" rtlCol="0" anchor="t">
            <a:noAutofit/>
          </a:bodyPr>
          <a:lstStyle/>
          <a:p>
            <a:r>
              <a:rPr lang="en-US" sz="2400" dirty="0">
                <a:ea typeface="+mn-lt"/>
                <a:cs typeface="+mn-lt"/>
              </a:rPr>
              <a:t>support vector regression (SVR) analysis is used  in order to predict the stock market price as well as to predict stock market trend. SVM has two major applications, classification and regression . One of the main characteristics of Support Vector Regression (SVR) is that instead of minimizing the observed training error, SVR attempts to minimize the generalized error bound so as to achieve generalized performance .</a:t>
            </a:r>
            <a:endParaRPr lang="en-US" sz="2400" dirty="0"/>
          </a:p>
        </p:txBody>
      </p:sp>
    </p:spTree>
    <p:extLst>
      <p:ext uri="{BB962C8B-B14F-4D97-AF65-F5344CB8AC3E}">
        <p14:creationId xmlns:p14="http://schemas.microsoft.com/office/powerpoint/2010/main" val="406016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93E8-7CC2-403F-9BA0-6B124A267A92}"/>
              </a:ext>
            </a:extLst>
          </p:cNvPr>
          <p:cNvSpPr>
            <a:spLocks noGrp="1"/>
          </p:cNvSpPr>
          <p:nvPr>
            <p:ph type="title"/>
          </p:nvPr>
        </p:nvSpPr>
        <p:spPr>
          <a:xfrm>
            <a:off x="677335" y="486754"/>
            <a:ext cx="8596668" cy="978317"/>
          </a:xfrm>
        </p:spPr>
        <p:txBody>
          <a:bodyPr/>
          <a:lstStyle/>
          <a:p>
            <a:r>
              <a:rPr lang="en-US" dirty="0">
                <a:ea typeface="+mj-lt"/>
                <a:cs typeface="+mj-lt"/>
              </a:rPr>
              <a:t>Error calculation (MAPE)</a:t>
            </a:r>
            <a:endParaRPr lang="en-US" dirty="0"/>
          </a:p>
        </p:txBody>
      </p:sp>
      <p:sp>
        <p:nvSpPr>
          <p:cNvPr id="3" name="Text Placeholder 2">
            <a:extLst>
              <a:ext uri="{FF2B5EF4-FFF2-40B4-BE49-F238E27FC236}">
                <a16:creationId xmlns:a16="http://schemas.microsoft.com/office/drawing/2014/main" id="{3C03CC26-C897-4DCA-9082-95B5B6BC781C}"/>
              </a:ext>
            </a:extLst>
          </p:cNvPr>
          <p:cNvSpPr>
            <a:spLocks noGrp="1"/>
          </p:cNvSpPr>
          <p:nvPr>
            <p:ph type="body" idx="1"/>
          </p:nvPr>
        </p:nvSpPr>
        <p:spPr>
          <a:xfrm>
            <a:off x="677335" y="1824505"/>
            <a:ext cx="8596668" cy="4066550"/>
          </a:xfrm>
        </p:spPr>
        <p:txBody>
          <a:bodyPr/>
          <a:lstStyle/>
          <a:p>
            <a:r>
              <a:rPr lang="en-US" sz="2400" dirty="0">
                <a:solidFill>
                  <a:schemeClr val="tx1"/>
                </a:solidFill>
                <a:ea typeface="+mn-lt"/>
                <a:cs typeface="+mn-lt"/>
              </a:rPr>
              <a:t>SVR models produce the prediction result based on the model design. The error rate is computed between the actual stock prices and predicted stock price come from the experiments. To calculate the error rate, Mean average percentage error (MAPE) is used in this study.</a:t>
            </a:r>
          </a:p>
          <a:p>
            <a:r>
              <a:rPr lang="en-US" sz="2400" dirty="0">
                <a:solidFill>
                  <a:schemeClr val="tx1"/>
                </a:solidFill>
                <a:ea typeface="+mn-lt"/>
                <a:cs typeface="+mn-lt"/>
              </a:rPr>
              <a:t>The </a:t>
            </a:r>
            <a:r>
              <a:rPr lang="en-US" sz="2400" b="1" dirty="0">
                <a:solidFill>
                  <a:schemeClr val="tx1"/>
                </a:solidFill>
                <a:ea typeface="+mn-lt"/>
                <a:cs typeface="+mn-lt"/>
              </a:rPr>
              <a:t>mean absolute percentage error</a:t>
            </a:r>
            <a:r>
              <a:rPr lang="en-US" sz="2400" dirty="0">
                <a:solidFill>
                  <a:schemeClr val="tx1"/>
                </a:solidFill>
                <a:ea typeface="+mn-lt"/>
                <a:cs typeface="+mn-lt"/>
              </a:rPr>
              <a:t> (</a:t>
            </a:r>
            <a:r>
              <a:rPr lang="en-US" sz="2400" b="1" dirty="0">
                <a:solidFill>
                  <a:schemeClr val="tx1"/>
                </a:solidFill>
                <a:ea typeface="+mn-lt"/>
                <a:cs typeface="+mn-lt"/>
              </a:rPr>
              <a:t>MAPE</a:t>
            </a:r>
            <a:r>
              <a:rPr lang="en-US" sz="2400" dirty="0">
                <a:solidFill>
                  <a:schemeClr val="tx1"/>
                </a:solidFill>
                <a:ea typeface="+mn-lt"/>
                <a:cs typeface="+mn-lt"/>
              </a:rPr>
              <a:t>), also known as </a:t>
            </a:r>
            <a:r>
              <a:rPr lang="en-US" sz="2400" b="1" dirty="0">
                <a:solidFill>
                  <a:schemeClr val="tx1"/>
                </a:solidFill>
                <a:ea typeface="+mn-lt"/>
                <a:cs typeface="+mn-lt"/>
              </a:rPr>
              <a:t>mean absolute percentage deviation</a:t>
            </a:r>
            <a:r>
              <a:rPr lang="en-US" sz="2400" dirty="0">
                <a:solidFill>
                  <a:schemeClr val="tx1"/>
                </a:solidFill>
                <a:ea typeface="+mn-lt"/>
                <a:cs typeface="+mn-lt"/>
              </a:rPr>
              <a:t> (</a:t>
            </a:r>
            <a:r>
              <a:rPr lang="en-US" sz="2400" b="1" dirty="0">
                <a:solidFill>
                  <a:schemeClr val="tx1"/>
                </a:solidFill>
                <a:ea typeface="+mn-lt"/>
                <a:cs typeface="+mn-lt"/>
              </a:rPr>
              <a:t>MAPD</a:t>
            </a:r>
            <a:r>
              <a:rPr lang="en-US" sz="2400" dirty="0">
                <a:solidFill>
                  <a:schemeClr val="tx1"/>
                </a:solidFill>
                <a:ea typeface="+mn-lt"/>
                <a:cs typeface="+mn-lt"/>
              </a:rPr>
              <a:t>), is a measure of prediction accuracy of a forecasting method in statistics. It usually expresses the accuracy as a ratio defined by the formula:</a:t>
            </a:r>
            <a:endParaRPr lang="en-US" sz="2400">
              <a:solidFill>
                <a:schemeClr val="tx1"/>
              </a:solidFill>
            </a:endParaRPr>
          </a:p>
        </p:txBody>
      </p:sp>
    </p:spTree>
    <p:extLst>
      <p:ext uri="{BB962C8B-B14F-4D97-AF65-F5344CB8AC3E}">
        <p14:creationId xmlns:p14="http://schemas.microsoft.com/office/powerpoint/2010/main" val="128427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A92BF87-A850-4737-8A08-61A65D76A918}"/>
              </a:ext>
            </a:extLst>
          </p:cNvPr>
          <p:cNvSpPr>
            <a:spLocks noGrp="1"/>
          </p:cNvSpPr>
          <p:nvPr>
            <p:ph idx="1"/>
          </p:nvPr>
        </p:nvSpPr>
        <p:spPr>
          <a:xfrm>
            <a:off x="414961" y="1053534"/>
            <a:ext cx="4505904" cy="4676562"/>
          </a:xfrm>
        </p:spPr>
        <p:txBody>
          <a:bodyPr vert="horz" lIns="91440" tIns="45720" rIns="91440" bIns="45720" rtlCol="0" anchor="t">
            <a:noAutofit/>
          </a:bodyPr>
          <a:lstStyle/>
          <a:p>
            <a:pPr marL="0" indent="0">
              <a:buNone/>
            </a:pPr>
            <a:r>
              <a:rPr lang="en-US" sz="2400" dirty="0">
                <a:solidFill>
                  <a:schemeClr val="bg1"/>
                </a:solidFill>
              </a:rPr>
              <a:t>Where,</a:t>
            </a:r>
          </a:p>
          <a:p>
            <a:pPr marL="0" indent="0">
              <a:buNone/>
            </a:pPr>
            <a:endParaRPr lang="en-US" sz="2400" dirty="0">
              <a:solidFill>
                <a:schemeClr val="bg1"/>
              </a:solidFill>
            </a:endParaRPr>
          </a:p>
          <a:p>
            <a:pPr marL="0" indent="0">
              <a:buNone/>
            </a:pPr>
            <a:r>
              <a:rPr lang="en-US" sz="2400" dirty="0">
                <a:solidFill>
                  <a:schemeClr val="bg1"/>
                </a:solidFill>
              </a:rPr>
              <a:t>M = mean absolute percentage error</a:t>
            </a:r>
          </a:p>
          <a:p>
            <a:pPr marL="0" indent="0">
              <a:buNone/>
            </a:pPr>
            <a:r>
              <a:rPr lang="en-US" sz="2400" dirty="0">
                <a:solidFill>
                  <a:schemeClr val="bg1"/>
                </a:solidFill>
              </a:rPr>
              <a:t>N= number of times summation iteration happens</a:t>
            </a:r>
          </a:p>
          <a:p>
            <a:pPr marL="0" indent="0">
              <a:buNone/>
            </a:pPr>
            <a:r>
              <a:rPr lang="en-US" sz="2400" dirty="0">
                <a:solidFill>
                  <a:schemeClr val="bg1"/>
                </a:solidFill>
              </a:rPr>
              <a:t>At=Actual Value</a:t>
            </a:r>
          </a:p>
          <a:p>
            <a:pPr marL="0" indent="0">
              <a:buNone/>
            </a:pPr>
            <a:r>
              <a:rPr lang="en-US" sz="2400" dirty="0">
                <a:solidFill>
                  <a:schemeClr val="bg1"/>
                </a:solidFill>
              </a:rPr>
              <a:t>Ft-forecast value</a:t>
            </a: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5">
            <a:extLst>
              <a:ext uri="{FF2B5EF4-FFF2-40B4-BE49-F238E27FC236}">
                <a16:creationId xmlns:a16="http://schemas.microsoft.com/office/drawing/2014/main" id="{0513FCB8-F2BA-433B-9E02-5ED877F0AC46}"/>
              </a:ext>
            </a:extLst>
          </p:cNvPr>
          <p:cNvPicPr>
            <a:picLocks noChangeAspect="1"/>
          </p:cNvPicPr>
          <p:nvPr/>
        </p:nvPicPr>
        <p:blipFill>
          <a:blip r:embed="rId2"/>
          <a:stretch>
            <a:fillRect/>
          </a:stretch>
        </p:blipFill>
        <p:spPr>
          <a:xfrm>
            <a:off x="6607834" y="2252246"/>
            <a:ext cx="3994029" cy="1850300"/>
          </a:xfrm>
          <a:prstGeom prst="rect">
            <a:avLst/>
          </a:prstGeom>
        </p:spPr>
      </p:pic>
    </p:spTree>
    <p:extLst>
      <p:ext uri="{BB962C8B-B14F-4D97-AF65-F5344CB8AC3E}">
        <p14:creationId xmlns:p14="http://schemas.microsoft.com/office/powerpoint/2010/main" val="367490916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96CA5A-1FCE-481F-AC27-2157CB845A97}"/>
              </a:ext>
            </a:extLst>
          </p:cNvPr>
          <p:cNvSpPr>
            <a:spLocks noGrp="1"/>
          </p:cNvSpPr>
          <p:nvPr>
            <p:ph type="body" idx="1"/>
          </p:nvPr>
        </p:nvSpPr>
        <p:spPr>
          <a:xfrm>
            <a:off x="677335" y="1306921"/>
            <a:ext cx="8596668" cy="4742285"/>
          </a:xfrm>
        </p:spPr>
        <p:txBody>
          <a:bodyPr/>
          <a:lstStyle/>
          <a:p>
            <a:r>
              <a:rPr lang="en-US" sz="2800" dirty="0">
                <a:solidFill>
                  <a:schemeClr val="tx1"/>
                </a:solidFill>
                <a:ea typeface="+mn-lt"/>
                <a:cs typeface="+mn-lt"/>
              </a:rPr>
              <a:t>The mean absolute percentage error (MAPE) is a measure of how accurate a forecast system is. It measures this accuracy as a percentage, and can be calculated as </a:t>
            </a:r>
            <a:r>
              <a:rPr lang="en-US" sz="2800" b="1" dirty="0">
                <a:solidFill>
                  <a:schemeClr val="tx1"/>
                </a:solidFill>
                <a:ea typeface="+mn-lt"/>
                <a:cs typeface="+mn-lt"/>
              </a:rPr>
              <a:t>the average absolute percent error for each time period minus actual values divided by actual values.</a:t>
            </a:r>
            <a:endParaRPr lang="en-US" sz="2800">
              <a:solidFill>
                <a:schemeClr val="tx1"/>
              </a:solidFill>
            </a:endParaRPr>
          </a:p>
        </p:txBody>
      </p:sp>
    </p:spTree>
    <p:extLst>
      <p:ext uri="{BB962C8B-B14F-4D97-AF65-F5344CB8AC3E}">
        <p14:creationId xmlns:p14="http://schemas.microsoft.com/office/powerpoint/2010/main" val="197109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4063-685C-43B3-B47A-E841C957A14F}"/>
              </a:ext>
            </a:extLst>
          </p:cNvPr>
          <p:cNvSpPr>
            <a:spLocks noGrp="1"/>
          </p:cNvSpPr>
          <p:nvPr>
            <p:ph type="title"/>
          </p:nvPr>
        </p:nvSpPr>
        <p:spPr>
          <a:xfrm>
            <a:off x="677335" y="630528"/>
            <a:ext cx="8596668" cy="805789"/>
          </a:xfrm>
        </p:spPr>
        <p:txBody>
          <a:bodyPr>
            <a:normAutofit fontScale="90000"/>
          </a:bodyPr>
          <a:lstStyle/>
          <a:p>
            <a:endParaRPr lang="en-US" dirty="0"/>
          </a:p>
          <a:p>
            <a:r>
              <a:rPr lang="en-US" dirty="0"/>
              <a:t>Conclusion</a:t>
            </a:r>
          </a:p>
        </p:txBody>
      </p:sp>
      <p:sp>
        <p:nvSpPr>
          <p:cNvPr id="3" name="Text Placeholder 2">
            <a:extLst>
              <a:ext uri="{FF2B5EF4-FFF2-40B4-BE49-F238E27FC236}">
                <a16:creationId xmlns:a16="http://schemas.microsoft.com/office/drawing/2014/main" id="{74ECB15E-A3E2-44A5-BFD7-1EB8B76A50A1}"/>
              </a:ext>
            </a:extLst>
          </p:cNvPr>
          <p:cNvSpPr>
            <a:spLocks noGrp="1"/>
          </p:cNvSpPr>
          <p:nvPr>
            <p:ph type="body" idx="1"/>
          </p:nvPr>
        </p:nvSpPr>
        <p:spPr>
          <a:xfrm>
            <a:off x="677335" y="1853261"/>
            <a:ext cx="8596668" cy="3534587"/>
          </a:xfrm>
        </p:spPr>
        <p:txBody>
          <a:bodyPr/>
          <a:lstStyle/>
          <a:p>
            <a:r>
              <a:rPr lang="en-US" sz="2400" dirty="0">
                <a:ea typeface="+mn-lt"/>
                <a:cs typeface="+mn-lt"/>
              </a:rPr>
              <a:t>Stock market prediction </a:t>
            </a:r>
            <a:r>
              <a:rPr lang="en-US" sz="2400" b="1" dirty="0">
                <a:ea typeface="+mn-lt"/>
                <a:cs typeface="+mn-lt"/>
              </a:rPr>
              <a:t>aims to determine the future movement of the stock value of a financial exchange</a:t>
            </a:r>
            <a:r>
              <a:rPr lang="en-US" sz="2400" dirty="0">
                <a:ea typeface="+mn-lt"/>
                <a:cs typeface="+mn-lt"/>
              </a:rPr>
              <a:t>. The accurate prediction of share price movement will lead to more profit investors can make.</a:t>
            </a:r>
          </a:p>
          <a:p>
            <a:r>
              <a:rPr lang="en-US" sz="2400" dirty="0"/>
              <a:t>The two methods that we have discussed will work very accurately in forecasting stock market.</a:t>
            </a:r>
          </a:p>
          <a:p>
            <a:br>
              <a:rPr lang="en-US" dirty="0"/>
            </a:br>
            <a:endParaRPr lang="en-US" dirty="0"/>
          </a:p>
        </p:txBody>
      </p:sp>
    </p:spTree>
    <p:extLst>
      <p:ext uri="{BB962C8B-B14F-4D97-AF65-F5344CB8AC3E}">
        <p14:creationId xmlns:p14="http://schemas.microsoft.com/office/powerpoint/2010/main" val="1255934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F6B5-5E00-46CE-A418-949BE5A9ABAB}"/>
              </a:ext>
            </a:extLst>
          </p:cNvPr>
          <p:cNvSpPr>
            <a:spLocks noGrp="1"/>
          </p:cNvSpPr>
          <p:nvPr>
            <p:ph type="title"/>
          </p:nvPr>
        </p:nvSpPr>
        <p:spPr>
          <a:xfrm>
            <a:off x="677335" y="227962"/>
            <a:ext cx="8596668" cy="662016"/>
          </a:xfrm>
        </p:spPr>
        <p:txBody>
          <a:bodyPr>
            <a:noAutofit/>
          </a:bodyPr>
          <a:lstStyle/>
          <a:p>
            <a:r>
              <a:rPr lang="en-US" sz="4400" dirty="0">
                <a:ea typeface="+mj-lt"/>
                <a:cs typeface="+mj-lt"/>
              </a:rPr>
              <a:t>REFERENCES</a:t>
            </a:r>
            <a:endParaRPr lang="en-US" sz="4400"/>
          </a:p>
        </p:txBody>
      </p:sp>
      <p:sp>
        <p:nvSpPr>
          <p:cNvPr id="3" name="Text Placeholder 2">
            <a:extLst>
              <a:ext uri="{FF2B5EF4-FFF2-40B4-BE49-F238E27FC236}">
                <a16:creationId xmlns:a16="http://schemas.microsoft.com/office/drawing/2014/main" id="{761406B0-8184-4B16-8ED7-ACFF415CB191}"/>
              </a:ext>
            </a:extLst>
          </p:cNvPr>
          <p:cNvSpPr>
            <a:spLocks noGrp="1"/>
          </p:cNvSpPr>
          <p:nvPr>
            <p:ph type="body" idx="1"/>
          </p:nvPr>
        </p:nvSpPr>
        <p:spPr>
          <a:xfrm>
            <a:off x="677335" y="1076883"/>
            <a:ext cx="8596668" cy="4310965"/>
          </a:xfrm>
        </p:spPr>
        <p:txBody>
          <a:bodyPr>
            <a:normAutofit fontScale="25000" lnSpcReduction="20000"/>
          </a:bodyPr>
          <a:lstStyle/>
          <a:p>
            <a:endParaRPr lang="en-US" sz="7200" dirty="0">
              <a:ea typeface="+mn-lt"/>
              <a:cs typeface="+mn-lt"/>
            </a:endParaRPr>
          </a:p>
          <a:p>
            <a:r>
              <a:rPr lang="en-US" sz="7200" dirty="0">
                <a:ea typeface="+mn-lt"/>
                <a:cs typeface="+mn-lt"/>
              </a:rPr>
              <a:t>[</a:t>
            </a:r>
            <a:r>
              <a:rPr lang="en-US" sz="8000" dirty="0">
                <a:ea typeface="+mn-lt"/>
                <a:cs typeface="+mn-lt"/>
              </a:rPr>
              <a:t>1] S. </a:t>
            </a:r>
            <a:r>
              <a:rPr lang="en-US" sz="8000" dirty="0" err="1">
                <a:ea typeface="+mn-lt"/>
                <a:cs typeface="+mn-lt"/>
              </a:rPr>
              <a:t>Aghabozorgi</a:t>
            </a:r>
            <a:r>
              <a:rPr lang="en-US" sz="8000" dirty="0">
                <a:ea typeface="+mn-lt"/>
                <a:cs typeface="+mn-lt"/>
              </a:rPr>
              <a:t> and Y. W. Teh, ``Stock market co-movement assessment</a:t>
            </a:r>
            <a:endParaRPr lang="en-US" sz="8000"/>
          </a:p>
          <a:p>
            <a:r>
              <a:rPr lang="en-US" sz="8000" dirty="0">
                <a:ea typeface="+mn-lt"/>
                <a:cs typeface="+mn-lt"/>
              </a:rPr>
              <a:t>using a three-phase clustering method,'' Expert Syst. Appl., vol. 41, no. 4,</a:t>
            </a:r>
            <a:endParaRPr lang="en-US" sz="8000"/>
          </a:p>
          <a:p>
            <a:r>
              <a:rPr lang="en-US" sz="8000" dirty="0">
                <a:ea typeface="+mn-lt"/>
                <a:cs typeface="+mn-lt"/>
              </a:rPr>
              <a:t>pp. 13011314, Mar. 2014.</a:t>
            </a:r>
            <a:endParaRPr lang="en-US" sz="8000"/>
          </a:p>
          <a:p>
            <a:r>
              <a:rPr lang="en-US" sz="8000" dirty="0">
                <a:ea typeface="+mn-lt"/>
                <a:cs typeface="+mn-lt"/>
              </a:rPr>
              <a:t>[2] D. E. Allen, M. McAleer, and A. K. Singh, ``Daily market news sentiment</a:t>
            </a:r>
            <a:endParaRPr lang="en-US" sz="8000"/>
          </a:p>
          <a:p>
            <a:r>
              <a:rPr lang="en-US" sz="8000" dirty="0">
                <a:ea typeface="+mn-lt"/>
                <a:cs typeface="+mn-lt"/>
              </a:rPr>
              <a:t>and stock prices,'' Appl. Econ., vol. 51, no. 30, pp. 32123235, Jun. 2019.</a:t>
            </a:r>
            <a:endParaRPr lang="en-US" sz="8000"/>
          </a:p>
          <a:p>
            <a:r>
              <a:rPr lang="en-US" sz="8000" dirty="0">
                <a:ea typeface="+mn-lt"/>
                <a:cs typeface="+mn-lt"/>
              </a:rPr>
              <a:t>[3] S. Asadi, E. </a:t>
            </a:r>
            <a:r>
              <a:rPr lang="en-US" sz="8000" dirty="0" err="1">
                <a:ea typeface="+mn-lt"/>
                <a:cs typeface="+mn-lt"/>
              </a:rPr>
              <a:t>Hadavandi</a:t>
            </a:r>
            <a:r>
              <a:rPr lang="en-US" sz="8000" dirty="0">
                <a:ea typeface="+mn-lt"/>
                <a:cs typeface="+mn-lt"/>
              </a:rPr>
              <a:t>, F. </a:t>
            </a:r>
            <a:r>
              <a:rPr lang="en-US" sz="8000" dirty="0" err="1">
                <a:ea typeface="+mn-lt"/>
                <a:cs typeface="+mn-lt"/>
              </a:rPr>
              <a:t>Mehmanpazir</a:t>
            </a:r>
            <a:r>
              <a:rPr lang="en-US" sz="8000" dirty="0">
                <a:ea typeface="+mn-lt"/>
                <a:cs typeface="+mn-lt"/>
              </a:rPr>
              <a:t>, and M. M. </a:t>
            </a:r>
            <a:r>
              <a:rPr lang="en-US" sz="8000" dirty="0" err="1">
                <a:ea typeface="+mn-lt"/>
                <a:cs typeface="+mn-lt"/>
              </a:rPr>
              <a:t>Nakhostin</a:t>
            </a:r>
            <a:r>
              <a:rPr lang="en-US" sz="8000" dirty="0">
                <a:ea typeface="+mn-lt"/>
                <a:cs typeface="+mn-lt"/>
              </a:rPr>
              <a:t>,</a:t>
            </a:r>
            <a:endParaRPr lang="en-US" sz="8000"/>
          </a:p>
          <a:p>
            <a:r>
              <a:rPr lang="en-US" sz="8000" dirty="0">
                <a:ea typeface="+mn-lt"/>
                <a:cs typeface="+mn-lt"/>
              </a:rPr>
              <a:t>``Hybridization of evolutionary </a:t>
            </a:r>
            <a:r>
              <a:rPr lang="en-US" sz="8000" dirty="0" err="1">
                <a:ea typeface="+mn-lt"/>
                <a:cs typeface="+mn-lt"/>
              </a:rPr>
              <a:t>LevenbergMarquardt</a:t>
            </a:r>
            <a:r>
              <a:rPr lang="en-US" sz="8000" dirty="0">
                <a:ea typeface="+mn-lt"/>
                <a:cs typeface="+mn-lt"/>
              </a:rPr>
              <a:t> neural networks</a:t>
            </a:r>
            <a:endParaRPr lang="en-US" sz="8000"/>
          </a:p>
          <a:p>
            <a:r>
              <a:rPr lang="en-US" sz="8000" dirty="0">
                <a:ea typeface="+mn-lt"/>
                <a:cs typeface="+mn-lt"/>
              </a:rPr>
              <a:t>and data pre-processing for stock market prediction,'' </a:t>
            </a:r>
            <a:r>
              <a:rPr lang="en-US" sz="8000" dirty="0" err="1">
                <a:ea typeface="+mn-lt"/>
                <a:cs typeface="+mn-lt"/>
              </a:rPr>
              <a:t>Knowl</a:t>
            </a:r>
            <a:r>
              <a:rPr lang="en-US" sz="8000" dirty="0">
                <a:ea typeface="+mn-lt"/>
                <a:cs typeface="+mn-lt"/>
              </a:rPr>
              <a:t>.-Based Syst.,</a:t>
            </a:r>
            <a:endParaRPr lang="en-US" sz="8000"/>
          </a:p>
          <a:p>
            <a:r>
              <a:rPr lang="en-US" sz="8000" dirty="0">
                <a:ea typeface="+mn-lt"/>
                <a:cs typeface="+mn-lt"/>
              </a:rPr>
              <a:t>vol. 35, pp. 245258, Nov. 2012.</a:t>
            </a:r>
            <a:endParaRPr lang="en-US" sz="8000"/>
          </a:p>
        </p:txBody>
      </p:sp>
    </p:spTree>
    <p:extLst>
      <p:ext uri="{BB962C8B-B14F-4D97-AF65-F5344CB8AC3E}">
        <p14:creationId xmlns:p14="http://schemas.microsoft.com/office/powerpoint/2010/main" val="140581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D0BB-F105-4D74-97DB-2919499E5B3A}"/>
              </a:ext>
            </a:extLst>
          </p:cNvPr>
          <p:cNvSpPr>
            <a:spLocks noGrp="1"/>
          </p:cNvSpPr>
          <p:nvPr>
            <p:ph type="title"/>
          </p:nvPr>
        </p:nvSpPr>
        <p:spPr>
          <a:xfrm>
            <a:off x="677335" y="1996377"/>
            <a:ext cx="8596668" cy="1783449"/>
          </a:xfrm>
        </p:spPr>
        <p:txBody>
          <a:bodyPr/>
          <a:lstStyle/>
          <a:p>
            <a:r>
              <a:rPr lang="en-US" dirty="0"/>
              <a:t>              </a:t>
            </a:r>
            <a:r>
              <a:rPr lang="en-US" sz="5400" dirty="0"/>
              <a:t> THANK YOU</a:t>
            </a:r>
          </a:p>
        </p:txBody>
      </p:sp>
    </p:spTree>
    <p:extLst>
      <p:ext uri="{BB962C8B-B14F-4D97-AF65-F5344CB8AC3E}">
        <p14:creationId xmlns:p14="http://schemas.microsoft.com/office/powerpoint/2010/main" val="142470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E24A-2211-4782-9893-32D47E719F6A}"/>
              </a:ext>
            </a:extLst>
          </p:cNvPr>
          <p:cNvSpPr>
            <a:spLocks noGrp="1"/>
          </p:cNvSpPr>
          <p:nvPr>
            <p:ph type="title"/>
          </p:nvPr>
        </p:nvSpPr>
        <p:spPr>
          <a:xfrm>
            <a:off x="677334" y="609600"/>
            <a:ext cx="8596668" cy="1105140"/>
          </a:xfrm>
        </p:spPr>
        <p:txBody>
          <a:bodyPr>
            <a:normAutofit/>
          </a:bodyPr>
          <a:lstStyle/>
          <a:p>
            <a:r>
              <a:rPr lang="en-US" sz="4000" dirty="0"/>
              <a:t>Abstract</a:t>
            </a:r>
          </a:p>
        </p:txBody>
      </p:sp>
      <p:sp>
        <p:nvSpPr>
          <p:cNvPr id="3" name="Content Placeholder 2">
            <a:extLst>
              <a:ext uri="{FF2B5EF4-FFF2-40B4-BE49-F238E27FC236}">
                <a16:creationId xmlns:a16="http://schemas.microsoft.com/office/drawing/2014/main" id="{2788FAC2-B590-4327-882B-20A6125E5533}"/>
              </a:ext>
            </a:extLst>
          </p:cNvPr>
          <p:cNvSpPr>
            <a:spLocks noGrp="1"/>
          </p:cNvSpPr>
          <p:nvPr>
            <p:ph idx="1"/>
          </p:nvPr>
        </p:nvSpPr>
        <p:spPr>
          <a:xfrm>
            <a:off x="677334" y="1599873"/>
            <a:ext cx="8596668" cy="4441489"/>
          </a:xfrm>
        </p:spPr>
        <p:txBody>
          <a:bodyPr vert="horz" lIns="91440" tIns="45720" rIns="91440" bIns="45720" rtlCol="0" anchor="t">
            <a:normAutofit/>
          </a:bodyPr>
          <a:lstStyle/>
          <a:p>
            <a:pPr marL="0" indent="0">
              <a:buNone/>
            </a:pPr>
            <a:r>
              <a:rPr lang="en-US" sz="2400" dirty="0"/>
              <a:t>The stock market is an emerging sector in any country of the world. Many people are directly related to this sector. So, it is important for those people to gain insight about the market trend. Along with development of the stock market, forecasting stock price has become an important topic among the people.</a:t>
            </a:r>
          </a:p>
          <a:p>
            <a:pPr marL="0" indent="0">
              <a:buNone/>
            </a:pPr>
            <a:r>
              <a:rPr lang="en-US" sz="2400" dirty="0">
                <a:ea typeface="+mn-lt"/>
                <a:cs typeface="+mn-lt"/>
              </a:rPr>
              <a:t>We will discuss about two artificial intelligence techniques for predicting stock market prices and stock market trades.</a:t>
            </a:r>
            <a:br>
              <a:rPr lang="en-US" sz="2400" dirty="0">
                <a:ea typeface="+mn-lt"/>
                <a:cs typeface="+mn-lt"/>
              </a:rPr>
            </a:br>
            <a:endParaRPr lang="en-US">
              <a:ea typeface="+mn-lt"/>
              <a:cs typeface="+mn-lt"/>
            </a:endParaRPr>
          </a:p>
          <a:p>
            <a:pPr marL="0" indent="0">
              <a:buNone/>
            </a:pPr>
            <a:endParaRPr lang="en-US" dirty="0"/>
          </a:p>
        </p:txBody>
      </p:sp>
    </p:spTree>
    <p:extLst>
      <p:ext uri="{BB962C8B-B14F-4D97-AF65-F5344CB8AC3E}">
        <p14:creationId xmlns:p14="http://schemas.microsoft.com/office/powerpoint/2010/main" val="96160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F62E-9A4A-4633-B6CE-42094878ECF3}"/>
              </a:ext>
            </a:extLst>
          </p:cNvPr>
          <p:cNvSpPr>
            <a:spLocks noGrp="1"/>
          </p:cNvSpPr>
          <p:nvPr>
            <p:ph type="title"/>
          </p:nvPr>
        </p:nvSpPr>
        <p:spPr>
          <a:xfrm>
            <a:off x="677334" y="609600"/>
            <a:ext cx="8596668" cy="1320800"/>
          </a:xfrm>
        </p:spPr>
        <p:txBody>
          <a:bodyPr anchor="t">
            <a:normAutofit/>
          </a:bodyPr>
          <a:lstStyle/>
          <a:p>
            <a:r>
              <a:rPr lang="en-US"/>
              <a:t>Benefits of Using AI in Trading</a:t>
            </a:r>
            <a:br>
              <a:rPr lang="en-US"/>
            </a:br>
            <a:endParaRPr lang="en-US"/>
          </a:p>
          <a:p>
            <a:endParaRPr lang="en-US"/>
          </a:p>
        </p:txBody>
      </p:sp>
      <p:sp>
        <p:nvSpPr>
          <p:cNvPr id="3" name="Content Placeholder 2">
            <a:extLst>
              <a:ext uri="{FF2B5EF4-FFF2-40B4-BE49-F238E27FC236}">
                <a16:creationId xmlns:a16="http://schemas.microsoft.com/office/drawing/2014/main" id="{47FC36DC-B082-4F2F-A023-883262A87EDC}"/>
              </a:ext>
            </a:extLst>
          </p:cNvPr>
          <p:cNvSpPr>
            <a:spLocks noGrp="1"/>
          </p:cNvSpPr>
          <p:nvPr>
            <p:ph idx="1"/>
          </p:nvPr>
        </p:nvSpPr>
        <p:spPr>
          <a:xfrm>
            <a:off x="677334" y="2160590"/>
            <a:ext cx="5220430" cy="3701270"/>
          </a:xfrm>
        </p:spPr>
        <p:txBody>
          <a:bodyPr vert="horz" lIns="91440" tIns="45720" rIns="91440" bIns="45720" rtlCol="0" anchor="t">
            <a:normAutofit/>
          </a:bodyPr>
          <a:lstStyle/>
          <a:p>
            <a:pPr marL="0" indent="0">
              <a:buNone/>
            </a:pPr>
            <a:endParaRPr lang="en-US"/>
          </a:p>
          <a:p>
            <a:pPr marL="0" indent="0">
              <a:buNone/>
            </a:pPr>
            <a:r>
              <a:rPr lang="en-US" sz="2800" dirty="0">
                <a:solidFill>
                  <a:schemeClr val="accent6"/>
                </a:solidFill>
              </a:rPr>
              <a:t>1.Reduces Research Time</a:t>
            </a:r>
          </a:p>
          <a:p>
            <a:pPr marL="0" indent="0">
              <a:buNone/>
            </a:pPr>
            <a:r>
              <a:rPr lang="en-US" sz="2200" dirty="0">
                <a:ea typeface="+mn-lt"/>
                <a:cs typeface="+mn-lt"/>
              </a:rPr>
              <a:t>Research is  the most difficult part of trading in the stock market. In the stock market, you can not afford to spend much time on research alone, since the market often fluctuates. Stock prices can change in a matter of hours.</a:t>
            </a:r>
            <a:endParaRPr lang="en-US" sz="2200"/>
          </a:p>
        </p:txBody>
      </p:sp>
      <p:pic>
        <p:nvPicPr>
          <p:cNvPr id="24" name="Graphic 23" descr="Bar Graph with Upward Trend">
            <a:extLst>
              <a:ext uri="{FF2B5EF4-FFF2-40B4-BE49-F238E27FC236}">
                <a16:creationId xmlns:a16="http://schemas.microsoft.com/office/drawing/2014/main" id="{2C35E683-304E-4852-ABCE-D9070DDEC2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8059" y="2159000"/>
            <a:ext cx="3145536" cy="3145536"/>
          </a:xfrm>
          <a:prstGeom prst="rect">
            <a:avLst/>
          </a:prstGeom>
        </p:spPr>
      </p:pic>
    </p:spTree>
    <p:extLst>
      <p:ext uri="{BB962C8B-B14F-4D97-AF65-F5344CB8AC3E}">
        <p14:creationId xmlns:p14="http://schemas.microsoft.com/office/powerpoint/2010/main" val="7124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4A5E1-C498-45CD-90D1-4087F13C42C7}"/>
              </a:ext>
            </a:extLst>
          </p:cNvPr>
          <p:cNvSpPr>
            <a:spLocks noGrp="1"/>
          </p:cNvSpPr>
          <p:nvPr>
            <p:ph idx="1"/>
          </p:nvPr>
        </p:nvSpPr>
        <p:spPr>
          <a:xfrm>
            <a:off x="677334" y="449684"/>
            <a:ext cx="8596668" cy="5591678"/>
          </a:xfrm>
        </p:spPr>
        <p:txBody>
          <a:bodyPr vert="horz" lIns="91440" tIns="45720" rIns="91440" bIns="45720" rtlCol="0" anchor="t">
            <a:normAutofit/>
          </a:bodyPr>
          <a:lstStyle/>
          <a:p>
            <a:pPr>
              <a:buNone/>
            </a:pPr>
            <a:r>
              <a:rPr lang="en-US" sz="2800" dirty="0">
                <a:solidFill>
                  <a:schemeClr val="accent6"/>
                </a:solidFill>
              </a:rPr>
              <a:t> 2.Better Representation of Reports</a:t>
            </a:r>
          </a:p>
          <a:p>
            <a:pPr marL="0" indent="0">
              <a:buNone/>
            </a:pPr>
            <a:r>
              <a:rPr lang="en-US" sz="2200" dirty="0">
                <a:ea typeface="+mn-lt"/>
                <a:cs typeface="+mn-lt"/>
              </a:rPr>
              <a:t>    You  can  reduce paperwork  by  letting  artificial  intelligence  take   care of your reports. AI software can create illustrative reports and customized charts. Various filters can be implemented in those reports to find the  required data easily. Your reports can also be displayed on other devices and updated in real-time.</a:t>
            </a:r>
          </a:p>
          <a:p>
            <a:pPr marL="0" indent="0">
              <a:buNone/>
            </a:pPr>
            <a:endParaRPr lang="en-US" sz="2200" dirty="0"/>
          </a:p>
          <a:p>
            <a:pPr>
              <a:buNone/>
            </a:pPr>
            <a:r>
              <a:rPr lang="en-US" sz="2800" dirty="0">
                <a:solidFill>
                  <a:schemeClr val="accent6"/>
                </a:solidFill>
              </a:rPr>
              <a:t>3.Ease of Automation</a:t>
            </a:r>
          </a:p>
          <a:p>
            <a:pPr>
              <a:buNone/>
            </a:pPr>
            <a:r>
              <a:rPr lang="en-US" sz="2200" dirty="0">
                <a:ea typeface="+mn-lt"/>
                <a:cs typeface="+mn-lt"/>
              </a:rPr>
              <a:t>    AI can be used to perform routine and automated tasks including buying and selling of stocks. You can integrate the AI, set it on automatic mode and get on with your day. You do not need to supervise or coordinate it constantly for your regular trades.</a:t>
            </a:r>
            <a:endParaRPr lang="en-US" sz="2200"/>
          </a:p>
          <a:p>
            <a:pPr marL="0" indent="0">
              <a:buNone/>
            </a:pPr>
            <a:endParaRPr lang="en-US" sz="2200" dirty="0"/>
          </a:p>
        </p:txBody>
      </p:sp>
    </p:spTree>
    <p:extLst>
      <p:ext uri="{BB962C8B-B14F-4D97-AF65-F5344CB8AC3E}">
        <p14:creationId xmlns:p14="http://schemas.microsoft.com/office/powerpoint/2010/main" val="383793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C926B2-4DDA-4151-B849-8B484B7E40B3}"/>
              </a:ext>
            </a:extLst>
          </p:cNvPr>
          <p:cNvSpPr>
            <a:spLocks noGrp="1"/>
          </p:cNvSpPr>
          <p:nvPr>
            <p:ph type="body" idx="1"/>
          </p:nvPr>
        </p:nvSpPr>
        <p:spPr>
          <a:xfrm>
            <a:off x="749222" y="588053"/>
            <a:ext cx="8596668" cy="5553951"/>
          </a:xfrm>
        </p:spPr>
        <p:txBody>
          <a:bodyPr/>
          <a:lstStyle/>
          <a:p>
            <a:r>
              <a:rPr lang="en-US" sz="2800" dirty="0">
                <a:solidFill>
                  <a:schemeClr val="accent6"/>
                </a:solidFill>
              </a:rPr>
              <a:t>4.Forecasting and Pattern Detection</a:t>
            </a:r>
          </a:p>
          <a:p>
            <a:r>
              <a:rPr lang="en-US" sz="2200" dirty="0">
                <a:ea typeface="+mn-lt"/>
                <a:cs typeface="+mn-lt"/>
              </a:rPr>
              <a:t>Forecasting is an important part of trading. Before making a purchase we usually do technical and fundamental analysis. Technical analysis is the study of historical data to find out trading patterns and fundamental analysis requires current information on market variables.</a:t>
            </a:r>
            <a:endParaRPr lang="en-US" sz="2200" dirty="0"/>
          </a:p>
          <a:p>
            <a:endParaRPr lang="en-US" sz="2200" dirty="0"/>
          </a:p>
          <a:p>
            <a:r>
              <a:rPr lang="en-US" sz="2800" dirty="0">
                <a:solidFill>
                  <a:schemeClr val="accent6"/>
                </a:solidFill>
              </a:rPr>
              <a:t>5.Reduces Overall Cost</a:t>
            </a:r>
          </a:p>
          <a:p>
            <a:r>
              <a:rPr lang="en-US" sz="2200" dirty="0">
                <a:ea typeface="+mn-lt"/>
                <a:cs typeface="+mn-lt"/>
              </a:rPr>
              <a:t>If you use AI, most of the work related to trading will be automated. Sure, computer programs require costs such as maintenance and upgrades but it greatly reduces the cost of brokers and analysts. Even the research cost will be reduced.</a:t>
            </a:r>
          </a:p>
          <a:p>
            <a:endParaRPr lang="en-US" sz="2200" dirty="0"/>
          </a:p>
        </p:txBody>
      </p:sp>
    </p:spTree>
    <p:extLst>
      <p:ext uri="{BB962C8B-B14F-4D97-AF65-F5344CB8AC3E}">
        <p14:creationId xmlns:p14="http://schemas.microsoft.com/office/powerpoint/2010/main" val="13934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2C5E-41A3-49BE-8F19-55408A721987}"/>
              </a:ext>
            </a:extLst>
          </p:cNvPr>
          <p:cNvSpPr>
            <a:spLocks noGrp="1"/>
          </p:cNvSpPr>
          <p:nvPr>
            <p:ph type="title"/>
          </p:nvPr>
        </p:nvSpPr>
        <p:spPr>
          <a:xfrm>
            <a:off x="677335" y="235460"/>
            <a:ext cx="8596668" cy="1474026"/>
          </a:xfrm>
        </p:spPr>
        <p:txBody>
          <a:bodyPr>
            <a:normAutofit/>
          </a:bodyPr>
          <a:lstStyle/>
          <a:p>
            <a:r>
              <a:rPr lang="en-US" sz="3200" dirty="0">
                <a:ea typeface="+mj-lt"/>
                <a:cs typeface="+mj-lt"/>
              </a:rPr>
              <a:t>STOCK MARKET PREDICTION USING ARTIFICIAL</a:t>
            </a:r>
            <a:endParaRPr lang="en-US" sz="3200"/>
          </a:p>
          <a:p>
            <a:r>
              <a:rPr lang="en-US" sz="3200" dirty="0">
                <a:ea typeface="+mj-lt"/>
                <a:cs typeface="+mj-lt"/>
              </a:rPr>
              <a:t>INTELLIGENCE</a:t>
            </a:r>
            <a:endParaRPr lang="en-US" sz="3200"/>
          </a:p>
        </p:txBody>
      </p:sp>
      <p:sp>
        <p:nvSpPr>
          <p:cNvPr id="3" name="Text Placeholder 2">
            <a:extLst>
              <a:ext uri="{FF2B5EF4-FFF2-40B4-BE49-F238E27FC236}">
                <a16:creationId xmlns:a16="http://schemas.microsoft.com/office/drawing/2014/main" id="{8E5C0E40-FB92-4CB2-8FEC-8F522D316D44}"/>
              </a:ext>
            </a:extLst>
          </p:cNvPr>
          <p:cNvSpPr>
            <a:spLocks noGrp="1"/>
          </p:cNvSpPr>
          <p:nvPr>
            <p:ph type="body" idx="1"/>
          </p:nvPr>
        </p:nvSpPr>
        <p:spPr>
          <a:xfrm>
            <a:off x="734844" y="2112051"/>
            <a:ext cx="8539159" cy="4159348"/>
          </a:xfrm>
        </p:spPr>
        <p:txBody>
          <a:bodyPr/>
          <a:lstStyle/>
          <a:p>
            <a:r>
              <a:rPr lang="en-US" sz="2600" dirty="0">
                <a:ea typeface="+mn-lt"/>
                <a:cs typeface="+mn-lt"/>
              </a:rPr>
              <a:t>Investors are constantly trying to earn above average returns from their investments on the stock market. Therefore, a model with the ability to predict the stock price is of great interest to </a:t>
            </a:r>
            <a:r>
              <a:rPr lang="en-US" sz="2600" dirty="0" err="1">
                <a:ea typeface="+mn-lt"/>
                <a:cs typeface="+mn-lt"/>
              </a:rPr>
              <a:t>them.Two</a:t>
            </a:r>
            <a:r>
              <a:rPr lang="en-US" sz="2600" dirty="0">
                <a:ea typeface="+mn-lt"/>
                <a:cs typeface="+mn-lt"/>
              </a:rPr>
              <a:t> artificial intelligence techniques, namely, neural networks (NN)  and support vector machines implemented in forecasting the future price of a stock market index based on its historical price information.</a:t>
            </a:r>
          </a:p>
          <a:p>
            <a:endParaRPr lang="en-US" sz="2600" dirty="0"/>
          </a:p>
        </p:txBody>
      </p:sp>
    </p:spTree>
    <p:extLst>
      <p:ext uri="{BB962C8B-B14F-4D97-AF65-F5344CB8AC3E}">
        <p14:creationId xmlns:p14="http://schemas.microsoft.com/office/powerpoint/2010/main" val="310357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98A7A05-9F4F-4279-B7A5-B57E86E98407}"/>
              </a:ext>
            </a:extLst>
          </p:cNvPr>
          <p:cNvSpPr>
            <a:spLocks noGrp="1"/>
          </p:cNvSpPr>
          <p:nvPr>
            <p:ph type="title"/>
          </p:nvPr>
        </p:nvSpPr>
        <p:spPr>
          <a:xfrm>
            <a:off x="673754" y="643467"/>
            <a:ext cx="4203045" cy="1375608"/>
          </a:xfrm>
        </p:spPr>
        <p:txBody>
          <a:bodyPr anchor="ctr">
            <a:normAutofit/>
          </a:bodyPr>
          <a:lstStyle/>
          <a:p>
            <a:r>
              <a:rPr lang="en-US" dirty="0">
                <a:ea typeface="+mj-lt"/>
                <a:cs typeface="+mj-lt"/>
              </a:rPr>
              <a:t>Multilayer</a:t>
            </a:r>
            <a:r>
              <a:rPr lang="en-US" dirty="0">
                <a:solidFill>
                  <a:schemeClr val="accent2"/>
                </a:solidFill>
                <a:ea typeface="+mj-lt"/>
                <a:cs typeface="+mj-lt"/>
              </a:rPr>
              <a:t> </a:t>
            </a:r>
            <a:r>
              <a:rPr lang="en-US" dirty="0">
                <a:ea typeface="+mj-lt"/>
                <a:cs typeface="+mj-lt"/>
              </a:rPr>
              <a:t>perceptron</a:t>
            </a:r>
            <a:endParaRPr lang="en-US" dirty="0"/>
          </a:p>
        </p:txBody>
      </p:sp>
      <p:sp>
        <p:nvSpPr>
          <p:cNvPr id="3" name="Content Placeholder 2">
            <a:extLst>
              <a:ext uri="{FF2B5EF4-FFF2-40B4-BE49-F238E27FC236}">
                <a16:creationId xmlns:a16="http://schemas.microsoft.com/office/drawing/2014/main" id="{0A92BF87-A850-4737-8A08-61A65D76A918}"/>
              </a:ext>
            </a:extLst>
          </p:cNvPr>
          <p:cNvSpPr>
            <a:spLocks noGrp="1"/>
          </p:cNvSpPr>
          <p:nvPr>
            <p:ph idx="1"/>
          </p:nvPr>
        </p:nvSpPr>
        <p:spPr>
          <a:xfrm>
            <a:off x="414961" y="2289986"/>
            <a:ext cx="3973943" cy="3440110"/>
          </a:xfrm>
        </p:spPr>
        <p:txBody>
          <a:bodyPr vert="horz" lIns="91440" tIns="45720" rIns="91440" bIns="45720" rtlCol="0" anchor="t">
            <a:noAutofit/>
          </a:bodyPr>
          <a:lstStyle/>
          <a:p>
            <a:pPr marL="0" indent="0">
              <a:buNone/>
            </a:pPr>
            <a:r>
              <a:rPr lang="en-US" sz="2000" dirty="0">
                <a:solidFill>
                  <a:schemeClr val="bg1"/>
                </a:solidFill>
                <a:ea typeface="+mn-lt"/>
                <a:cs typeface="+mn-lt"/>
              </a:rPr>
              <a:t>Multilayer </a:t>
            </a:r>
            <a:r>
              <a:rPr lang="en-US" sz="2000" dirty="0" err="1">
                <a:solidFill>
                  <a:schemeClr val="bg1"/>
                </a:solidFill>
                <a:ea typeface="+mn-lt"/>
                <a:cs typeface="+mn-lt"/>
              </a:rPr>
              <a:t>perceptrons</a:t>
            </a:r>
            <a:r>
              <a:rPr lang="en-US" sz="2000" dirty="0">
                <a:solidFill>
                  <a:schemeClr val="bg1"/>
                </a:solidFill>
                <a:ea typeface="+mn-lt"/>
                <a:cs typeface="+mn-lt"/>
              </a:rPr>
              <a:t> (MLPs) are feedforward neural networks trained with the standard backpropagation algorithm. This type of neural network falls under the supervised networks therefore they require a desired output to be able to learn. They usually consists of three layers, the input layer, hidden layer and the output layer.</a:t>
            </a:r>
            <a:endParaRPr lang="en-US" sz="2000">
              <a:solidFill>
                <a:schemeClr val="bg1"/>
              </a:solidFill>
            </a:endParaRPr>
          </a:p>
        </p:txBody>
      </p:sp>
      <p:pic>
        <p:nvPicPr>
          <p:cNvPr id="5" name="Picture 5" descr="Diagram&#10;&#10;Description automatically generated">
            <a:extLst>
              <a:ext uri="{FF2B5EF4-FFF2-40B4-BE49-F238E27FC236}">
                <a16:creationId xmlns:a16="http://schemas.microsoft.com/office/drawing/2014/main" id="{0B58A5A3-02F4-4941-9B20-6C547A8845D1}"/>
              </a:ext>
            </a:extLst>
          </p:cNvPr>
          <p:cNvPicPr>
            <a:picLocks noChangeAspect="1"/>
          </p:cNvPicPr>
          <p:nvPr/>
        </p:nvPicPr>
        <p:blipFill>
          <a:blip r:embed="rId2"/>
          <a:stretch>
            <a:fillRect/>
          </a:stretch>
        </p:blipFill>
        <p:spPr>
          <a:xfrm>
            <a:off x="6096001" y="1879692"/>
            <a:ext cx="5143500" cy="3086100"/>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8113232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C639DE-9D1B-401E-B21D-76B97CCF8508}"/>
              </a:ext>
            </a:extLst>
          </p:cNvPr>
          <p:cNvSpPr>
            <a:spLocks noGrp="1"/>
          </p:cNvSpPr>
          <p:nvPr>
            <p:ph type="body" idx="1"/>
          </p:nvPr>
        </p:nvSpPr>
        <p:spPr>
          <a:xfrm>
            <a:off x="677335" y="674316"/>
            <a:ext cx="8596668" cy="5820588"/>
          </a:xfrm>
        </p:spPr>
        <p:txBody>
          <a:bodyPr/>
          <a:lstStyle/>
          <a:p>
            <a:r>
              <a:rPr lang="en-US" dirty="0"/>
              <a:t>            </a:t>
            </a:r>
            <a:r>
              <a:rPr lang="en-US" sz="3200" dirty="0">
                <a:solidFill>
                  <a:schemeClr val="accent6"/>
                </a:solidFill>
                <a:ea typeface="+mn-lt"/>
                <a:cs typeface="+mn-lt"/>
              </a:rPr>
              <a:t>Network training</a:t>
            </a:r>
          </a:p>
          <a:p>
            <a:endParaRPr lang="en-US" sz="2400" dirty="0">
              <a:solidFill>
                <a:schemeClr val="accent6"/>
              </a:solidFill>
              <a:ea typeface="+mn-lt"/>
              <a:cs typeface="+mn-lt"/>
            </a:endParaRPr>
          </a:p>
          <a:p>
            <a:r>
              <a:rPr lang="en-US" sz="2400" dirty="0">
                <a:ea typeface="+mn-lt"/>
                <a:cs typeface="+mn-lt"/>
              </a:rPr>
              <a:t>To train a neural network involves presenting it with different input patterns as contained in the data so that the network can reduce its empirical error and improve its performance. The algorithm that is used to train the network may vary depending on the network architecture, but the most common training algorithm used when designing financial neural networks is the backpropagation algorithm. </a:t>
            </a:r>
            <a:endParaRPr lang="en-US" sz="2400">
              <a:solidFill>
                <a:srgbClr val="FFFFFF"/>
              </a:solidFill>
            </a:endParaRPr>
          </a:p>
        </p:txBody>
      </p:sp>
      <p:sp>
        <p:nvSpPr>
          <p:cNvPr id="4" name="Arrow: Right 3">
            <a:extLst>
              <a:ext uri="{FF2B5EF4-FFF2-40B4-BE49-F238E27FC236}">
                <a16:creationId xmlns:a16="http://schemas.microsoft.com/office/drawing/2014/main" id="{A64D731A-62B5-4826-AD9B-20316B3081D8}"/>
              </a:ext>
            </a:extLst>
          </p:cNvPr>
          <p:cNvSpPr/>
          <p:nvPr/>
        </p:nvSpPr>
        <p:spPr>
          <a:xfrm>
            <a:off x="819137" y="742534"/>
            <a:ext cx="790755" cy="373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10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587FD95C-4559-420F-99BF-802EB595FD18}"/>
              </a:ext>
            </a:extLst>
          </p:cNvPr>
          <p:cNvPicPr>
            <a:picLocks noChangeAspect="1"/>
          </p:cNvPicPr>
          <p:nvPr/>
        </p:nvPicPr>
        <p:blipFill>
          <a:blip r:embed="rId2"/>
          <a:stretch>
            <a:fillRect/>
          </a:stretch>
        </p:blipFill>
        <p:spPr>
          <a:xfrm>
            <a:off x="1414503" y="1420884"/>
            <a:ext cx="7478946" cy="3895785"/>
          </a:xfrm>
          <a:prstGeom prst="rect">
            <a:avLst/>
          </a:prstGeom>
        </p:spPr>
      </p:pic>
    </p:spTree>
    <p:extLst>
      <p:ext uri="{BB962C8B-B14F-4D97-AF65-F5344CB8AC3E}">
        <p14:creationId xmlns:p14="http://schemas.microsoft.com/office/powerpoint/2010/main" val="13925359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Artificial Intelligence Applied to Stock Market Trading</vt:lpstr>
      <vt:lpstr>Abstract</vt:lpstr>
      <vt:lpstr>Benefits of Using AI in Trading  </vt:lpstr>
      <vt:lpstr>PowerPoint Presentation</vt:lpstr>
      <vt:lpstr>PowerPoint Presentation</vt:lpstr>
      <vt:lpstr>STOCK MARKET PREDICTION USING ARTIFICIAL INTELLIGENCE</vt:lpstr>
      <vt:lpstr>Multilayer perceptron</vt:lpstr>
      <vt:lpstr>PowerPoint Presentation</vt:lpstr>
      <vt:lpstr>PowerPoint Presentation</vt:lpstr>
      <vt:lpstr>PowerPoint Presentation</vt:lpstr>
      <vt:lpstr>Support Vector Regression </vt:lpstr>
      <vt:lpstr>Error calculation (MAPE)</vt:lpstr>
      <vt:lpstr>PowerPoint Presentation</vt:lpstr>
      <vt:lpstr>PowerPoint Presentation</vt:lpstr>
      <vt:lpstr> 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590</cp:revision>
  <dcterms:created xsi:type="dcterms:W3CDTF">2021-12-01T15:29:08Z</dcterms:created>
  <dcterms:modified xsi:type="dcterms:W3CDTF">2021-12-09T14:44:50Z</dcterms:modified>
</cp:coreProperties>
</file>