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56" r:id="rId5"/>
    <p:sldId id="257" r:id="rId6"/>
    <p:sldId id="260" r:id="rId7"/>
    <p:sldId id="286" r:id="rId8"/>
    <p:sldId id="287" r:id="rId9"/>
    <p:sldId id="288" r:id="rId10"/>
    <p:sldId id="289" r:id="rId11"/>
    <p:sldId id="290" r:id="rId12"/>
    <p:sldId id="312" r:id="rId13"/>
    <p:sldId id="303" r:id="rId14"/>
    <p:sldId id="309" r:id="rId15"/>
    <p:sldId id="291" r:id="rId16"/>
    <p:sldId id="305" r:id="rId17"/>
    <p:sldId id="311" r:id="rId18"/>
    <p:sldId id="310" r:id="rId19"/>
    <p:sldId id="292" r:id="rId20"/>
    <p:sldId id="307" r:id="rId21"/>
    <p:sldId id="293" r:id="rId22"/>
    <p:sldId id="299" r:id="rId23"/>
    <p:sldId id="294" r:id="rId24"/>
    <p:sldId id="295" r:id="rId25"/>
    <p:sldId id="313" r:id="rId26"/>
    <p:sldId id="296" r:id="rId27"/>
    <p:sldId id="297" r:id="rId28"/>
    <p:sldId id="314" r:id="rId29"/>
    <p:sldId id="30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60" autoAdjust="0"/>
    <p:restoredTop sz="94660"/>
  </p:normalViewPr>
  <p:slideViewPr>
    <p:cSldViewPr snapToGrid="0">
      <p:cViewPr varScale="1">
        <p:scale>
          <a:sx n="77" d="100"/>
          <a:sy n="77" d="100"/>
        </p:scale>
        <p:origin x="989" y="5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11/29/2022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11/29/2022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952890" y="1479663"/>
            <a:ext cx="7871320" cy="2924417"/>
          </a:xfrm>
          <a:effectLst>
            <a:glow rad="127000">
              <a:schemeClr val="accent4">
                <a:lumMod val="40000"/>
                <a:lumOff val="60000"/>
              </a:schemeClr>
            </a:glow>
          </a:effectLst>
        </p:spPr>
        <p:txBody>
          <a:bodyPr/>
          <a:lstStyle/>
          <a:p>
            <a:r>
              <a:rPr lang="en-US" sz="4000" dirty="0">
                <a:solidFill>
                  <a:schemeClr val="accent4">
                    <a:lumMod val="40000"/>
                    <a:lumOff val="60000"/>
                  </a:schemeClr>
                </a:solidFill>
              </a:rPr>
              <a:t>CloudStrike: </a:t>
            </a:r>
            <a:br>
              <a:rPr lang="en-US" sz="4000" dirty="0"/>
            </a:br>
            <a:r>
              <a:rPr lang="en-US" sz="4000" dirty="0">
                <a:solidFill>
                  <a:schemeClr val="bg1"/>
                </a:solidFill>
              </a:rPr>
              <a:t>Chaos Engineering for Security</a:t>
            </a:r>
            <a:br>
              <a:rPr lang="en-US" sz="4000" dirty="0">
                <a:solidFill>
                  <a:schemeClr val="bg1"/>
                </a:solidFill>
              </a:rPr>
            </a:br>
            <a:r>
              <a:rPr lang="en-US" sz="4000" dirty="0">
                <a:solidFill>
                  <a:schemeClr val="bg1"/>
                </a:solidFill>
              </a:rPr>
              <a:t>and Resiliency in Cloud Infrastructure</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5427061" y="4943997"/>
            <a:ext cx="7077456" cy="868680"/>
          </a:xfrm>
        </p:spPr>
        <p:txBody>
          <a:bodyPr/>
          <a:lstStyle/>
          <a:p>
            <a:pPr marL="0" indent="0">
              <a:buNone/>
            </a:pPr>
            <a:r>
              <a:rPr lang="en-US" dirty="0">
                <a:solidFill>
                  <a:schemeClr val="accent4">
                    <a:lumMod val="60000"/>
                    <a:lumOff val="40000"/>
                  </a:schemeClr>
                </a:solidFill>
              </a:rPr>
              <a:t> - Date of publication July 6, 2020</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44500" y="542925"/>
            <a:ext cx="11214100" cy="535531"/>
          </a:xfrm>
        </p:spPr>
        <p:txBody>
          <a:bodyPr wrap="square" anchor="t">
            <a:normAutofit/>
          </a:bodyPr>
          <a:lstStyle/>
          <a:p>
            <a:r>
              <a:rPr lang="en-US" sz="100"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sz="quarter" idx="18"/>
          </p:nvPr>
        </p:nvSpPr>
        <p:spPr>
          <a:xfrm>
            <a:off x="542094" y="4240093"/>
            <a:ext cx="3293306" cy="1463040"/>
          </a:xfrm>
        </p:spPr>
        <p:txBody>
          <a:bodyPr>
            <a:normAutofit/>
          </a:bodyPr>
          <a:lstStyle/>
          <a:p>
            <a:r>
              <a:rPr lang="en-US" sz="100" dirty="0"/>
              <a:t>.</a:t>
            </a:r>
          </a:p>
        </p:txBody>
      </p:sp>
      <p:sp>
        <p:nvSpPr>
          <p:cNvPr id="13" name="Slide Number Placeholder 3">
            <a:extLst>
              <a:ext uri="{FF2B5EF4-FFF2-40B4-BE49-F238E27FC236}">
                <a16:creationId xmlns:a16="http://schemas.microsoft.com/office/drawing/2014/main" id="{96D2A167-9FDD-CBB2-A268-A22A36BCA2BF}"/>
              </a:ext>
            </a:extLst>
          </p:cNvPr>
          <p:cNvSpPr>
            <a:spLocks noGrp="1"/>
          </p:cNvSpPr>
          <p:nvPr>
            <p:ph type="sldNum" sz="quarter" idx="12"/>
          </p:nvPr>
        </p:nvSpPr>
        <p:spPr>
          <a:xfrm>
            <a:off x="11252200" y="6315075"/>
            <a:ext cx="406400" cy="365125"/>
          </a:xfrm>
        </p:spPr>
        <p:txBody>
          <a:bodyPr/>
          <a:lstStyle/>
          <a:p>
            <a:pPr>
              <a:spcAft>
                <a:spcPts val="600"/>
              </a:spcAft>
            </a:pPr>
            <a:fld id="{C263D6C4-4840-40CC-AC84-17E24B3B7BDE}" type="slidenum">
              <a:rPr lang="en-US" noProof="0" smtClean="0"/>
              <a:pPr>
                <a:spcAft>
                  <a:spcPts val="600"/>
                </a:spcAft>
              </a:pPr>
              <a:t>10</a:t>
            </a:fld>
            <a:endParaRPr lang="en-US" noProof="0"/>
          </a:p>
        </p:txBody>
      </p:sp>
      <p:sp>
        <p:nvSpPr>
          <p:cNvPr id="8" name="TextBox 7">
            <a:extLst>
              <a:ext uri="{FF2B5EF4-FFF2-40B4-BE49-F238E27FC236}">
                <a16:creationId xmlns:a16="http://schemas.microsoft.com/office/drawing/2014/main" id="{357FB74E-86F1-0E4E-3A57-DD0AE820C6DC}"/>
              </a:ext>
            </a:extLst>
          </p:cNvPr>
          <p:cNvSpPr txBox="1"/>
          <p:nvPr/>
        </p:nvSpPr>
        <p:spPr>
          <a:xfrm>
            <a:off x="4444169" y="4240093"/>
            <a:ext cx="3293306" cy="1463040"/>
          </a:xfrm>
          <a:prstGeom prst="rect">
            <a:avLst/>
          </a:prstGeom>
        </p:spPr>
        <p:txBody>
          <a:bodyPr>
            <a:normAutofit/>
          </a:bodyPr>
          <a:lstStyle/>
          <a:p>
            <a:pPr>
              <a:spcAft>
                <a:spcPts val="600"/>
              </a:spcAft>
            </a:pPr>
            <a:endParaRPr lang="en-IN" sz="1400" dirty="0">
              <a:solidFill>
                <a:schemeClr val="bg1"/>
              </a:solidFill>
            </a:endParaRPr>
          </a:p>
        </p:txBody>
      </p:sp>
      <p:sp>
        <p:nvSpPr>
          <p:cNvPr id="15" name="Text Placeholder 6">
            <a:extLst>
              <a:ext uri="{FF2B5EF4-FFF2-40B4-BE49-F238E27FC236}">
                <a16:creationId xmlns:a16="http://schemas.microsoft.com/office/drawing/2014/main" id="{33F542FD-1CF2-CA72-72B6-ACFD2936AE7A}"/>
              </a:ext>
            </a:extLst>
          </p:cNvPr>
          <p:cNvSpPr>
            <a:spLocks noGrp="1"/>
          </p:cNvSpPr>
          <p:nvPr>
            <p:ph type="body" sz="quarter" idx="21"/>
          </p:nvPr>
        </p:nvSpPr>
        <p:spPr>
          <a:xfrm>
            <a:off x="844952" y="2206827"/>
            <a:ext cx="4618299" cy="4066531"/>
          </a:xfrm>
        </p:spPr>
        <p:txBody>
          <a:bodyPr/>
          <a:lstStyle/>
          <a:p>
            <a:pPr algn="ctr"/>
            <a:r>
              <a:rPr lang="en-US" sz="3400" b="1" dirty="0">
                <a:solidFill>
                  <a:schemeClr val="accent4">
                    <a:lumMod val="40000"/>
                    <a:lumOff val="60000"/>
                  </a:schemeClr>
                </a:solidFill>
              </a:rPr>
              <a:t>  Dependability Tree – </a:t>
            </a:r>
          </a:p>
          <a:p>
            <a:pPr algn="ctr"/>
            <a:r>
              <a:rPr lang="en-US" sz="3400" b="1" dirty="0">
                <a:solidFill>
                  <a:schemeClr val="accent4">
                    <a:lumMod val="20000"/>
                    <a:lumOff val="80000"/>
                  </a:schemeClr>
                </a:solidFill>
              </a:rPr>
              <a:t>Relationship between dependability and security</a:t>
            </a:r>
            <a:endParaRPr lang="en-US" sz="3400" b="1" dirty="0">
              <a:solidFill>
                <a:schemeClr val="accent4">
                  <a:lumMod val="20000"/>
                  <a:lumOff val="80000"/>
                </a:schemeClr>
              </a:solidFill>
              <a:latin typeface="Trebuchet MS (Headings)"/>
            </a:endParaRPr>
          </a:p>
        </p:txBody>
      </p:sp>
      <p:sp>
        <p:nvSpPr>
          <p:cNvPr id="2" name="Slide Number Placeholder 1" hidden="1">
            <a:extLst>
              <a:ext uri="{FF2B5EF4-FFF2-40B4-BE49-F238E27FC236}">
                <a16:creationId xmlns:a16="http://schemas.microsoft.com/office/drawing/2014/main" id="{8B065C75-272B-4BB5-BA23-D80E8654D621}"/>
              </a:ext>
            </a:extLst>
          </p:cNvPr>
          <p:cNvSpPr>
            <a:spLocks noGrp="1"/>
          </p:cNvSpPr>
          <p:nvPr>
            <p:ph type="sldNum" sz="quarter" idx="4294967295"/>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10</a:t>
            </a:fld>
            <a:endParaRPr lang="en-US"/>
          </a:p>
        </p:txBody>
      </p:sp>
      <p:pic>
        <p:nvPicPr>
          <p:cNvPr id="7" name="Picture 6" descr="Diagram&#10;&#10;Description automatically generated">
            <a:extLst>
              <a:ext uri="{FF2B5EF4-FFF2-40B4-BE49-F238E27FC236}">
                <a16:creationId xmlns:a16="http://schemas.microsoft.com/office/drawing/2014/main" id="{EA080521-FD01-E147-F8EB-27158F827AA6}"/>
              </a:ext>
            </a:extLst>
          </p:cNvPr>
          <p:cNvPicPr>
            <a:picLocks noChangeAspect="1"/>
          </p:cNvPicPr>
          <p:nvPr/>
        </p:nvPicPr>
        <p:blipFill>
          <a:blip r:embed="rId2"/>
          <a:stretch>
            <a:fillRect/>
          </a:stretch>
        </p:blipFill>
        <p:spPr>
          <a:xfrm>
            <a:off x="6205316" y="1352102"/>
            <a:ext cx="5986684" cy="4828779"/>
          </a:xfrm>
          <a:prstGeom prst="rect">
            <a:avLst/>
          </a:prstGeom>
        </p:spPr>
      </p:pic>
    </p:spTree>
    <p:extLst>
      <p:ext uri="{BB962C8B-B14F-4D97-AF65-F5344CB8AC3E}">
        <p14:creationId xmlns:p14="http://schemas.microsoft.com/office/powerpoint/2010/main" val="149923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ctrTitle"/>
          </p:nvPr>
        </p:nvSpPr>
        <p:spPr>
          <a:xfrm>
            <a:off x="4057854" y="653971"/>
            <a:ext cx="7077456" cy="890323"/>
          </a:xfrm>
        </p:spPr>
        <p:txBody>
          <a:bodyPr anchor="b">
            <a:normAutofit/>
          </a:bodyPr>
          <a:lstStyle/>
          <a:p>
            <a:r>
              <a:rPr lang="en-US" sz="3600" b="1" dirty="0">
                <a:solidFill>
                  <a:schemeClr val="accent4">
                    <a:lumMod val="20000"/>
                    <a:lumOff val="80000"/>
                  </a:schemeClr>
                </a:solidFill>
              </a:rPr>
              <a:t> SAFETY IN FAULT INJECTION </a:t>
            </a:r>
            <a:endParaRPr lang="en-US" sz="3400"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subTitle" idx="1"/>
          </p:nvPr>
        </p:nvSpPr>
        <p:spPr>
          <a:xfrm>
            <a:off x="2592730" y="2436818"/>
            <a:ext cx="9039828" cy="3998705"/>
          </a:xfrm>
        </p:spPr>
        <p:txBody>
          <a:bodyPr>
            <a:normAutofit/>
          </a:bodyPr>
          <a:lstStyle/>
          <a:p>
            <a:pPr algn="ctr"/>
            <a:r>
              <a:rPr lang="en-US" sz="2000" dirty="0"/>
              <a:t>Practicing chaos engineering in production requires a good measure of safety. These safety measures provide options for rolling back changes that adversely impact deployments. We leveraged the concept of state transition analysis to achieve safety. State transition analysis is an analytical model for detecting and representing malicious events in Computer Systems. By transition states what we mean is that each of our actions is stored in a particular state before committing and then we transit as per the problems we encounter.</a:t>
            </a:r>
          </a:p>
          <a:p>
            <a:pPr algn="ctr"/>
            <a:endParaRPr lang="en-US" sz="1900" dirty="0"/>
          </a:p>
        </p:txBody>
      </p:sp>
      <p:sp>
        <p:nvSpPr>
          <p:cNvPr id="2" name="Slide Number Placeholder 1" hidden="1">
            <a:extLst>
              <a:ext uri="{FF2B5EF4-FFF2-40B4-BE49-F238E27FC236}">
                <a16:creationId xmlns:a16="http://schemas.microsoft.com/office/drawing/2014/main" id="{8B065C75-272B-4BB5-BA23-D80E8654D621}"/>
              </a:ext>
            </a:extLst>
          </p:cNvPr>
          <p:cNvSpPr>
            <a:spLocks noGrp="1"/>
          </p:cNvSpPr>
          <p:nvPr>
            <p:ph type="sldNum" sz="quarter" idx="4294967295"/>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11</a:t>
            </a:fld>
            <a:endParaRPr lang="en-US"/>
          </a:p>
        </p:txBody>
      </p:sp>
    </p:spTree>
    <p:extLst>
      <p:ext uri="{BB962C8B-B14F-4D97-AF65-F5344CB8AC3E}">
        <p14:creationId xmlns:p14="http://schemas.microsoft.com/office/powerpoint/2010/main" val="71524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ctrTitle"/>
          </p:nvPr>
        </p:nvSpPr>
        <p:spPr>
          <a:xfrm>
            <a:off x="4057854" y="653971"/>
            <a:ext cx="7077456" cy="890323"/>
          </a:xfrm>
        </p:spPr>
        <p:txBody>
          <a:bodyPr anchor="b">
            <a:normAutofit/>
          </a:bodyPr>
          <a:lstStyle/>
          <a:p>
            <a:r>
              <a:rPr lang="en-IN" sz="3400" dirty="0"/>
              <a:t>RISK-DRIVEN FAULT INJECTION</a:t>
            </a:r>
            <a:endParaRPr lang="en-US" sz="3400"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subTitle" idx="1"/>
          </p:nvPr>
        </p:nvSpPr>
        <p:spPr>
          <a:xfrm>
            <a:off x="2558006" y="2205324"/>
            <a:ext cx="9039828" cy="3998705"/>
          </a:xfrm>
        </p:spPr>
        <p:txBody>
          <a:bodyPr>
            <a:normAutofit/>
          </a:bodyPr>
          <a:lstStyle/>
          <a:p>
            <a:pPr algn="ctr"/>
            <a:r>
              <a:rPr lang="en-US" sz="2000" dirty="0"/>
              <a:t>RDFI implements chaos engineering from a security risk-driven perspective. CIA triad is considered while exploring the fault space. A security risk-driven approach is more helpful to security practitioners since detected vulnerabilities are analyzed and quantified, thus enabling subsequent decision-making easier and more straightforward. The outcome of fault injection campaigns are fine-grained and are computed for every security vulnerability detected during fault injection campaigns using the Common Vulnerability Scoring System (CVSS). It ranges from 1-10, 10 indicating the highest risk potential. We derive security metrics from the CVSS score.</a:t>
            </a:r>
            <a:endParaRPr lang="en-US" sz="1900" dirty="0"/>
          </a:p>
        </p:txBody>
      </p:sp>
      <p:sp>
        <p:nvSpPr>
          <p:cNvPr id="2" name="Slide Number Placeholder 1" hidden="1">
            <a:extLst>
              <a:ext uri="{FF2B5EF4-FFF2-40B4-BE49-F238E27FC236}">
                <a16:creationId xmlns:a16="http://schemas.microsoft.com/office/drawing/2014/main" id="{8B065C75-272B-4BB5-BA23-D80E8654D621}"/>
              </a:ext>
            </a:extLst>
          </p:cNvPr>
          <p:cNvSpPr>
            <a:spLocks noGrp="1"/>
          </p:cNvSpPr>
          <p:nvPr>
            <p:ph type="sldNum" sz="quarter" idx="4294967295"/>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12</a:t>
            </a:fld>
            <a:endParaRPr lang="en-US"/>
          </a:p>
        </p:txBody>
      </p:sp>
    </p:spTree>
    <p:extLst>
      <p:ext uri="{BB962C8B-B14F-4D97-AF65-F5344CB8AC3E}">
        <p14:creationId xmlns:p14="http://schemas.microsoft.com/office/powerpoint/2010/main" val="3439423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44500" y="542925"/>
            <a:ext cx="11214100" cy="535531"/>
          </a:xfrm>
        </p:spPr>
        <p:txBody>
          <a:bodyPr wrap="square" anchor="t">
            <a:normAutofit/>
          </a:bodyPr>
          <a:lstStyle/>
          <a:p>
            <a:r>
              <a:rPr lang="en-US" sz="100"/>
              <a:t>.</a:t>
            </a:r>
            <a:endParaRPr lang="en-US" sz="100"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sz="quarter" idx="18"/>
          </p:nvPr>
        </p:nvSpPr>
        <p:spPr>
          <a:xfrm>
            <a:off x="542094" y="4240093"/>
            <a:ext cx="3293306" cy="1463040"/>
          </a:xfrm>
        </p:spPr>
        <p:txBody>
          <a:bodyPr>
            <a:normAutofit/>
          </a:bodyPr>
          <a:lstStyle/>
          <a:p>
            <a:r>
              <a:rPr lang="en-US" sz="100"/>
              <a:t>.</a:t>
            </a:r>
            <a:endParaRPr lang="en-US" sz="100" dirty="0"/>
          </a:p>
        </p:txBody>
      </p:sp>
      <p:sp>
        <p:nvSpPr>
          <p:cNvPr id="13" name="Slide Number Placeholder 3">
            <a:extLst>
              <a:ext uri="{FF2B5EF4-FFF2-40B4-BE49-F238E27FC236}">
                <a16:creationId xmlns:a16="http://schemas.microsoft.com/office/drawing/2014/main" id="{96D2A167-9FDD-CBB2-A268-A22A36BCA2BF}"/>
              </a:ext>
            </a:extLst>
          </p:cNvPr>
          <p:cNvSpPr>
            <a:spLocks noGrp="1"/>
          </p:cNvSpPr>
          <p:nvPr>
            <p:ph type="sldNum" sz="quarter" idx="12"/>
          </p:nvPr>
        </p:nvSpPr>
        <p:spPr>
          <a:xfrm>
            <a:off x="11252200" y="6315075"/>
            <a:ext cx="406400" cy="365125"/>
          </a:xfrm>
        </p:spPr>
        <p:txBody>
          <a:bodyPr/>
          <a:lstStyle/>
          <a:p>
            <a:pPr>
              <a:spcAft>
                <a:spcPts val="600"/>
              </a:spcAft>
            </a:pPr>
            <a:fld id="{C263D6C4-4840-40CC-AC84-17E24B3B7BDE}" type="slidenum">
              <a:rPr lang="en-US" noProof="0" smtClean="0"/>
              <a:pPr>
                <a:spcAft>
                  <a:spcPts val="600"/>
                </a:spcAft>
              </a:pPr>
              <a:t>13</a:t>
            </a:fld>
            <a:endParaRPr lang="en-US" noProof="0"/>
          </a:p>
        </p:txBody>
      </p:sp>
      <p:sp>
        <p:nvSpPr>
          <p:cNvPr id="8" name="TextBox 7">
            <a:extLst>
              <a:ext uri="{FF2B5EF4-FFF2-40B4-BE49-F238E27FC236}">
                <a16:creationId xmlns:a16="http://schemas.microsoft.com/office/drawing/2014/main" id="{357FB74E-86F1-0E4E-3A57-DD0AE820C6DC}"/>
              </a:ext>
            </a:extLst>
          </p:cNvPr>
          <p:cNvSpPr txBox="1"/>
          <p:nvPr/>
        </p:nvSpPr>
        <p:spPr>
          <a:xfrm>
            <a:off x="4444169" y="4240093"/>
            <a:ext cx="3293306" cy="1463040"/>
          </a:xfrm>
          <a:prstGeom prst="rect">
            <a:avLst/>
          </a:prstGeom>
        </p:spPr>
        <p:txBody>
          <a:bodyPr>
            <a:normAutofit/>
          </a:bodyPr>
          <a:lstStyle/>
          <a:p>
            <a:pPr>
              <a:spcAft>
                <a:spcPts val="600"/>
              </a:spcAft>
            </a:pPr>
            <a:endParaRPr lang="en-IN" sz="1400" dirty="0">
              <a:solidFill>
                <a:schemeClr val="bg1"/>
              </a:solidFill>
            </a:endParaRPr>
          </a:p>
        </p:txBody>
      </p:sp>
      <p:sp>
        <p:nvSpPr>
          <p:cNvPr id="15" name="Text Placeholder 6">
            <a:extLst>
              <a:ext uri="{FF2B5EF4-FFF2-40B4-BE49-F238E27FC236}">
                <a16:creationId xmlns:a16="http://schemas.microsoft.com/office/drawing/2014/main" id="{33F542FD-1CF2-CA72-72B6-ACFD2936AE7A}"/>
              </a:ext>
            </a:extLst>
          </p:cNvPr>
          <p:cNvSpPr>
            <a:spLocks noGrp="1"/>
          </p:cNvSpPr>
          <p:nvPr>
            <p:ph type="body" sz="quarter" idx="21"/>
          </p:nvPr>
        </p:nvSpPr>
        <p:spPr>
          <a:xfrm>
            <a:off x="8768279" y="2474771"/>
            <a:ext cx="3423721" cy="3530643"/>
          </a:xfrm>
        </p:spPr>
        <p:txBody>
          <a:bodyPr/>
          <a:lstStyle/>
          <a:p>
            <a:pPr algn="ctr"/>
            <a:r>
              <a:rPr lang="en-US" sz="3400" b="1" dirty="0">
                <a:solidFill>
                  <a:schemeClr val="accent4">
                    <a:lumMod val="40000"/>
                    <a:lumOff val="60000"/>
                  </a:schemeClr>
                </a:solidFill>
              </a:rPr>
              <a:t>RDFI feedback loop -  </a:t>
            </a:r>
            <a:r>
              <a:rPr lang="en-US" sz="3400" b="1" dirty="0">
                <a:solidFill>
                  <a:schemeClr val="accent4">
                    <a:lumMod val="20000"/>
                    <a:lumOff val="80000"/>
                  </a:schemeClr>
                </a:solidFill>
              </a:rPr>
              <a:t>Adaptation of the MAPE-K </a:t>
            </a:r>
            <a:endParaRPr lang="en-US" sz="3400" b="1" dirty="0">
              <a:solidFill>
                <a:schemeClr val="accent4">
                  <a:lumMod val="20000"/>
                  <a:lumOff val="80000"/>
                </a:schemeClr>
              </a:solidFill>
              <a:latin typeface="Trebuchet MS (Headings)"/>
            </a:endParaRPr>
          </a:p>
        </p:txBody>
      </p:sp>
      <p:sp>
        <p:nvSpPr>
          <p:cNvPr id="2" name="Slide Number Placeholder 1" hidden="1">
            <a:extLst>
              <a:ext uri="{FF2B5EF4-FFF2-40B4-BE49-F238E27FC236}">
                <a16:creationId xmlns:a16="http://schemas.microsoft.com/office/drawing/2014/main" id="{8B065C75-272B-4BB5-BA23-D80E8654D621}"/>
              </a:ext>
            </a:extLst>
          </p:cNvPr>
          <p:cNvSpPr>
            <a:spLocks noGrp="1"/>
          </p:cNvSpPr>
          <p:nvPr>
            <p:ph type="sldNum" sz="quarter" idx="4294967295"/>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13</a:t>
            </a:fld>
            <a:endParaRPr lang="en-US"/>
          </a:p>
        </p:txBody>
      </p:sp>
      <p:pic>
        <p:nvPicPr>
          <p:cNvPr id="6" name="Picture 5" descr="Diagram&#10;&#10;Description automatically generated">
            <a:extLst>
              <a:ext uri="{FF2B5EF4-FFF2-40B4-BE49-F238E27FC236}">
                <a16:creationId xmlns:a16="http://schemas.microsoft.com/office/drawing/2014/main" id="{9CD25561-F7F5-F349-AB80-9B175C422787}"/>
              </a:ext>
            </a:extLst>
          </p:cNvPr>
          <p:cNvPicPr>
            <a:picLocks noChangeAspect="1"/>
          </p:cNvPicPr>
          <p:nvPr/>
        </p:nvPicPr>
        <p:blipFill>
          <a:blip r:embed="rId2"/>
          <a:stretch>
            <a:fillRect/>
          </a:stretch>
        </p:blipFill>
        <p:spPr>
          <a:xfrm>
            <a:off x="0" y="1337959"/>
            <a:ext cx="8768279" cy="4849794"/>
          </a:xfrm>
          <a:prstGeom prst="rect">
            <a:avLst/>
          </a:prstGeom>
        </p:spPr>
      </p:pic>
    </p:spTree>
    <p:extLst>
      <p:ext uri="{BB962C8B-B14F-4D97-AF65-F5344CB8AC3E}">
        <p14:creationId xmlns:p14="http://schemas.microsoft.com/office/powerpoint/2010/main" val="251283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44500" y="542925"/>
            <a:ext cx="11214100" cy="535531"/>
          </a:xfrm>
        </p:spPr>
        <p:txBody>
          <a:bodyPr wrap="square" anchor="t">
            <a:normAutofit/>
          </a:bodyPr>
          <a:lstStyle/>
          <a:p>
            <a:r>
              <a:rPr lang="en-US" sz="100"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sz="quarter" idx="18"/>
          </p:nvPr>
        </p:nvSpPr>
        <p:spPr>
          <a:xfrm>
            <a:off x="542094" y="4240093"/>
            <a:ext cx="3293306" cy="1463040"/>
          </a:xfrm>
        </p:spPr>
        <p:txBody>
          <a:bodyPr>
            <a:normAutofit/>
          </a:bodyPr>
          <a:lstStyle/>
          <a:p>
            <a:r>
              <a:rPr lang="en-US" sz="100" dirty="0"/>
              <a:t>.</a:t>
            </a:r>
          </a:p>
        </p:txBody>
      </p:sp>
      <p:sp>
        <p:nvSpPr>
          <p:cNvPr id="13" name="Slide Number Placeholder 3">
            <a:extLst>
              <a:ext uri="{FF2B5EF4-FFF2-40B4-BE49-F238E27FC236}">
                <a16:creationId xmlns:a16="http://schemas.microsoft.com/office/drawing/2014/main" id="{96D2A167-9FDD-CBB2-A268-A22A36BCA2BF}"/>
              </a:ext>
            </a:extLst>
          </p:cNvPr>
          <p:cNvSpPr>
            <a:spLocks noGrp="1"/>
          </p:cNvSpPr>
          <p:nvPr>
            <p:ph type="sldNum" sz="quarter" idx="12"/>
          </p:nvPr>
        </p:nvSpPr>
        <p:spPr>
          <a:xfrm>
            <a:off x="11252200" y="6315075"/>
            <a:ext cx="406400" cy="365125"/>
          </a:xfrm>
        </p:spPr>
        <p:txBody>
          <a:bodyPr/>
          <a:lstStyle/>
          <a:p>
            <a:pPr>
              <a:spcAft>
                <a:spcPts val="600"/>
              </a:spcAft>
            </a:pPr>
            <a:fld id="{C263D6C4-4840-40CC-AC84-17E24B3B7BDE}" type="slidenum">
              <a:rPr lang="en-US" noProof="0" smtClean="0"/>
              <a:pPr>
                <a:spcAft>
                  <a:spcPts val="600"/>
                </a:spcAft>
              </a:pPr>
              <a:t>14</a:t>
            </a:fld>
            <a:endParaRPr lang="en-US" noProof="0"/>
          </a:p>
        </p:txBody>
      </p:sp>
      <p:sp>
        <p:nvSpPr>
          <p:cNvPr id="8" name="TextBox 7">
            <a:extLst>
              <a:ext uri="{FF2B5EF4-FFF2-40B4-BE49-F238E27FC236}">
                <a16:creationId xmlns:a16="http://schemas.microsoft.com/office/drawing/2014/main" id="{357FB74E-86F1-0E4E-3A57-DD0AE820C6DC}"/>
              </a:ext>
            </a:extLst>
          </p:cNvPr>
          <p:cNvSpPr txBox="1"/>
          <p:nvPr/>
        </p:nvSpPr>
        <p:spPr>
          <a:xfrm>
            <a:off x="4444169" y="4240093"/>
            <a:ext cx="3293306" cy="1463040"/>
          </a:xfrm>
          <a:prstGeom prst="rect">
            <a:avLst/>
          </a:prstGeom>
        </p:spPr>
        <p:txBody>
          <a:bodyPr>
            <a:normAutofit/>
          </a:bodyPr>
          <a:lstStyle/>
          <a:p>
            <a:pPr>
              <a:spcAft>
                <a:spcPts val="600"/>
              </a:spcAft>
            </a:pPr>
            <a:endParaRPr lang="en-IN" sz="1400" dirty="0">
              <a:solidFill>
                <a:schemeClr val="bg1"/>
              </a:solidFill>
            </a:endParaRPr>
          </a:p>
        </p:txBody>
      </p:sp>
      <p:sp>
        <p:nvSpPr>
          <p:cNvPr id="15" name="Text Placeholder 6">
            <a:extLst>
              <a:ext uri="{FF2B5EF4-FFF2-40B4-BE49-F238E27FC236}">
                <a16:creationId xmlns:a16="http://schemas.microsoft.com/office/drawing/2014/main" id="{33F542FD-1CF2-CA72-72B6-ACFD2936AE7A}"/>
              </a:ext>
            </a:extLst>
          </p:cNvPr>
          <p:cNvSpPr>
            <a:spLocks noGrp="1"/>
          </p:cNvSpPr>
          <p:nvPr>
            <p:ph type="body" sz="quarter" idx="21"/>
          </p:nvPr>
        </p:nvSpPr>
        <p:spPr>
          <a:xfrm>
            <a:off x="-932887" y="542925"/>
            <a:ext cx="9139337" cy="1084785"/>
          </a:xfrm>
        </p:spPr>
        <p:txBody>
          <a:bodyPr/>
          <a:lstStyle/>
          <a:p>
            <a:pPr algn="ctr"/>
            <a:r>
              <a:rPr lang="en-US" sz="2800" b="1" dirty="0">
                <a:solidFill>
                  <a:schemeClr val="accent4">
                    <a:lumMod val="40000"/>
                    <a:lumOff val="60000"/>
                  </a:schemeClr>
                </a:solidFill>
                <a:latin typeface="Trebuchet MS (Headings)"/>
              </a:rPr>
              <a:t>An attack graph of the running example</a:t>
            </a:r>
          </a:p>
        </p:txBody>
      </p:sp>
      <p:sp>
        <p:nvSpPr>
          <p:cNvPr id="2" name="Slide Number Placeholder 1" hidden="1">
            <a:extLst>
              <a:ext uri="{FF2B5EF4-FFF2-40B4-BE49-F238E27FC236}">
                <a16:creationId xmlns:a16="http://schemas.microsoft.com/office/drawing/2014/main" id="{8B065C75-272B-4BB5-BA23-D80E8654D621}"/>
              </a:ext>
            </a:extLst>
          </p:cNvPr>
          <p:cNvSpPr>
            <a:spLocks noGrp="1"/>
          </p:cNvSpPr>
          <p:nvPr>
            <p:ph type="sldNum" sz="quarter" idx="4294967295"/>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14</a:t>
            </a:fld>
            <a:endParaRPr lang="en-US"/>
          </a:p>
        </p:txBody>
      </p:sp>
      <p:pic>
        <p:nvPicPr>
          <p:cNvPr id="7" name="Picture 6" descr="Diagram&#10;&#10;Description automatically generated">
            <a:extLst>
              <a:ext uri="{FF2B5EF4-FFF2-40B4-BE49-F238E27FC236}">
                <a16:creationId xmlns:a16="http://schemas.microsoft.com/office/drawing/2014/main" id="{6A1E1CF5-0B73-E6A0-C213-F4E7624CC29D}"/>
              </a:ext>
            </a:extLst>
          </p:cNvPr>
          <p:cNvPicPr>
            <a:picLocks noChangeAspect="1"/>
          </p:cNvPicPr>
          <p:nvPr/>
        </p:nvPicPr>
        <p:blipFill>
          <a:blip r:embed="rId2"/>
          <a:stretch>
            <a:fillRect/>
          </a:stretch>
        </p:blipFill>
        <p:spPr>
          <a:xfrm>
            <a:off x="1" y="1351926"/>
            <a:ext cx="11214100" cy="4840530"/>
          </a:xfrm>
          <a:prstGeom prst="rect">
            <a:avLst/>
          </a:prstGeom>
        </p:spPr>
      </p:pic>
    </p:spTree>
    <p:extLst>
      <p:ext uri="{BB962C8B-B14F-4D97-AF65-F5344CB8AC3E}">
        <p14:creationId xmlns:p14="http://schemas.microsoft.com/office/powerpoint/2010/main" val="3339342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ctrTitle"/>
          </p:nvPr>
        </p:nvSpPr>
        <p:spPr>
          <a:xfrm>
            <a:off x="5114544" y="480350"/>
            <a:ext cx="7077456" cy="890323"/>
          </a:xfrm>
        </p:spPr>
        <p:txBody>
          <a:bodyPr anchor="b">
            <a:normAutofit/>
          </a:bodyPr>
          <a:lstStyle/>
          <a:p>
            <a:r>
              <a:rPr lang="en-IN" sz="3400" dirty="0">
                <a:solidFill>
                  <a:schemeClr val="accent2">
                    <a:lumMod val="60000"/>
                    <a:lumOff val="40000"/>
                  </a:schemeClr>
                </a:solidFill>
              </a:rPr>
              <a:t>FAULT MODELS</a:t>
            </a:r>
            <a:endParaRPr lang="en-US" sz="3400" dirty="0">
              <a:solidFill>
                <a:schemeClr val="accent2">
                  <a:lumMod val="60000"/>
                  <a:lumOff val="40000"/>
                </a:schemeClr>
              </a:solidFill>
            </a:endParaRP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subTitle" idx="1"/>
          </p:nvPr>
        </p:nvSpPr>
        <p:spPr>
          <a:xfrm>
            <a:off x="2534856" y="2020129"/>
            <a:ext cx="9039828" cy="3998705"/>
          </a:xfrm>
        </p:spPr>
        <p:txBody>
          <a:bodyPr>
            <a:normAutofit/>
          </a:bodyPr>
          <a:lstStyle/>
          <a:p>
            <a:pPr algn="ctr"/>
            <a:r>
              <a:rPr lang="en-US" sz="2000" dirty="0"/>
              <a:t>Fault models are commonly used in traditional fault injection schemes to establish a sequence and order for conducting fault injection campaigns. In order to derive the fault models used in our scheme, several sources of security information have been synthesized.</a:t>
            </a:r>
            <a:r>
              <a:rPr lang="en-US" sz="1900" dirty="0"/>
              <a:t> We use the below fault models:</a:t>
            </a:r>
          </a:p>
          <a:p>
            <a:pPr algn="ctr"/>
            <a:endParaRPr lang="en-US" sz="1900" dirty="0"/>
          </a:p>
          <a:p>
            <a:pPr marL="342900" indent="-342900">
              <a:buFont typeface="Arial" panose="020B0604020202020204" pitchFamily="34" charset="0"/>
              <a:buChar char="•"/>
            </a:pPr>
            <a:r>
              <a:rPr lang="en-US" sz="2000" dirty="0">
                <a:solidFill>
                  <a:schemeClr val="accent5">
                    <a:lumMod val="20000"/>
                    <a:lumOff val="80000"/>
                  </a:schemeClr>
                </a:solidFill>
              </a:rPr>
              <a:t>Cloud Security Knowledge-Base </a:t>
            </a:r>
            <a:r>
              <a:rPr lang="en-US" sz="2000" dirty="0">
                <a:solidFill>
                  <a:schemeClr val="accent4">
                    <a:lumMod val="40000"/>
                    <a:lumOff val="60000"/>
                  </a:schemeClr>
                </a:solidFill>
              </a:rPr>
              <a:t>(Storage point)</a:t>
            </a:r>
          </a:p>
          <a:p>
            <a:pPr marL="342900" indent="-342900">
              <a:buFont typeface="Arial" panose="020B0604020202020204" pitchFamily="34" charset="0"/>
              <a:buChar char="•"/>
            </a:pPr>
            <a:r>
              <a:rPr lang="en-US" sz="2000" dirty="0">
                <a:solidFill>
                  <a:schemeClr val="accent5">
                    <a:lumMod val="20000"/>
                    <a:lumOff val="80000"/>
                  </a:schemeClr>
                </a:solidFill>
              </a:rPr>
              <a:t>Cloud Pentesting Play-Book </a:t>
            </a:r>
            <a:r>
              <a:rPr lang="en-US" sz="2000" dirty="0">
                <a:solidFill>
                  <a:schemeClr val="accent4">
                    <a:lumMod val="40000"/>
                    <a:lumOff val="60000"/>
                  </a:schemeClr>
                </a:solidFill>
              </a:rPr>
              <a:t>(Pre-loaded 70 test cases)</a:t>
            </a:r>
          </a:p>
          <a:p>
            <a:pPr marL="342900" indent="-342900">
              <a:buFont typeface="Arial" panose="020B0604020202020204" pitchFamily="34" charset="0"/>
              <a:buChar char="•"/>
            </a:pPr>
            <a:r>
              <a:rPr lang="en-US" sz="2000" dirty="0">
                <a:solidFill>
                  <a:schemeClr val="accent5">
                    <a:lumMod val="20000"/>
                    <a:lumOff val="80000"/>
                  </a:schemeClr>
                </a:solidFill>
              </a:rPr>
              <a:t>Attack Graphs</a:t>
            </a:r>
            <a:r>
              <a:rPr lang="en-US" sz="2000" dirty="0"/>
              <a:t> </a:t>
            </a:r>
            <a:r>
              <a:rPr lang="en-US" sz="2000" dirty="0">
                <a:solidFill>
                  <a:schemeClr val="accent4">
                    <a:lumMod val="40000"/>
                    <a:lumOff val="60000"/>
                  </a:schemeClr>
                </a:solidFill>
              </a:rPr>
              <a:t>(used to illustrate steps employed by attackers)</a:t>
            </a:r>
          </a:p>
        </p:txBody>
      </p:sp>
      <p:sp>
        <p:nvSpPr>
          <p:cNvPr id="2" name="Slide Number Placeholder 1" hidden="1">
            <a:extLst>
              <a:ext uri="{FF2B5EF4-FFF2-40B4-BE49-F238E27FC236}">
                <a16:creationId xmlns:a16="http://schemas.microsoft.com/office/drawing/2014/main" id="{8B065C75-272B-4BB5-BA23-D80E8654D621}"/>
              </a:ext>
            </a:extLst>
          </p:cNvPr>
          <p:cNvSpPr>
            <a:spLocks noGrp="1"/>
          </p:cNvSpPr>
          <p:nvPr>
            <p:ph type="sldNum" sz="quarter" idx="4294967295"/>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15</a:t>
            </a:fld>
            <a:endParaRPr lang="en-US"/>
          </a:p>
        </p:txBody>
      </p:sp>
    </p:spTree>
    <p:extLst>
      <p:ext uri="{BB962C8B-B14F-4D97-AF65-F5344CB8AC3E}">
        <p14:creationId xmlns:p14="http://schemas.microsoft.com/office/powerpoint/2010/main" val="351912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ctrTitle"/>
          </p:nvPr>
        </p:nvSpPr>
        <p:spPr>
          <a:xfrm>
            <a:off x="3826360" y="393307"/>
            <a:ext cx="7077456" cy="1243584"/>
          </a:xfrm>
        </p:spPr>
        <p:txBody>
          <a:bodyPr anchor="b">
            <a:normAutofit/>
          </a:bodyPr>
          <a:lstStyle/>
          <a:p>
            <a:r>
              <a:rPr lang="en-US" sz="6100" dirty="0"/>
              <a:t>IMPLEMENTATION</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subTitle" idx="1"/>
          </p:nvPr>
        </p:nvSpPr>
        <p:spPr>
          <a:xfrm>
            <a:off x="2477448" y="2112727"/>
            <a:ext cx="8668974" cy="3998705"/>
          </a:xfrm>
        </p:spPr>
        <p:txBody>
          <a:bodyPr>
            <a:normAutofit/>
          </a:bodyPr>
          <a:lstStyle/>
          <a:p>
            <a:pPr algn="ctr"/>
            <a:r>
              <a:rPr lang="en-US" sz="2000" dirty="0"/>
              <a:t>All components of CloudStrike are implemented in Java, attacks are transmitted to the cloud platforms using APIs of AWS and GCP. </a:t>
            </a:r>
            <a:r>
              <a:rPr lang="en-US" sz="2000" dirty="0" err="1"/>
              <a:t>Cloudstrike</a:t>
            </a:r>
            <a:r>
              <a:rPr lang="en-US" sz="2000" dirty="0"/>
              <a:t> Architecture is implemented as follows:</a:t>
            </a:r>
          </a:p>
          <a:p>
            <a:pPr algn="ctr"/>
            <a:endParaRPr lang="en-US" sz="2000" dirty="0"/>
          </a:p>
          <a:p>
            <a:pPr marL="342900" indent="-342900">
              <a:buFont typeface="Arial" panose="020B0604020202020204" pitchFamily="34" charset="0"/>
              <a:buChar char="•"/>
            </a:pPr>
            <a:r>
              <a:rPr lang="en-US" sz="1900" dirty="0">
                <a:solidFill>
                  <a:schemeClr val="accent4">
                    <a:lumMod val="40000"/>
                    <a:lumOff val="60000"/>
                  </a:schemeClr>
                </a:solidFill>
              </a:rPr>
              <a:t>Chaos Controller</a:t>
            </a:r>
          </a:p>
          <a:p>
            <a:pPr marL="342900" indent="-342900">
              <a:buFont typeface="Arial" panose="020B0604020202020204" pitchFamily="34" charset="0"/>
              <a:buChar char="•"/>
            </a:pPr>
            <a:r>
              <a:rPr lang="en-US" sz="1900" dirty="0">
                <a:solidFill>
                  <a:schemeClr val="accent4">
                    <a:lumMod val="40000"/>
                    <a:lumOff val="60000"/>
                  </a:schemeClr>
                </a:solidFill>
              </a:rPr>
              <a:t>Chaos Manager</a:t>
            </a:r>
          </a:p>
          <a:p>
            <a:pPr marL="342900" indent="-342900">
              <a:buFont typeface="Arial" panose="020B0604020202020204" pitchFamily="34" charset="0"/>
              <a:buChar char="•"/>
            </a:pPr>
            <a:r>
              <a:rPr lang="en-US" sz="1900" dirty="0">
                <a:solidFill>
                  <a:schemeClr val="accent4">
                    <a:lumMod val="40000"/>
                    <a:lumOff val="60000"/>
                  </a:schemeClr>
                </a:solidFill>
              </a:rPr>
              <a:t>Fault Engine </a:t>
            </a:r>
          </a:p>
          <a:p>
            <a:pPr marL="342900" indent="-342900">
              <a:buFont typeface="Arial" panose="020B0604020202020204" pitchFamily="34" charset="0"/>
              <a:buChar char="•"/>
            </a:pPr>
            <a:r>
              <a:rPr lang="en-US" sz="1900" dirty="0">
                <a:solidFill>
                  <a:schemeClr val="accent4">
                    <a:lumMod val="40000"/>
                    <a:lumOff val="60000"/>
                  </a:schemeClr>
                </a:solidFill>
              </a:rPr>
              <a:t>Fault Injector</a:t>
            </a:r>
          </a:p>
          <a:p>
            <a:pPr marL="342900" indent="-342900">
              <a:buFont typeface="Arial" panose="020B0604020202020204" pitchFamily="34" charset="0"/>
              <a:buChar char="•"/>
            </a:pPr>
            <a:r>
              <a:rPr lang="en-US" sz="1900" dirty="0">
                <a:solidFill>
                  <a:schemeClr val="accent4">
                    <a:lumMod val="40000"/>
                    <a:lumOff val="60000"/>
                  </a:schemeClr>
                </a:solidFill>
              </a:rPr>
              <a:t>Chaos Monitor</a:t>
            </a:r>
          </a:p>
          <a:p>
            <a:pPr marL="342900" indent="-342900">
              <a:buFont typeface="Arial" panose="020B0604020202020204" pitchFamily="34" charset="0"/>
              <a:buChar char="•"/>
            </a:pPr>
            <a:r>
              <a:rPr lang="en-US" sz="1900" dirty="0">
                <a:solidFill>
                  <a:schemeClr val="accent4">
                    <a:lumMod val="40000"/>
                    <a:lumOff val="60000"/>
                  </a:schemeClr>
                </a:solidFill>
              </a:rPr>
              <a:t>Chaos Analyzer</a:t>
            </a:r>
          </a:p>
        </p:txBody>
      </p:sp>
      <p:sp>
        <p:nvSpPr>
          <p:cNvPr id="2" name="Slide Number Placeholder 1" hidden="1">
            <a:extLst>
              <a:ext uri="{FF2B5EF4-FFF2-40B4-BE49-F238E27FC236}">
                <a16:creationId xmlns:a16="http://schemas.microsoft.com/office/drawing/2014/main" id="{8B065C75-272B-4BB5-BA23-D80E8654D621}"/>
              </a:ext>
            </a:extLst>
          </p:cNvPr>
          <p:cNvSpPr>
            <a:spLocks noGrp="1"/>
          </p:cNvSpPr>
          <p:nvPr>
            <p:ph type="sldNum" sz="quarter" idx="4294967295"/>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16</a:t>
            </a:fld>
            <a:endParaRPr lang="en-US"/>
          </a:p>
        </p:txBody>
      </p:sp>
    </p:spTree>
    <p:extLst>
      <p:ext uri="{BB962C8B-B14F-4D97-AF65-F5344CB8AC3E}">
        <p14:creationId xmlns:p14="http://schemas.microsoft.com/office/powerpoint/2010/main" val="3452158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44500" y="542925"/>
            <a:ext cx="11214100" cy="535531"/>
          </a:xfrm>
        </p:spPr>
        <p:txBody>
          <a:bodyPr wrap="square" anchor="t">
            <a:normAutofit/>
          </a:bodyPr>
          <a:lstStyle/>
          <a:p>
            <a:r>
              <a:rPr lang="en-US" sz="100"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sz="quarter" idx="18"/>
          </p:nvPr>
        </p:nvSpPr>
        <p:spPr>
          <a:xfrm>
            <a:off x="542094" y="4240093"/>
            <a:ext cx="3293306" cy="1463040"/>
          </a:xfrm>
        </p:spPr>
        <p:txBody>
          <a:bodyPr>
            <a:normAutofit/>
          </a:bodyPr>
          <a:lstStyle/>
          <a:p>
            <a:r>
              <a:rPr lang="en-US" sz="100" dirty="0"/>
              <a:t>.</a:t>
            </a:r>
          </a:p>
        </p:txBody>
      </p:sp>
      <p:sp>
        <p:nvSpPr>
          <p:cNvPr id="13" name="Slide Number Placeholder 3">
            <a:extLst>
              <a:ext uri="{FF2B5EF4-FFF2-40B4-BE49-F238E27FC236}">
                <a16:creationId xmlns:a16="http://schemas.microsoft.com/office/drawing/2014/main" id="{96D2A167-9FDD-CBB2-A268-A22A36BCA2BF}"/>
              </a:ext>
            </a:extLst>
          </p:cNvPr>
          <p:cNvSpPr>
            <a:spLocks noGrp="1"/>
          </p:cNvSpPr>
          <p:nvPr>
            <p:ph type="sldNum" sz="quarter" idx="12"/>
          </p:nvPr>
        </p:nvSpPr>
        <p:spPr>
          <a:xfrm>
            <a:off x="11252200" y="6315075"/>
            <a:ext cx="406400" cy="365125"/>
          </a:xfrm>
        </p:spPr>
        <p:txBody>
          <a:bodyPr/>
          <a:lstStyle/>
          <a:p>
            <a:pPr>
              <a:spcAft>
                <a:spcPts val="600"/>
              </a:spcAft>
            </a:pPr>
            <a:fld id="{C263D6C4-4840-40CC-AC84-17E24B3B7BDE}" type="slidenum">
              <a:rPr lang="en-US" noProof="0" smtClean="0"/>
              <a:pPr>
                <a:spcAft>
                  <a:spcPts val="600"/>
                </a:spcAft>
              </a:pPr>
              <a:t>17</a:t>
            </a:fld>
            <a:endParaRPr lang="en-US" noProof="0"/>
          </a:p>
        </p:txBody>
      </p:sp>
      <p:sp>
        <p:nvSpPr>
          <p:cNvPr id="8" name="TextBox 7">
            <a:extLst>
              <a:ext uri="{FF2B5EF4-FFF2-40B4-BE49-F238E27FC236}">
                <a16:creationId xmlns:a16="http://schemas.microsoft.com/office/drawing/2014/main" id="{357FB74E-86F1-0E4E-3A57-DD0AE820C6DC}"/>
              </a:ext>
            </a:extLst>
          </p:cNvPr>
          <p:cNvSpPr txBox="1"/>
          <p:nvPr/>
        </p:nvSpPr>
        <p:spPr>
          <a:xfrm>
            <a:off x="4444169" y="4240093"/>
            <a:ext cx="3293306" cy="1463040"/>
          </a:xfrm>
          <a:prstGeom prst="rect">
            <a:avLst/>
          </a:prstGeom>
        </p:spPr>
        <p:txBody>
          <a:bodyPr>
            <a:normAutofit/>
          </a:bodyPr>
          <a:lstStyle/>
          <a:p>
            <a:pPr>
              <a:spcAft>
                <a:spcPts val="600"/>
              </a:spcAft>
            </a:pPr>
            <a:endParaRPr lang="en-IN" sz="1400" dirty="0">
              <a:solidFill>
                <a:schemeClr val="bg1"/>
              </a:solidFill>
            </a:endParaRPr>
          </a:p>
        </p:txBody>
      </p:sp>
      <p:sp>
        <p:nvSpPr>
          <p:cNvPr id="15" name="Text Placeholder 6">
            <a:extLst>
              <a:ext uri="{FF2B5EF4-FFF2-40B4-BE49-F238E27FC236}">
                <a16:creationId xmlns:a16="http://schemas.microsoft.com/office/drawing/2014/main" id="{33F542FD-1CF2-CA72-72B6-ACFD2936AE7A}"/>
              </a:ext>
            </a:extLst>
          </p:cNvPr>
          <p:cNvSpPr>
            <a:spLocks noGrp="1"/>
          </p:cNvSpPr>
          <p:nvPr>
            <p:ph type="body" sz="quarter" idx="21"/>
          </p:nvPr>
        </p:nvSpPr>
        <p:spPr>
          <a:xfrm>
            <a:off x="844952" y="2206827"/>
            <a:ext cx="4618299" cy="4066531"/>
          </a:xfrm>
        </p:spPr>
        <p:txBody>
          <a:bodyPr/>
          <a:lstStyle/>
          <a:p>
            <a:pPr algn="ctr"/>
            <a:r>
              <a:rPr lang="en-US" sz="100" b="1" dirty="0">
                <a:solidFill>
                  <a:schemeClr val="accent4">
                    <a:lumMod val="40000"/>
                    <a:lumOff val="60000"/>
                  </a:schemeClr>
                </a:solidFill>
              </a:rPr>
              <a:t>.</a:t>
            </a:r>
            <a:endParaRPr lang="en-US" sz="100" b="1" dirty="0">
              <a:solidFill>
                <a:schemeClr val="accent4">
                  <a:lumMod val="20000"/>
                  <a:lumOff val="80000"/>
                </a:schemeClr>
              </a:solidFill>
              <a:latin typeface="Trebuchet MS (Headings)"/>
            </a:endParaRPr>
          </a:p>
        </p:txBody>
      </p:sp>
      <p:sp>
        <p:nvSpPr>
          <p:cNvPr id="2" name="Slide Number Placeholder 1" hidden="1">
            <a:extLst>
              <a:ext uri="{FF2B5EF4-FFF2-40B4-BE49-F238E27FC236}">
                <a16:creationId xmlns:a16="http://schemas.microsoft.com/office/drawing/2014/main" id="{8B065C75-272B-4BB5-BA23-D80E8654D621}"/>
              </a:ext>
            </a:extLst>
          </p:cNvPr>
          <p:cNvSpPr>
            <a:spLocks noGrp="1"/>
          </p:cNvSpPr>
          <p:nvPr>
            <p:ph type="sldNum" sz="quarter" idx="4294967295"/>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17</a:t>
            </a:fld>
            <a:endParaRPr lang="en-US"/>
          </a:p>
        </p:txBody>
      </p:sp>
      <p:pic>
        <p:nvPicPr>
          <p:cNvPr id="6" name="Picture 5" descr="Diagram&#10;&#10;Description automatically generated">
            <a:extLst>
              <a:ext uri="{FF2B5EF4-FFF2-40B4-BE49-F238E27FC236}">
                <a16:creationId xmlns:a16="http://schemas.microsoft.com/office/drawing/2014/main" id="{7D8A69A4-8D0F-E28E-D595-ECBD17682C6C}"/>
              </a:ext>
            </a:extLst>
          </p:cNvPr>
          <p:cNvPicPr>
            <a:picLocks noChangeAspect="1"/>
          </p:cNvPicPr>
          <p:nvPr/>
        </p:nvPicPr>
        <p:blipFill>
          <a:blip r:embed="rId2"/>
          <a:stretch>
            <a:fillRect/>
          </a:stretch>
        </p:blipFill>
        <p:spPr>
          <a:xfrm>
            <a:off x="533400" y="1350001"/>
            <a:ext cx="10231278" cy="4819305"/>
          </a:xfrm>
          <a:prstGeom prst="rect">
            <a:avLst/>
          </a:prstGeom>
        </p:spPr>
      </p:pic>
      <p:sp>
        <p:nvSpPr>
          <p:cNvPr id="14" name="Title 3">
            <a:extLst>
              <a:ext uri="{FF2B5EF4-FFF2-40B4-BE49-F238E27FC236}">
                <a16:creationId xmlns:a16="http://schemas.microsoft.com/office/drawing/2014/main" id="{05943F1C-DF20-0333-5686-BADD8AD8F38C}"/>
              </a:ext>
            </a:extLst>
          </p:cNvPr>
          <p:cNvSpPr txBox="1">
            <a:spLocks/>
          </p:cNvSpPr>
          <p:nvPr/>
        </p:nvSpPr>
        <p:spPr>
          <a:xfrm>
            <a:off x="765638" y="243068"/>
            <a:ext cx="6139524" cy="1303704"/>
          </a:xfrm>
          <a:prstGeom prst="rect">
            <a:avLst/>
          </a:prstGeom>
        </p:spPr>
        <p:txBody>
          <a:bodyPr vert="horz" wrap="square" lIns="91440" tIns="45720" rIns="91440" bIns="45720" rtlCol="0" anchor="t">
            <a:normAutofit fontScale="97500"/>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algn="ctr"/>
            <a:r>
              <a:rPr lang="en-US" dirty="0">
                <a:solidFill>
                  <a:schemeClr val="accent4">
                    <a:lumMod val="20000"/>
                    <a:lumOff val="80000"/>
                  </a:schemeClr>
                </a:solidFill>
              </a:rPr>
              <a:t>The architecture of CloudStrike mapping to the MAPE-K model</a:t>
            </a:r>
          </a:p>
        </p:txBody>
      </p:sp>
    </p:spTree>
    <p:extLst>
      <p:ext uri="{BB962C8B-B14F-4D97-AF65-F5344CB8AC3E}">
        <p14:creationId xmlns:p14="http://schemas.microsoft.com/office/powerpoint/2010/main" val="3846980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ctrTitle"/>
          </p:nvPr>
        </p:nvSpPr>
        <p:spPr>
          <a:xfrm>
            <a:off x="4155311" y="138664"/>
            <a:ext cx="9364383" cy="1243584"/>
          </a:xfrm>
        </p:spPr>
        <p:txBody>
          <a:bodyPr anchor="b">
            <a:normAutofit/>
          </a:bodyPr>
          <a:lstStyle/>
          <a:p>
            <a:r>
              <a:rPr lang="en-US" sz="5400" dirty="0"/>
              <a:t>EVALUATION</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subTitle" idx="1"/>
          </p:nvPr>
        </p:nvSpPr>
        <p:spPr>
          <a:xfrm>
            <a:off x="2106592" y="1742337"/>
            <a:ext cx="9664861" cy="3998705"/>
          </a:xfrm>
        </p:spPr>
        <p:txBody>
          <a:bodyPr>
            <a:normAutofit/>
          </a:bodyPr>
          <a:lstStyle/>
          <a:p>
            <a:pPr algn="ctr"/>
            <a:r>
              <a:rPr lang="en-US" sz="2000" dirty="0"/>
              <a:t>They evaluated CloudStrike against a cloud infrastructure testbed that depicts an enterprise cloud environment, comprised of assets deployed on AWS and GCP. They adopted the cloud testing methodology proposed by the CSA’s Cloud Penetration Testing Playbook, which groups cloud infrastructure into three security domains: </a:t>
            </a:r>
          </a:p>
          <a:p>
            <a:pPr algn="ctr"/>
            <a:endParaRPr lang="en-US" sz="2000" dirty="0"/>
          </a:p>
          <a:p>
            <a:pPr marL="457200" indent="-457200">
              <a:buAutoNum type="arabicParenBoth"/>
            </a:pPr>
            <a:r>
              <a:rPr lang="en-US" sz="2000" dirty="0"/>
              <a:t> </a:t>
            </a:r>
            <a:r>
              <a:rPr lang="en-US" sz="2000" dirty="0">
                <a:solidFill>
                  <a:schemeClr val="accent5">
                    <a:lumMod val="20000"/>
                    <a:lumOff val="80000"/>
                  </a:schemeClr>
                </a:solidFill>
              </a:rPr>
              <a:t>Application Data and Business logic</a:t>
            </a:r>
          </a:p>
          <a:p>
            <a:pPr marL="457200" indent="-457200">
              <a:buAutoNum type="arabicParenBoth"/>
            </a:pPr>
            <a:r>
              <a:rPr lang="en-US" sz="2000" dirty="0">
                <a:solidFill>
                  <a:schemeClr val="accent5">
                    <a:lumMod val="20000"/>
                    <a:lumOff val="80000"/>
                  </a:schemeClr>
                </a:solidFill>
              </a:rPr>
              <a:t> Service</a:t>
            </a:r>
          </a:p>
          <a:p>
            <a:pPr marL="457200" indent="-457200">
              <a:buAutoNum type="arabicParenBoth"/>
            </a:pPr>
            <a:r>
              <a:rPr lang="en-US" sz="2000" dirty="0">
                <a:solidFill>
                  <a:schemeClr val="accent5">
                    <a:lumMod val="20000"/>
                    <a:lumOff val="80000"/>
                  </a:schemeClr>
                </a:solidFill>
              </a:rPr>
              <a:t> Account</a:t>
            </a:r>
            <a:endParaRPr lang="en-US" sz="1900" dirty="0">
              <a:solidFill>
                <a:schemeClr val="accent5">
                  <a:lumMod val="20000"/>
                  <a:lumOff val="80000"/>
                </a:schemeClr>
              </a:solidFill>
            </a:endParaRPr>
          </a:p>
        </p:txBody>
      </p:sp>
      <p:sp>
        <p:nvSpPr>
          <p:cNvPr id="2" name="Slide Number Placeholder 1" hidden="1">
            <a:extLst>
              <a:ext uri="{FF2B5EF4-FFF2-40B4-BE49-F238E27FC236}">
                <a16:creationId xmlns:a16="http://schemas.microsoft.com/office/drawing/2014/main" id="{8B065C75-272B-4BB5-BA23-D80E8654D621}"/>
              </a:ext>
            </a:extLst>
          </p:cNvPr>
          <p:cNvSpPr>
            <a:spLocks noGrp="1"/>
          </p:cNvSpPr>
          <p:nvPr>
            <p:ph type="sldNum" sz="quarter" idx="4294967295"/>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18</a:t>
            </a:fld>
            <a:endParaRPr lang="en-US"/>
          </a:p>
        </p:txBody>
      </p:sp>
    </p:spTree>
    <p:extLst>
      <p:ext uri="{BB962C8B-B14F-4D97-AF65-F5344CB8AC3E}">
        <p14:creationId xmlns:p14="http://schemas.microsoft.com/office/powerpoint/2010/main" val="402953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ctrTitle"/>
          </p:nvPr>
        </p:nvSpPr>
        <p:spPr>
          <a:xfrm>
            <a:off x="2576294" y="477920"/>
            <a:ext cx="109032" cy="398400"/>
          </a:xfrm>
        </p:spPr>
        <p:txBody>
          <a:bodyPr anchor="b">
            <a:normAutofit/>
          </a:bodyPr>
          <a:lstStyle/>
          <a:p>
            <a:r>
              <a:rPr lang="en-US" sz="100"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subTitle" idx="1"/>
          </p:nvPr>
        </p:nvSpPr>
        <p:spPr>
          <a:xfrm>
            <a:off x="2152892" y="529080"/>
            <a:ext cx="138895" cy="347240"/>
          </a:xfrm>
        </p:spPr>
        <p:txBody>
          <a:bodyPr>
            <a:normAutofit/>
          </a:bodyPr>
          <a:lstStyle/>
          <a:p>
            <a:pPr algn="ctr"/>
            <a:r>
              <a:rPr lang="en-US" sz="100" dirty="0"/>
              <a:t>.</a:t>
            </a:r>
          </a:p>
        </p:txBody>
      </p:sp>
      <p:sp>
        <p:nvSpPr>
          <p:cNvPr id="2" name="Slide Number Placeholder 1" hidden="1">
            <a:extLst>
              <a:ext uri="{FF2B5EF4-FFF2-40B4-BE49-F238E27FC236}">
                <a16:creationId xmlns:a16="http://schemas.microsoft.com/office/drawing/2014/main" id="{8B065C75-272B-4BB5-BA23-D80E8654D621}"/>
              </a:ext>
            </a:extLst>
          </p:cNvPr>
          <p:cNvSpPr>
            <a:spLocks noGrp="1"/>
          </p:cNvSpPr>
          <p:nvPr>
            <p:ph type="sldNum" sz="quarter" idx="4294967295"/>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19</a:t>
            </a:fld>
            <a:endParaRPr lang="en-US"/>
          </a:p>
        </p:txBody>
      </p:sp>
      <p:pic>
        <p:nvPicPr>
          <p:cNvPr id="8" name="Picture 7" descr="A picture containing chart&#10;&#10;Description automatically generated">
            <a:extLst>
              <a:ext uri="{FF2B5EF4-FFF2-40B4-BE49-F238E27FC236}">
                <a16:creationId xmlns:a16="http://schemas.microsoft.com/office/drawing/2014/main" id="{3B9DCC13-181C-8CED-B8D6-E84BF05B293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69906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028620" y="2463092"/>
            <a:ext cx="6803136" cy="3671490"/>
          </a:xfrm>
        </p:spPr>
        <p:txBody>
          <a:bodyPr>
            <a:normAutofit/>
          </a:bodyPr>
          <a:lstStyle/>
          <a:p>
            <a:pPr marL="285750" indent="-285750">
              <a:buFont typeface="Arial" panose="020B0604020202020204" pitchFamily="34" charset="0"/>
              <a:buChar char="•"/>
            </a:pPr>
            <a:r>
              <a:rPr lang="en-US" sz="1800" dirty="0"/>
              <a:t>Abstract</a:t>
            </a:r>
          </a:p>
          <a:p>
            <a:pPr marL="285750" indent="-285750">
              <a:buFont typeface="Arial" panose="020B0604020202020204" pitchFamily="34" charset="0"/>
              <a:buChar char="•"/>
            </a:pPr>
            <a:r>
              <a:rPr lang="en-US" sz="1800" dirty="0"/>
              <a:t>Introduction</a:t>
            </a:r>
          </a:p>
          <a:p>
            <a:pPr marL="285750" indent="-285750">
              <a:buFont typeface="Arial" panose="020B0604020202020204" pitchFamily="34" charset="0"/>
              <a:buChar char="•"/>
            </a:pPr>
            <a:r>
              <a:rPr lang="en-US" sz="1800" dirty="0"/>
              <a:t>Security Chaos Engineering</a:t>
            </a:r>
          </a:p>
          <a:p>
            <a:pPr marL="285750" indent="-285750">
              <a:buFont typeface="Arial" panose="020B0604020202020204" pitchFamily="34" charset="0"/>
              <a:buChar char="•"/>
            </a:pPr>
            <a:r>
              <a:rPr lang="en-US" sz="1800" dirty="0"/>
              <a:t>Risk Driven Fault Injection – RDFI</a:t>
            </a:r>
          </a:p>
          <a:p>
            <a:pPr marL="285750" indent="-285750">
              <a:buFont typeface="Arial" panose="020B0604020202020204" pitchFamily="34" charset="0"/>
              <a:buChar char="•"/>
            </a:pPr>
            <a:r>
              <a:rPr lang="en-US" sz="1800" dirty="0"/>
              <a:t>Implementation</a:t>
            </a:r>
          </a:p>
          <a:p>
            <a:pPr marL="285750" indent="-285750">
              <a:buFont typeface="Arial" panose="020B0604020202020204" pitchFamily="34" charset="0"/>
              <a:buChar char="•"/>
            </a:pPr>
            <a:r>
              <a:rPr lang="en-US" sz="1800" dirty="0"/>
              <a:t>Evaluation</a:t>
            </a:r>
          </a:p>
          <a:p>
            <a:pPr marL="285750" indent="-285750">
              <a:buFont typeface="Arial" panose="020B0604020202020204" pitchFamily="34" charset="0"/>
              <a:buChar char="•"/>
            </a:pPr>
            <a:r>
              <a:rPr lang="en-US" sz="1800" dirty="0"/>
              <a:t>Future work</a:t>
            </a:r>
          </a:p>
          <a:p>
            <a:pPr marL="285750" indent="-285750">
              <a:buFont typeface="Arial" panose="020B0604020202020204" pitchFamily="34" charset="0"/>
              <a:buChar char="•"/>
            </a:pPr>
            <a:r>
              <a:rPr lang="en-US" sz="1800" dirty="0"/>
              <a:t>Conclusion</a:t>
            </a:r>
          </a:p>
          <a:p>
            <a:pPr marL="285750" indent="-285750">
              <a:buFont typeface="Arial" panose="020B0604020202020204" pitchFamily="34" charset="0"/>
              <a:buChar char="•"/>
            </a:pPr>
            <a:r>
              <a:rPr lang="en-US" sz="1800" dirty="0"/>
              <a:t>References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6" name="Title 5">
            <a:extLst>
              <a:ext uri="{FF2B5EF4-FFF2-40B4-BE49-F238E27FC236}">
                <a16:creationId xmlns:a16="http://schemas.microsoft.com/office/drawing/2014/main" id="{FA4641F4-FBF9-3B44-4BE4-0817484BB5A9}"/>
              </a:ext>
            </a:extLst>
          </p:cNvPr>
          <p:cNvSpPr>
            <a:spLocks noGrp="1"/>
          </p:cNvSpPr>
          <p:nvPr>
            <p:ph type="title"/>
          </p:nvPr>
        </p:nvSpPr>
        <p:spPr>
          <a:xfrm>
            <a:off x="936276" y="1244065"/>
            <a:ext cx="7781544" cy="859055"/>
          </a:xfrm>
        </p:spPr>
        <p:txBody>
          <a:bodyPr/>
          <a:lstStyle/>
          <a:p>
            <a:r>
              <a:rPr lang="en-IN" dirty="0">
                <a:solidFill>
                  <a:schemeClr val="accent4">
                    <a:lumMod val="40000"/>
                    <a:lumOff val="60000"/>
                  </a:schemeClr>
                </a:solidFill>
              </a:rPr>
              <a:t>Contents:</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44500" y="542925"/>
            <a:ext cx="11214100" cy="535531"/>
          </a:xfrm>
        </p:spPr>
        <p:txBody>
          <a:bodyPr wrap="square" anchor="t">
            <a:normAutofit/>
          </a:bodyPr>
          <a:lstStyle/>
          <a:p>
            <a:r>
              <a:rPr lang="en-US" dirty="0">
                <a:solidFill>
                  <a:schemeClr val="accent5">
                    <a:lumMod val="20000"/>
                    <a:lumOff val="80000"/>
                  </a:schemeClr>
                </a:solidFill>
              </a:rPr>
              <a:t>TIME PERFORMANCE</a:t>
            </a:r>
          </a:p>
        </p:txBody>
      </p:sp>
      <p:sp>
        <p:nvSpPr>
          <p:cNvPr id="11" name="Slide Number Placeholder 2">
            <a:extLst>
              <a:ext uri="{FF2B5EF4-FFF2-40B4-BE49-F238E27FC236}">
                <a16:creationId xmlns:a16="http://schemas.microsoft.com/office/drawing/2014/main" id="{3F4813FB-8DB5-CB0D-9A38-01C508BD6338}"/>
              </a:ext>
            </a:extLst>
          </p:cNvPr>
          <p:cNvSpPr>
            <a:spLocks noGrp="1"/>
          </p:cNvSpPr>
          <p:nvPr>
            <p:ph type="sldNum" sz="quarter" idx="12"/>
          </p:nvPr>
        </p:nvSpPr>
        <p:spPr>
          <a:xfrm>
            <a:off x="11252200" y="6315075"/>
            <a:ext cx="406400" cy="365125"/>
          </a:xfrm>
        </p:spPr>
        <p:txBody>
          <a:bodyPr/>
          <a:lstStyle/>
          <a:p>
            <a:pPr>
              <a:spcAft>
                <a:spcPts val="600"/>
              </a:spcAft>
            </a:pPr>
            <a:fld id="{C263D6C4-4840-40CC-AC84-17E24B3B7BDE}" type="slidenum">
              <a:rPr lang="en-US" noProof="0" smtClean="0"/>
              <a:pPr>
                <a:spcAft>
                  <a:spcPts val="600"/>
                </a:spcAft>
              </a:pPr>
              <a:t>20</a:t>
            </a:fld>
            <a:endParaRPr lang="en-US" noProof="0"/>
          </a:p>
        </p:txBody>
      </p:sp>
      <p:pic>
        <p:nvPicPr>
          <p:cNvPr id="6" name="Picture 5" descr="Chart, line chart&#10;&#10;Description automatically generated">
            <a:extLst>
              <a:ext uri="{FF2B5EF4-FFF2-40B4-BE49-F238E27FC236}">
                <a16:creationId xmlns:a16="http://schemas.microsoft.com/office/drawing/2014/main" id="{8E2901E8-52C5-321D-53A3-9C2AF784D9CF}"/>
              </a:ext>
            </a:extLst>
          </p:cNvPr>
          <p:cNvPicPr>
            <a:picLocks noChangeAspect="1"/>
          </p:cNvPicPr>
          <p:nvPr/>
        </p:nvPicPr>
        <p:blipFill>
          <a:blip r:embed="rId2"/>
          <a:stretch>
            <a:fillRect/>
          </a:stretch>
        </p:blipFill>
        <p:spPr>
          <a:xfrm>
            <a:off x="4110087" y="1554556"/>
            <a:ext cx="7548513" cy="4359265"/>
          </a:xfrm>
          <a:prstGeom prst="rect">
            <a:avLst/>
          </a:prstGeom>
          <a:noFill/>
        </p:spPr>
      </p:pic>
      <p:sp>
        <p:nvSpPr>
          <p:cNvPr id="5" name="Text Placeholder 4">
            <a:extLst>
              <a:ext uri="{FF2B5EF4-FFF2-40B4-BE49-F238E27FC236}">
                <a16:creationId xmlns:a16="http://schemas.microsoft.com/office/drawing/2014/main" id="{DCDDBE65-9AB1-4989-AF86-726591A6A128}"/>
              </a:ext>
            </a:extLst>
          </p:cNvPr>
          <p:cNvSpPr>
            <a:spLocks noGrp="1"/>
          </p:cNvSpPr>
          <p:nvPr>
            <p:ph type="body" sz="half" idx="2"/>
          </p:nvPr>
        </p:nvSpPr>
        <p:spPr>
          <a:xfrm>
            <a:off x="444500" y="1562373"/>
            <a:ext cx="3365063" cy="4579079"/>
          </a:xfrm>
        </p:spPr>
        <p:txBody>
          <a:bodyPr>
            <a:normAutofit/>
          </a:bodyPr>
          <a:lstStyle/>
          <a:p>
            <a:r>
              <a:rPr lang="en-US" spc="300" dirty="0"/>
              <a:t>This set of experiments aimed at evaluating the performance of CloudStrike w.r.t time overhead while injecting security faults (workloads). We note that the time taken is almost linear, reflecting a linear increase of time relative to an increase in attack rates. Hence, the time taken has no significant overhead to the system, implying that the system can be easily scaled without risking the consequence of high overhead or performance challenges.</a:t>
            </a:r>
          </a:p>
        </p:txBody>
      </p:sp>
      <p:sp>
        <p:nvSpPr>
          <p:cNvPr id="2" name="Slide Number Placeholder 1" hidden="1">
            <a:extLst>
              <a:ext uri="{FF2B5EF4-FFF2-40B4-BE49-F238E27FC236}">
                <a16:creationId xmlns:a16="http://schemas.microsoft.com/office/drawing/2014/main" id="{8B065C75-272B-4BB5-BA23-D80E8654D621}"/>
              </a:ext>
            </a:extLst>
          </p:cNvPr>
          <p:cNvSpPr>
            <a:spLocks noGrp="1"/>
          </p:cNvSpPr>
          <p:nvPr>
            <p:ph type="sldNum" sz="quarter" idx="4294967295"/>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20</a:t>
            </a:fld>
            <a:endParaRPr lang="en-US"/>
          </a:p>
        </p:txBody>
      </p:sp>
    </p:spTree>
    <p:extLst>
      <p:ext uri="{BB962C8B-B14F-4D97-AF65-F5344CB8AC3E}">
        <p14:creationId xmlns:p14="http://schemas.microsoft.com/office/powerpoint/2010/main" val="3796090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44500" y="542925"/>
            <a:ext cx="11214100" cy="535531"/>
          </a:xfrm>
        </p:spPr>
        <p:txBody>
          <a:bodyPr wrap="square" anchor="t">
            <a:normAutofit/>
          </a:bodyPr>
          <a:lstStyle/>
          <a:p>
            <a:r>
              <a:rPr lang="en-US" dirty="0">
                <a:solidFill>
                  <a:schemeClr val="accent5">
                    <a:lumMod val="20000"/>
                    <a:lumOff val="80000"/>
                  </a:schemeClr>
                </a:solidFill>
              </a:rPr>
              <a:t>CPU CONSUMPTION</a:t>
            </a:r>
          </a:p>
        </p:txBody>
      </p:sp>
      <p:sp>
        <p:nvSpPr>
          <p:cNvPr id="11" name="Slide Number Placeholder 2">
            <a:extLst>
              <a:ext uri="{FF2B5EF4-FFF2-40B4-BE49-F238E27FC236}">
                <a16:creationId xmlns:a16="http://schemas.microsoft.com/office/drawing/2014/main" id="{E79D6757-F046-5AE8-F4BB-2E2A2A7722CE}"/>
              </a:ext>
            </a:extLst>
          </p:cNvPr>
          <p:cNvSpPr>
            <a:spLocks noGrp="1"/>
          </p:cNvSpPr>
          <p:nvPr>
            <p:ph type="sldNum" sz="quarter" idx="12"/>
          </p:nvPr>
        </p:nvSpPr>
        <p:spPr>
          <a:xfrm>
            <a:off x="11252200" y="6315075"/>
            <a:ext cx="406400" cy="365125"/>
          </a:xfrm>
        </p:spPr>
        <p:txBody>
          <a:bodyPr/>
          <a:lstStyle/>
          <a:p>
            <a:pPr>
              <a:spcAft>
                <a:spcPts val="600"/>
              </a:spcAft>
            </a:pPr>
            <a:fld id="{C263D6C4-4840-40CC-AC84-17E24B3B7BDE}" type="slidenum">
              <a:rPr lang="en-US" noProof="0" smtClean="0"/>
              <a:pPr>
                <a:spcAft>
                  <a:spcPts val="600"/>
                </a:spcAft>
              </a:pPr>
              <a:t>21</a:t>
            </a:fld>
            <a:endParaRPr lang="en-US" noProof="0"/>
          </a:p>
        </p:txBody>
      </p:sp>
      <p:pic>
        <p:nvPicPr>
          <p:cNvPr id="6" name="Picture 5" descr="Chart, histogram&#10;&#10;Description automatically generated">
            <a:extLst>
              <a:ext uri="{FF2B5EF4-FFF2-40B4-BE49-F238E27FC236}">
                <a16:creationId xmlns:a16="http://schemas.microsoft.com/office/drawing/2014/main" id="{7BFAD2FB-D15F-91FF-6CC4-B1EB4850ADE9}"/>
              </a:ext>
            </a:extLst>
          </p:cNvPr>
          <p:cNvPicPr>
            <a:picLocks noChangeAspect="1"/>
          </p:cNvPicPr>
          <p:nvPr/>
        </p:nvPicPr>
        <p:blipFill>
          <a:blip r:embed="rId2"/>
          <a:stretch>
            <a:fillRect/>
          </a:stretch>
        </p:blipFill>
        <p:spPr>
          <a:xfrm>
            <a:off x="4110087" y="1875367"/>
            <a:ext cx="7548513" cy="3717642"/>
          </a:xfrm>
          <a:prstGeom prst="rect">
            <a:avLst/>
          </a:prstGeom>
          <a:noFill/>
        </p:spPr>
      </p:pic>
      <p:sp>
        <p:nvSpPr>
          <p:cNvPr id="5" name="Text Placeholder 4">
            <a:extLst>
              <a:ext uri="{FF2B5EF4-FFF2-40B4-BE49-F238E27FC236}">
                <a16:creationId xmlns:a16="http://schemas.microsoft.com/office/drawing/2014/main" id="{DCDDBE65-9AB1-4989-AF86-726591A6A128}"/>
              </a:ext>
            </a:extLst>
          </p:cNvPr>
          <p:cNvSpPr>
            <a:spLocks noGrp="1"/>
          </p:cNvSpPr>
          <p:nvPr>
            <p:ph type="body" sz="half" idx="2"/>
          </p:nvPr>
        </p:nvSpPr>
        <p:spPr>
          <a:xfrm>
            <a:off x="533400" y="2349661"/>
            <a:ext cx="3365063" cy="3060609"/>
          </a:xfrm>
        </p:spPr>
        <p:txBody>
          <a:bodyPr>
            <a:normAutofit/>
          </a:bodyPr>
          <a:lstStyle/>
          <a:p>
            <a:r>
              <a:rPr lang="en-US" spc="300" dirty="0"/>
              <a:t>From the CPU consumption of CloudStrike, we observe that on average, the CPU consumption is less than 10 %, however, there are some spikes observed which correspond to the period when the GCP assets are attacked.</a:t>
            </a:r>
          </a:p>
        </p:txBody>
      </p:sp>
      <p:sp>
        <p:nvSpPr>
          <p:cNvPr id="2" name="Slide Number Placeholder 1" hidden="1">
            <a:extLst>
              <a:ext uri="{FF2B5EF4-FFF2-40B4-BE49-F238E27FC236}">
                <a16:creationId xmlns:a16="http://schemas.microsoft.com/office/drawing/2014/main" id="{8B065C75-272B-4BB5-BA23-D80E8654D621}"/>
              </a:ext>
            </a:extLst>
          </p:cNvPr>
          <p:cNvSpPr>
            <a:spLocks noGrp="1"/>
          </p:cNvSpPr>
          <p:nvPr>
            <p:ph type="sldNum" sz="quarter" idx="4294967295"/>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21</a:t>
            </a:fld>
            <a:endParaRPr lang="en-US"/>
          </a:p>
        </p:txBody>
      </p:sp>
    </p:spTree>
    <p:extLst>
      <p:ext uri="{BB962C8B-B14F-4D97-AF65-F5344CB8AC3E}">
        <p14:creationId xmlns:p14="http://schemas.microsoft.com/office/powerpoint/2010/main" val="208491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791741" y="508524"/>
            <a:ext cx="11214100" cy="535531"/>
          </a:xfrm>
        </p:spPr>
        <p:txBody>
          <a:bodyPr wrap="square" anchor="t">
            <a:normAutofit/>
          </a:bodyPr>
          <a:lstStyle/>
          <a:p>
            <a:r>
              <a:rPr lang="en-US" dirty="0">
                <a:solidFill>
                  <a:schemeClr val="accent5">
                    <a:lumMod val="20000"/>
                    <a:lumOff val="80000"/>
                  </a:schemeClr>
                </a:solidFill>
              </a:rPr>
              <a:t>MEMORY CONSUMPTION</a:t>
            </a:r>
          </a:p>
        </p:txBody>
      </p:sp>
      <p:sp>
        <p:nvSpPr>
          <p:cNvPr id="11" name="Slide Number Placeholder 2">
            <a:extLst>
              <a:ext uri="{FF2B5EF4-FFF2-40B4-BE49-F238E27FC236}">
                <a16:creationId xmlns:a16="http://schemas.microsoft.com/office/drawing/2014/main" id="{1D7757E1-FE19-7153-B546-54B1C84B4C58}"/>
              </a:ext>
            </a:extLst>
          </p:cNvPr>
          <p:cNvSpPr>
            <a:spLocks noGrp="1"/>
          </p:cNvSpPr>
          <p:nvPr>
            <p:ph type="sldNum" sz="quarter" idx="12"/>
          </p:nvPr>
        </p:nvSpPr>
        <p:spPr>
          <a:xfrm>
            <a:off x="11252200" y="6315075"/>
            <a:ext cx="406400" cy="365125"/>
          </a:xfrm>
        </p:spPr>
        <p:txBody>
          <a:bodyPr/>
          <a:lstStyle/>
          <a:p>
            <a:pPr>
              <a:spcAft>
                <a:spcPts val="600"/>
              </a:spcAft>
            </a:pPr>
            <a:fld id="{C263D6C4-4840-40CC-AC84-17E24B3B7BDE}" type="slidenum">
              <a:rPr lang="en-US" noProof="0" smtClean="0"/>
              <a:pPr>
                <a:spcAft>
                  <a:spcPts val="600"/>
                </a:spcAft>
              </a:pPr>
              <a:t>22</a:t>
            </a:fld>
            <a:endParaRPr lang="en-US" noProof="0"/>
          </a:p>
        </p:txBody>
      </p:sp>
      <p:pic>
        <p:nvPicPr>
          <p:cNvPr id="6" name="Picture 5" descr="Chart&#10;&#10;Description automatically generated">
            <a:extLst>
              <a:ext uri="{FF2B5EF4-FFF2-40B4-BE49-F238E27FC236}">
                <a16:creationId xmlns:a16="http://schemas.microsoft.com/office/drawing/2014/main" id="{A27221E0-093A-59A7-D8B8-09702E77A512}"/>
              </a:ext>
            </a:extLst>
          </p:cNvPr>
          <p:cNvPicPr>
            <a:picLocks noChangeAspect="1"/>
          </p:cNvPicPr>
          <p:nvPr/>
        </p:nvPicPr>
        <p:blipFill>
          <a:blip r:embed="rId2"/>
          <a:stretch>
            <a:fillRect/>
          </a:stretch>
        </p:blipFill>
        <p:spPr>
          <a:xfrm>
            <a:off x="443365" y="1365815"/>
            <a:ext cx="5783815" cy="4845874"/>
          </a:xfrm>
          <a:prstGeom prst="rect">
            <a:avLst/>
          </a:prstGeom>
          <a:noFill/>
        </p:spPr>
      </p:pic>
      <p:sp>
        <p:nvSpPr>
          <p:cNvPr id="5" name="Text Placeholder 4">
            <a:extLst>
              <a:ext uri="{FF2B5EF4-FFF2-40B4-BE49-F238E27FC236}">
                <a16:creationId xmlns:a16="http://schemas.microsoft.com/office/drawing/2014/main" id="{DCDDBE65-9AB1-4989-AF86-726591A6A128}"/>
              </a:ext>
            </a:extLst>
          </p:cNvPr>
          <p:cNvSpPr>
            <a:spLocks noGrp="1"/>
          </p:cNvSpPr>
          <p:nvPr>
            <p:ph sz="half" idx="2"/>
          </p:nvPr>
        </p:nvSpPr>
        <p:spPr>
          <a:xfrm>
            <a:off x="6821404" y="2407534"/>
            <a:ext cx="5184437" cy="3318016"/>
          </a:xfrm>
        </p:spPr>
        <p:txBody>
          <a:bodyPr>
            <a:normAutofit/>
          </a:bodyPr>
          <a:lstStyle/>
          <a:p>
            <a:pPr marL="0" indent="0">
              <a:buNone/>
            </a:pPr>
            <a:r>
              <a:rPr lang="en-US" spc="300" dirty="0"/>
              <a:t>For memory consumption, we observe that memory consumption gradually rises from a minimum of 28MB to a maximum of 175MB, this corresponds also to the increased rate of attacks in two different attack cycles.</a:t>
            </a:r>
          </a:p>
        </p:txBody>
      </p:sp>
      <p:sp>
        <p:nvSpPr>
          <p:cNvPr id="2" name="Slide Number Placeholder 1" hidden="1">
            <a:extLst>
              <a:ext uri="{FF2B5EF4-FFF2-40B4-BE49-F238E27FC236}">
                <a16:creationId xmlns:a16="http://schemas.microsoft.com/office/drawing/2014/main" id="{8B065C75-272B-4BB5-BA23-D80E8654D621}"/>
              </a:ext>
            </a:extLst>
          </p:cNvPr>
          <p:cNvSpPr>
            <a:spLocks noGrp="1"/>
          </p:cNvSpPr>
          <p:nvPr>
            <p:ph type="sldNum" sz="quarter" idx="4294967295"/>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22</a:t>
            </a:fld>
            <a:endParaRPr lang="en-US"/>
          </a:p>
        </p:txBody>
      </p:sp>
    </p:spTree>
    <p:extLst>
      <p:ext uri="{BB962C8B-B14F-4D97-AF65-F5344CB8AC3E}">
        <p14:creationId xmlns:p14="http://schemas.microsoft.com/office/powerpoint/2010/main" val="4252526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ctrTitle"/>
          </p:nvPr>
        </p:nvSpPr>
        <p:spPr>
          <a:xfrm>
            <a:off x="4555101" y="509285"/>
            <a:ext cx="7077456" cy="1127837"/>
          </a:xfrm>
        </p:spPr>
        <p:txBody>
          <a:bodyPr anchor="b">
            <a:normAutofit/>
          </a:bodyPr>
          <a:lstStyle/>
          <a:p>
            <a:r>
              <a:rPr lang="en-US" sz="5900" dirty="0"/>
              <a:t>FUTURE WORK</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subTitle" idx="1"/>
          </p:nvPr>
        </p:nvSpPr>
        <p:spPr>
          <a:xfrm>
            <a:off x="3044142" y="2159027"/>
            <a:ext cx="8588415" cy="3998705"/>
          </a:xfrm>
        </p:spPr>
        <p:txBody>
          <a:bodyPr>
            <a:normAutofit/>
          </a:bodyPr>
          <a:lstStyle/>
          <a:p>
            <a:pPr algn="ctr"/>
            <a:r>
              <a:rPr lang="en-US" sz="2000" dirty="0"/>
              <a:t>A more intelligent recovery strategy will be implemented, that specifically takes note of the cloud assets that were changed during the security fault injection campaign. It is envisaged that this will improve efficiency by reducing the time overhead. Also, in order to improve the performance and reduce the overhead due to network issues, it will be nice to implement the CloudStrike using serverless functions such as AWS Lambda. It will be interesting to extend it to cover other cloud services and systems such as AWS EC2 and Kubernetes.</a:t>
            </a:r>
            <a:endParaRPr lang="en-US" sz="1900" dirty="0"/>
          </a:p>
        </p:txBody>
      </p:sp>
      <p:sp>
        <p:nvSpPr>
          <p:cNvPr id="2" name="Slide Number Placeholder 1" hidden="1">
            <a:extLst>
              <a:ext uri="{FF2B5EF4-FFF2-40B4-BE49-F238E27FC236}">
                <a16:creationId xmlns:a16="http://schemas.microsoft.com/office/drawing/2014/main" id="{8B065C75-272B-4BB5-BA23-D80E8654D621}"/>
              </a:ext>
            </a:extLst>
          </p:cNvPr>
          <p:cNvSpPr>
            <a:spLocks noGrp="1"/>
          </p:cNvSpPr>
          <p:nvPr>
            <p:ph type="sldNum" sz="quarter" idx="4294967295"/>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23</a:t>
            </a:fld>
            <a:endParaRPr lang="en-US"/>
          </a:p>
        </p:txBody>
      </p:sp>
    </p:spTree>
    <p:extLst>
      <p:ext uri="{BB962C8B-B14F-4D97-AF65-F5344CB8AC3E}">
        <p14:creationId xmlns:p14="http://schemas.microsoft.com/office/powerpoint/2010/main" val="41271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ctrTitle"/>
          </p:nvPr>
        </p:nvSpPr>
        <p:spPr>
          <a:xfrm>
            <a:off x="4913916" y="630821"/>
            <a:ext cx="7077456" cy="890323"/>
          </a:xfrm>
        </p:spPr>
        <p:txBody>
          <a:bodyPr anchor="b">
            <a:normAutofit/>
          </a:bodyPr>
          <a:lstStyle/>
          <a:p>
            <a:r>
              <a:rPr lang="en-US" sz="5400" dirty="0"/>
              <a:t>CONCLUSION</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subTitle" idx="1"/>
          </p:nvPr>
        </p:nvSpPr>
        <p:spPr>
          <a:xfrm>
            <a:off x="2222339" y="2060294"/>
            <a:ext cx="9664861" cy="4514126"/>
          </a:xfrm>
        </p:spPr>
        <p:txBody>
          <a:bodyPr>
            <a:normAutofit/>
          </a:bodyPr>
          <a:lstStyle/>
          <a:p>
            <a:pPr algn="ctr"/>
            <a:r>
              <a:rPr lang="en-US" sz="2000" dirty="0"/>
              <a:t>We have presented CloudStrike, a security chaos engineering system designed for multi-cloud security. The state-of-the-art chaos engineering systems focus on detecting non-security weaknesses, which are largely based on availability properties. CloudStrike however, extends the gains of chaos engineering to security by injecting security faults that impact confidentiality, integrity, and availability into cloud infrastructure. We have adapted the MAPE-K framework and implemented the core functionalities as components of CloudStrike. CloudStrike has been implemented and used for extensive evaluations against cloud infrastructure deployed on AWS and GCP</a:t>
            </a:r>
            <a:endParaRPr lang="en-US" sz="1900" dirty="0"/>
          </a:p>
        </p:txBody>
      </p:sp>
      <p:sp>
        <p:nvSpPr>
          <p:cNvPr id="2" name="Slide Number Placeholder 1" hidden="1">
            <a:extLst>
              <a:ext uri="{FF2B5EF4-FFF2-40B4-BE49-F238E27FC236}">
                <a16:creationId xmlns:a16="http://schemas.microsoft.com/office/drawing/2014/main" id="{8B065C75-272B-4BB5-BA23-D80E8654D621}"/>
              </a:ext>
            </a:extLst>
          </p:cNvPr>
          <p:cNvSpPr>
            <a:spLocks noGrp="1"/>
          </p:cNvSpPr>
          <p:nvPr>
            <p:ph type="sldNum" sz="quarter" idx="4294967295"/>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24</a:t>
            </a:fld>
            <a:endParaRPr lang="en-US"/>
          </a:p>
        </p:txBody>
      </p:sp>
    </p:spTree>
    <p:extLst>
      <p:ext uri="{BB962C8B-B14F-4D97-AF65-F5344CB8AC3E}">
        <p14:creationId xmlns:p14="http://schemas.microsoft.com/office/powerpoint/2010/main" val="2057701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ctrTitle"/>
          </p:nvPr>
        </p:nvSpPr>
        <p:spPr>
          <a:xfrm>
            <a:off x="4034705" y="491924"/>
            <a:ext cx="7077456" cy="890323"/>
          </a:xfrm>
        </p:spPr>
        <p:txBody>
          <a:bodyPr anchor="b">
            <a:normAutofit fontScale="90000"/>
          </a:bodyPr>
          <a:lstStyle/>
          <a:p>
            <a:r>
              <a:rPr lang="en-US" sz="6100" dirty="0"/>
              <a:t>REFERENCES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subTitle" idx="1"/>
          </p:nvPr>
        </p:nvSpPr>
        <p:spPr>
          <a:xfrm>
            <a:off x="2129742" y="1856809"/>
            <a:ext cx="9664861" cy="4798633"/>
          </a:xfrm>
        </p:spPr>
        <p:txBody>
          <a:bodyPr>
            <a:normAutofit/>
          </a:bodyPr>
          <a:lstStyle/>
          <a:p>
            <a:pPr marL="457200" indent="-457200">
              <a:buFont typeface="+mj-lt"/>
              <a:buAutoNum type="arabicPeriod"/>
            </a:pPr>
            <a:r>
              <a:rPr lang="en-IN" sz="2000" dirty="0"/>
              <a:t>Top threats to cloud computing the egregious 11, Cloud Security Alliance, Seattle, WA, USA, 2019. </a:t>
            </a:r>
          </a:p>
          <a:p>
            <a:pPr marL="457200" indent="-457200">
              <a:buFont typeface="+mj-lt"/>
              <a:buAutoNum type="arabicPeriod"/>
            </a:pPr>
            <a:r>
              <a:rPr lang="en-IN" sz="2000" dirty="0"/>
              <a:t>2019 Cost Of a Data Breach Report, Ponemon, Michigan, MN, USA, 2019. </a:t>
            </a:r>
          </a:p>
          <a:p>
            <a:pPr marL="457200" indent="-457200">
              <a:buFont typeface="+mj-lt"/>
              <a:buAutoNum type="arabicPeriod"/>
            </a:pPr>
            <a:r>
              <a:rPr lang="en-IN" sz="2000" dirty="0"/>
              <a:t>N. MacDonald, ‘‘Innovation insight for cloud security posture management,’’ Gartner Res., 2019. </a:t>
            </a:r>
          </a:p>
          <a:p>
            <a:pPr marL="457200" indent="-457200">
              <a:buFont typeface="+mj-lt"/>
              <a:buAutoNum type="arabicPeriod"/>
            </a:pPr>
            <a:r>
              <a:rPr lang="en-IN" sz="2000" dirty="0"/>
              <a:t>M. Ali, S. U. Khan, and A. V. </a:t>
            </a:r>
            <a:r>
              <a:rPr lang="en-IN" sz="2000" dirty="0" err="1"/>
              <a:t>Vasilakos</a:t>
            </a:r>
            <a:r>
              <a:rPr lang="en-IN" sz="2000" dirty="0"/>
              <a:t>, ‘‘Security in cloud computing: Opportunities and challenges,’’ Inf. Sci., vol. 305</a:t>
            </a:r>
          </a:p>
          <a:p>
            <a:pPr marL="457200" indent="-457200">
              <a:buFont typeface="+mj-lt"/>
              <a:buAutoNum type="arabicPeriod"/>
            </a:pPr>
            <a:r>
              <a:rPr lang="en-IN" sz="2000" dirty="0"/>
              <a:t>The Cloud Talent Drought Continues and is Even Larger Than you Thought. Accessed: Jun. 5, 2020. [Online]. Available: https://www.forbes. com/sites/</a:t>
            </a:r>
            <a:r>
              <a:rPr lang="en-IN" sz="2000" dirty="0" err="1"/>
              <a:t>emilsayegh</a:t>
            </a:r>
            <a:r>
              <a:rPr lang="en-IN" sz="2000" dirty="0"/>
              <a:t>/2020/03/02/</a:t>
            </a:r>
            <a:endParaRPr lang="en-US" sz="1900" dirty="0"/>
          </a:p>
        </p:txBody>
      </p:sp>
      <p:sp>
        <p:nvSpPr>
          <p:cNvPr id="2" name="Slide Number Placeholder 1" hidden="1">
            <a:extLst>
              <a:ext uri="{FF2B5EF4-FFF2-40B4-BE49-F238E27FC236}">
                <a16:creationId xmlns:a16="http://schemas.microsoft.com/office/drawing/2014/main" id="{8B065C75-272B-4BB5-BA23-D80E8654D621}"/>
              </a:ext>
            </a:extLst>
          </p:cNvPr>
          <p:cNvSpPr>
            <a:spLocks noGrp="1"/>
          </p:cNvSpPr>
          <p:nvPr>
            <p:ph type="sldNum" sz="quarter" idx="4294967295"/>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25</a:t>
            </a:fld>
            <a:endParaRPr lang="en-US"/>
          </a:p>
        </p:txBody>
      </p:sp>
    </p:spTree>
    <p:extLst>
      <p:ext uri="{BB962C8B-B14F-4D97-AF65-F5344CB8AC3E}">
        <p14:creationId xmlns:p14="http://schemas.microsoft.com/office/powerpoint/2010/main" val="344218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ctrTitle"/>
          </p:nvPr>
        </p:nvSpPr>
        <p:spPr>
          <a:xfrm>
            <a:off x="2576294" y="477920"/>
            <a:ext cx="109032" cy="398400"/>
          </a:xfrm>
        </p:spPr>
        <p:txBody>
          <a:bodyPr anchor="b">
            <a:normAutofit/>
          </a:bodyPr>
          <a:lstStyle/>
          <a:p>
            <a:r>
              <a:rPr lang="en-US" sz="100"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subTitle" idx="1"/>
          </p:nvPr>
        </p:nvSpPr>
        <p:spPr>
          <a:xfrm>
            <a:off x="2152892" y="529080"/>
            <a:ext cx="138895" cy="347240"/>
          </a:xfrm>
        </p:spPr>
        <p:txBody>
          <a:bodyPr>
            <a:normAutofit/>
          </a:bodyPr>
          <a:lstStyle/>
          <a:p>
            <a:pPr algn="ctr"/>
            <a:r>
              <a:rPr lang="en-US" sz="100" dirty="0"/>
              <a:t>.</a:t>
            </a:r>
          </a:p>
        </p:txBody>
      </p:sp>
      <p:sp>
        <p:nvSpPr>
          <p:cNvPr id="2" name="Slide Number Placeholder 1" hidden="1">
            <a:extLst>
              <a:ext uri="{FF2B5EF4-FFF2-40B4-BE49-F238E27FC236}">
                <a16:creationId xmlns:a16="http://schemas.microsoft.com/office/drawing/2014/main" id="{8B065C75-272B-4BB5-BA23-D80E8654D621}"/>
              </a:ext>
            </a:extLst>
          </p:cNvPr>
          <p:cNvSpPr>
            <a:spLocks noGrp="1"/>
          </p:cNvSpPr>
          <p:nvPr>
            <p:ph type="sldNum" sz="quarter" idx="4294967295"/>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26</a:t>
            </a:fld>
            <a:endParaRPr lang="en-US"/>
          </a:p>
        </p:txBody>
      </p:sp>
      <p:sp>
        <p:nvSpPr>
          <p:cNvPr id="7" name="TextBox 6">
            <a:extLst>
              <a:ext uri="{FF2B5EF4-FFF2-40B4-BE49-F238E27FC236}">
                <a16:creationId xmlns:a16="http://schemas.microsoft.com/office/drawing/2014/main" id="{47DBFD51-6073-3FA3-496F-6F63F60E1485}"/>
              </a:ext>
            </a:extLst>
          </p:cNvPr>
          <p:cNvSpPr txBox="1"/>
          <p:nvPr/>
        </p:nvSpPr>
        <p:spPr>
          <a:xfrm>
            <a:off x="4768769" y="2659559"/>
            <a:ext cx="3421022" cy="830997"/>
          </a:xfrm>
          <a:prstGeom prst="rect">
            <a:avLst/>
          </a:prstGeom>
          <a:noFill/>
        </p:spPr>
        <p:txBody>
          <a:bodyPr wrap="square" rtlCol="0">
            <a:spAutoFit/>
          </a:bodyPr>
          <a:lstStyle/>
          <a:p>
            <a:r>
              <a:rPr lang="en-IN" sz="4800" b="1" dirty="0">
                <a:solidFill>
                  <a:schemeClr val="accent5">
                    <a:lumMod val="20000"/>
                    <a:lumOff val="80000"/>
                  </a:schemeClr>
                </a:solidFill>
              </a:rPr>
              <a:t>Thank you </a:t>
            </a:r>
          </a:p>
        </p:txBody>
      </p:sp>
      <p:sp>
        <p:nvSpPr>
          <p:cNvPr id="9" name="TextBox 8">
            <a:extLst>
              <a:ext uri="{FF2B5EF4-FFF2-40B4-BE49-F238E27FC236}">
                <a16:creationId xmlns:a16="http://schemas.microsoft.com/office/drawing/2014/main" id="{7609E2AD-3795-2294-7493-F51D2B0DE79C}"/>
              </a:ext>
            </a:extLst>
          </p:cNvPr>
          <p:cNvSpPr txBox="1"/>
          <p:nvPr/>
        </p:nvSpPr>
        <p:spPr>
          <a:xfrm>
            <a:off x="7592991" y="4378124"/>
            <a:ext cx="3703900" cy="892552"/>
          </a:xfrm>
          <a:prstGeom prst="rect">
            <a:avLst/>
          </a:prstGeom>
          <a:noFill/>
        </p:spPr>
        <p:txBody>
          <a:bodyPr wrap="square">
            <a:spAutoFit/>
          </a:bodyPr>
          <a:lstStyle/>
          <a:p>
            <a:r>
              <a:rPr lang="en-IN" sz="2600" dirty="0">
                <a:solidFill>
                  <a:schemeClr val="accent2">
                    <a:lumMod val="20000"/>
                    <a:lumOff val="80000"/>
                  </a:schemeClr>
                </a:solidFill>
              </a:rPr>
              <a:t>    -   SVN. Ramakanth</a:t>
            </a:r>
          </a:p>
          <a:p>
            <a:r>
              <a:rPr lang="en-IN" sz="2600" dirty="0">
                <a:solidFill>
                  <a:schemeClr val="accent2">
                    <a:lumMod val="20000"/>
                    <a:lumOff val="80000"/>
                  </a:schemeClr>
                </a:solidFill>
              </a:rPr>
              <a:t>        1602-19-733-118</a:t>
            </a:r>
          </a:p>
        </p:txBody>
      </p:sp>
    </p:spTree>
    <p:extLst>
      <p:ext uri="{BB962C8B-B14F-4D97-AF65-F5344CB8AC3E}">
        <p14:creationId xmlns:p14="http://schemas.microsoft.com/office/powerpoint/2010/main" val="337575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ctrTitle"/>
          </p:nvPr>
        </p:nvSpPr>
        <p:spPr>
          <a:xfrm>
            <a:off x="4960679" y="323859"/>
            <a:ext cx="7077456" cy="1243584"/>
          </a:xfrm>
        </p:spPr>
        <p:txBody>
          <a:bodyPr anchor="b">
            <a:normAutofit/>
          </a:bodyPr>
          <a:lstStyle/>
          <a:p>
            <a:r>
              <a:rPr lang="en-US" sz="6100" dirty="0"/>
              <a:t>Abstract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subTitle" idx="1"/>
          </p:nvPr>
        </p:nvSpPr>
        <p:spPr>
          <a:xfrm>
            <a:off x="2118167" y="2182175"/>
            <a:ext cx="9664861" cy="3998705"/>
          </a:xfrm>
        </p:spPr>
        <p:txBody>
          <a:bodyPr>
            <a:normAutofit/>
          </a:bodyPr>
          <a:lstStyle/>
          <a:p>
            <a:pPr algn="ctr"/>
            <a:r>
              <a:rPr lang="en-US" sz="1900" dirty="0"/>
              <a:t>Most cyber-attacks and data breaches in cloud infrastructure are due to human errors and misconfiguration vulnerabilities. Therefore, we propose Risk-driven Fault Injection (RDFI) techniques to address these challenges. RDFI applies the principles of chaos engineering to cloud security and leverages feedback loops to execute, monitor, analyze and plan security fault injection campaigns, based on a knowledge base that consists of fault models designed from secure baselines, cloud security best practices, and observations derived during iterative fault injection campaigns. We have designed and implemented the RDFI strategies including various chaos engineering algorithms as a software tool: CloudStrike which was tested on AWS and GCP.</a:t>
            </a:r>
          </a:p>
        </p:txBody>
      </p:sp>
      <p:sp>
        <p:nvSpPr>
          <p:cNvPr id="2" name="Slide Number Placeholder 1" hidden="1">
            <a:extLst>
              <a:ext uri="{FF2B5EF4-FFF2-40B4-BE49-F238E27FC236}">
                <a16:creationId xmlns:a16="http://schemas.microsoft.com/office/drawing/2014/main" id="{8B065C75-272B-4BB5-BA23-D80E8654D621}"/>
              </a:ext>
            </a:extLst>
          </p:cNvPr>
          <p:cNvSpPr>
            <a:spLocks noGrp="1"/>
          </p:cNvSpPr>
          <p:nvPr>
            <p:ph type="sldNum" sz="quarter" idx="4294967295"/>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3</a:t>
            </a:fld>
            <a:endParaRPr lang="en-US"/>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ctrTitle"/>
          </p:nvPr>
        </p:nvSpPr>
        <p:spPr>
          <a:xfrm>
            <a:off x="4451393" y="347008"/>
            <a:ext cx="7077456" cy="1243584"/>
          </a:xfrm>
        </p:spPr>
        <p:txBody>
          <a:bodyPr anchor="b">
            <a:normAutofit/>
          </a:bodyPr>
          <a:lstStyle/>
          <a:p>
            <a:r>
              <a:rPr lang="en-US" sz="6100" dirty="0"/>
              <a:t>Introduction</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subTitle" idx="1"/>
          </p:nvPr>
        </p:nvSpPr>
        <p:spPr>
          <a:xfrm>
            <a:off x="2118167" y="2182175"/>
            <a:ext cx="9664861" cy="3998705"/>
          </a:xfrm>
        </p:spPr>
        <p:txBody>
          <a:bodyPr>
            <a:normAutofit/>
          </a:bodyPr>
          <a:lstStyle/>
          <a:p>
            <a:pPr algn="ctr"/>
            <a:r>
              <a:rPr lang="en-US" sz="2000" dirty="0"/>
              <a:t>Cyber-attacks against Infrastructure as a Service (IaaS) cloud platforms have increased in recent years, mostly exploiting configuration vulnerabilities. These types of vulnerabilities include misconfigured Access Control Policies (ACP), overprivileged users, and lack of audit logging. Reports on these issues suggest that cloud customers are the weakest link in the cloud ecosystem. We tackle the security challenges with a novel concept - Risk Driven Fault Injection (RDFI), a unique application of chaos engineering in cyber–security. RDFI extends the principles of chaos engineering1 to cloud security to gain security benefits, adding to the already established resiliency benefits</a:t>
            </a:r>
            <a:endParaRPr lang="en-US" sz="1900" dirty="0"/>
          </a:p>
        </p:txBody>
      </p:sp>
      <p:sp>
        <p:nvSpPr>
          <p:cNvPr id="2" name="Slide Number Placeholder 1" hidden="1">
            <a:extLst>
              <a:ext uri="{FF2B5EF4-FFF2-40B4-BE49-F238E27FC236}">
                <a16:creationId xmlns:a16="http://schemas.microsoft.com/office/drawing/2014/main" id="{8B065C75-272B-4BB5-BA23-D80E8654D621}"/>
              </a:ext>
            </a:extLst>
          </p:cNvPr>
          <p:cNvSpPr>
            <a:spLocks noGrp="1"/>
          </p:cNvSpPr>
          <p:nvPr>
            <p:ph type="sldNum" sz="quarter" idx="4294967295"/>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4</a:t>
            </a:fld>
            <a:endParaRPr lang="en-US"/>
          </a:p>
        </p:txBody>
      </p:sp>
    </p:spTree>
    <p:extLst>
      <p:ext uri="{BB962C8B-B14F-4D97-AF65-F5344CB8AC3E}">
        <p14:creationId xmlns:p14="http://schemas.microsoft.com/office/powerpoint/2010/main" val="590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CDDBE65-9AB1-4989-AF86-726591A6A128}"/>
              </a:ext>
            </a:extLst>
          </p:cNvPr>
          <p:cNvSpPr>
            <a:spLocks noGrp="1"/>
          </p:cNvSpPr>
          <p:nvPr>
            <p:ph type="subTitle" idx="1"/>
          </p:nvPr>
        </p:nvSpPr>
        <p:spPr>
          <a:xfrm>
            <a:off x="2361236" y="1620456"/>
            <a:ext cx="9329195" cy="4884341"/>
          </a:xfrm>
        </p:spPr>
        <p:txBody>
          <a:bodyPr>
            <a:normAutofit/>
          </a:bodyPr>
          <a:lstStyle/>
          <a:p>
            <a:pPr algn="ctr"/>
            <a:r>
              <a:rPr lang="en-IN" sz="2200" dirty="0"/>
              <a:t>The state-of-the-chaos</a:t>
            </a:r>
            <a:r>
              <a:rPr lang="en-US" sz="2200" dirty="0"/>
              <a:t> engineering techniques inject faults into software systems to detect availability issues.  Subsequently, these issues are resolved to improve system resilience thereby enabling confidence in the system’s capability to withstand turbulence. We propose the notion of RDFI, for injecting security faults, that detect security vulnerabilities i.e. failures that impact confidentiality, availability, and integrity. Similar to the feedback loops employed for non-security faults, we propose an adaptation of the Monitor Analyze Plan Execute over-a-shared Knowledgebase (MAPE-K) feedback loop, which has been popularly employed in complex, autonomous computing</a:t>
            </a:r>
          </a:p>
        </p:txBody>
      </p:sp>
      <p:sp>
        <p:nvSpPr>
          <p:cNvPr id="2" name="Slide Number Placeholder 1" hidden="1">
            <a:extLst>
              <a:ext uri="{FF2B5EF4-FFF2-40B4-BE49-F238E27FC236}">
                <a16:creationId xmlns:a16="http://schemas.microsoft.com/office/drawing/2014/main" id="{8B065C75-272B-4BB5-BA23-D80E8654D621}"/>
              </a:ext>
            </a:extLst>
          </p:cNvPr>
          <p:cNvSpPr>
            <a:spLocks noGrp="1"/>
          </p:cNvSpPr>
          <p:nvPr>
            <p:ph type="sldNum" sz="quarter" idx="4294967295"/>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5</a:t>
            </a:fld>
            <a:endParaRPr lang="en-US"/>
          </a:p>
        </p:txBody>
      </p:sp>
      <p:sp>
        <p:nvSpPr>
          <p:cNvPr id="6" name="Title 5">
            <a:extLst>
              <a:ext uri="{FF2B5EF4-FFF2-40B4-BE49-F238E27FC236}">
                <a16:creationId xmlns:a16="http://schemas.microsoft.com/office/drawing/2014/main" id="{D181F8EB-37D0-4880-D4A6-A9431EDB70A9}"/>
              </a:ext>
            </a:extLst>
          </p:cNvPr>
          <p:cNvSpPr>
            <a:spLocks noGrp="1"/>
          </p:cNvSpPr>
          <p:nvPr>
            <p:ph type="ctrTitle"/>
          </p:nvPr>
        </p:nvSpPr>
        <p:spPr>
          <a:xfrm>
            <a:off x="1823939" y="242836"/>
            <a:ext cx="294228" cy="324323"/>
          </a:xfrm>
        </p:spPr>
        <p:txBody>
          <a:bodyPr/>
          <a:lstStyle/>
          <a:p>
            <a:r>
              <a:rPr lang="en-IN" sz="100" dirty="0"/>
              <a:t>.</a:t>
            </a:r>
          </a:p>
        </p:txBody>
      </p:sp>
      <p:sp>
        <p:nvSpPr>
          <p:cNvPr id="7" name="Title 3">
            <a:extLst>
              <a:ext uri="{FF2B5EF4-FFF2-40B4-BE49-F238E27FC236}">
                <a16:creationId xmlns:a16="http://schemas.microsoft.com/office/drawing/2014/main" id="{1483F88C-3222-24F9-689C-2F63B4B5D3F8}"/>
              </a:ext>
            </a:extLst>
          </p:cNvPr>
          <p:cNvSpPr txBox="1">
            <a:spLocks/>
          </p:cNvSpPr>
          <p:nvPr/>
        </p:nvSpPr>
        <p:spPr>
          <a:xfrm>
            <a:off x="5655160" y="52261"/>
            <a:ext cx="7077456" cy="124358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GB" sz="6600" b="1" kern="1200" dirty="0">
                <a:solidFill>
                  <a:schemeClr val="accent2"/>
                </a:solidFill>
                <a:latin typeface="+mj-lt"/>
                <a:ea typeface="Tahoma" panose="020B0604030504040204" pitchFamily="34" charset="0"/>
                <a:cs typeface="Tahoma" panose="020B0604030504040204" pitchFamily="34" charset="0"/>
              </a:defRPr>
            </a:lvl1pPr>
          </a:lstStyle>
          <a:p>
            <a:r>
              <a:rPr lang="en-US" sz="5400" dirty="0">
                <a:solidFill>
                  <a:schemeClr val="accent4">
                    <a:lumMod val="40000"/>
                    <a:lumOff val="60000"/>
                  </a:schemeClr>
                </a:solidFill>
              </a:rPr>
              <a:t>MAPE-K</a:t>
            </a:r>
          </a:p>
        </p:txBody>
      </p:sp>
    </p:spTree>
    <p:extLst>
      <p:ext uri="{BB962C8B-B14F-4D97-AF65-F5344CB8AC3E}">
        <p14:creationId xmlns:p14="http://schemas.microsoft.com/office/powerpoint/2010/main" val="207213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1461099" y="221971"/>
            <a:ext cx="4949303" cy="1222676"/>
          </a:xfrm>
        </p:spPr>
        <p:txBody>
          <a:bodyPr wrap="square" anchor="t">
            <a:normAutofit fontScale="90000"/>
          </a:bodyPr>
          <a:lstStyle/>
          <a:p>
            <a:pPr algn="ctr"/>
            <a:r>
              <a:rPr lang="en-US" dirty="0">
                <a:solidFill>
                  <a:schemeClr val="accent4">
                    <a:lumMod val="20000"/>
                    <a:lumOff val="80000"/>
                  </a:schemeClr>
                </a:solidFill>
              </a:rPr>
              <a:t>Summary of some notable chaos engineering tools</a:t>
            </a:r>
            <a:br>
              <a:rPr lang="en-US" dirty="0">
                <a:solidFill>
                  <a:schemeClr val="accent4">
                    <a:lumMod val="20000"/>
                    <a:lumOff val="80000"/>
                  </a:schemeClr>
                </a:solidFill>
              </a:rPr>
            </a:br>
            <a:endParaRPr lang="en-US" dirty="0">
              <a:solidFill>
                <a:schemeClr val="accent4">
                  <a:lumMod val="20000"/>
                  <a:lumOff val="80000"/>
                </a:schemeClr>
              </a:solidFill>
            </a:endParaRPr>
          </a:p>
        </p:txBody>
      </p:sp>
      <p:sp>
        <p:nvSpPr>
          <p:cNvPr id="11" name="Slide Number Placeholder 2">
            <a:extLst>
              <a:ext uri="{FF2B5EF4-FFF2-40B4-BE49-F238E27FC236}">
                <a16:creationId xmlns:a16="http://schemas.microsoft.com/office/drawing/2014/main" id="{61304DAC-6B7A-86CF-B01B-5399CBF72F7B}"/>
              </a:ext>
            </a:extLst>
          </p:cNvPr>
          <p:cNvSpPr>
            <a:spLocks noGrp="1"/>
          </p:cNvSpPr>
          <p:nvPr>
            <p:ph type="sldNum" sz="quarter" idx="12"/>
          </p:nvPr>
        </p:nvSpPr>
        <p:spPr>
          <a:xfrm>
            <a:off x="11252200" y="6315075"/>
            <a:ext cx="406400" cy="365125"/>
          </a:xfrm>
        </p:spPr>
        <p:txBody>
          <a:bodyPr/>
          <a:lstStyle/>
          <a:p>
            <a:pPr>
              <a:spcAft>
                <a:spcPts val="600"/>
              </a:spcAft>
            </a:pPr>
            <a:fld id="{C263D6C4-4840-40CC-AC84-17E24B3B7BDE}" type="slidenum">
              <a:rPr lang="en-US" noProof="0" smtClean="0"/>
              <a:pPr>
                <a:spcAft>
                  <a:spcPts val="600"/>
                </a:spcAft>
              </a:pPr>
              <a:t>6</a:t>
            </a:fld>
            <a:endParaRPr lang="en-US" noProof="0"/>
          </a:p>
        </p:txBody>
      </p:sp>
      <p:pic>
        <p:nvPicPr>
          <p:cNvPr id="6" name="Picture 5" descr="Table&#10;&#10;Description automatically generated">
            <a:extLst>
              <a:ext uri="{FF2B5EF4-FFF2-40B4-BE49-F238E27FC236}">
                <a16:creationId xmlns:a16="http://schemas.microsoft.com/office/drawing/2014/main" id="{48277BCD-C834-04B8-4D9A-1EBED22467D9}"/>
              </a:ext>
            </a:extLst>
          </p:cNvPr>
          <p:cNvPicPr>
            <a:picLocks noChangeAspect="1"/>
          </p:cNvPicPr>
          <p:nvPr/>
        </p:nvPicPr>
        <p:blipFill>
          <a:blip r:embed="rId2"/>
          <a:stretch>
            <a:fillRect/>
          </a:stretch>
        </p:blipFill>
        <p:spPr>
          <a:xfrm>
            <a:off x="443366" y="1365813"/>
            <a:ext cx="11215234" cy="5154974"/>
          </a:xfrm>
          <a:prstGeom prst="rect">
            <a:avLst/>
          </a:prstGeom>
          <a:noFill/>
        </p:spPr>
      </p:pic>
      <p:sp>
        <p:nvSpPr>
          <p:cNvPr id="5" name="Text Placeholder 4">
            <a:extLst>
              <a:ext uri="{FF2B5EF4-FFF2-40B4-BE49-F238E27FC236}">
                <a16:creationId xmlns:a16="http://schemas.microsoft.com/office/drawing/2014/main" id="{DCDDBE65-9AB1-4989-AF86-726591A6A128}"/>
              </a:ext>
            </a:extLst>
          </p:cNvPr>
          <p:cNvSpPr>
            <a:spLocks noGrp="1"/>
          </p:cNvSpPr>
          <p:nvPr>
            <p:ph type="body" sz="half" idx="2"/>
          </p:nvPr>
        </p:nvSpPr>
        <p:spPr>
          <a:xfrm>
            <a:off x="443366" y="1444649"/>
            <a:ext cx="3365063" cy="4579079"/>
          </a:xfrm>
        </p:spPr>
        <p:txBody>
          <a:bodyPr>
            <a:normAutofit/>
          </a:bodyPr>
          <a:lstStyle/>
          <a:p>
            <a:r>
              <a:rPr lang="en-US" sz="100" dirty="0"/>
              <a:t>.</a:t>
            </a:r>
          </a:p>
        </p:txBody>
      </p:sp>
      <p:sp>
        <p:nvSpPr>
          <p:cNvPr id="2" name="Slide Number Placeholder 1" hidden="1">
            <a:extLst>
              <a:ext uri="{FF2B5EF4-FFF2-40B4-BE49-F238E27FC236}">
                <a16:creationId xmlns:a16="http://schemas.microsoft.com/office/drawing/2014/main" id="{8B065C75-272B-4BB5-BA23-D80E8654D621}"/>
              </a:ext>
            </a:extLst>
          </p:cNvPr>
          <p:cNvSpPr>
            <a:spLocks noGrp="1"/>
          </p:cNvSpPr>
          <p:nvPr>
            <p:ph type="sldNum" sz="quarter" idx="4294967295"/>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6</a:t>
            </a:fld>
            <a:endParaRPr lang="en-US"/>
          </a:p>
        </p:txBody>
      </p:sp>
    </p:spTree>
    <p:extLst>
      <p:ext uri="{BB962C8B-B14F-4D97-AF65-F5344CB8AC3E}">
        <p14:creationId xmlns:p14="http://schemas.microsoft.com/office/powerpoint/2010/main" val="856335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ctrTitle"/>
          </p:nvPr>
        </p:nvSpPr>
        <p:spPr>
          <a:xfrm>
            <a:off x="3032102" y="830833"/>
            <a:ext cx="9190763" cy="1243584"/>
          </a:xfrm>
        </p:spPr>
        <p:txBody>
          <a:bodyPr anchor="b">
            <a:noAutofit/>
          </a:bodyPr>
          <a:lstStyle/>
          <a:p>
            <a:r>
              <a:rPr lang="en-IN" sz="4200" dirty="0"/>
              <a:t>SECURITY CHAOS ENGINEERING</a:t>
            </a:r>
            <a:endParaRPr lang="en-US" sz="4200"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subTitle" idx="1"/>
          </p:nvPr>
        </p:nvSpPr>
        <p:spPr>
          <a:xfrm>
            <a:off x="2095017" y="2514599"/>
            <a:ext cx="9664861" cy="3998705"/>
          </a:xfrm>
        </p:spPr>
        <p:txBody>
          <a:bodyPr>
            <a:normAutofit/>
          </a:bodyPr>
          <a:lstStyle/>
          <a:p>
            <a:pPr algn="ctr"/>
            <a:r>
              <a:rPr lang="en-US" sz="2200" dirty="0"/>
              <a:t>SCE is the identification of security control failures through proactive experimentation to build confidence in the system’s ability to defend against malicious conditions in production. Therefore, a running example based on a real data breach incident is first introduced, then the relationship between chaos engineering, dependability, security, and resiliency is highlighted. Finally, our methodology for ensuring safe experiments is presented. In the end, we discuss safety in fault injection.</a:t>
            </a:r>
          </a:p>
        </p:txBody>
      </p:sp>
      <p:sp>
        <p:nvSpPr>
          <p:cNvPr id="2" name="Slide Number Placeholder 1" hidden="1">
            <a:extLst>
              <a:ext uri="{FF2B5EF4-FFF2-40B4-BE49-F238E27FC236}">
                <a16:creationId xmlns:a16="http://schemas.microsoft.com/office/drawing/2014/main" id="{8B065C75-272B-4BB5-BA23-D80E8654D621}"/>
              </a:ext>
            </a:extLst>
          </p:cNvPr>
          <p:cNvSpPr>
            <a:spLocks noGrp="1"/>
          </p:cNvSpPr>
          <p:nvPr>
            <p:ph type="sldNum" sz="quarter" idx="4294967295"/>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7</a:t>
            </a:fld>
            <a:endParaRPr lang="en-US"/>
          </a:p>
        </p:txBody>
      </p:sp>
    </p:spTree>
    <p:extLst>
      <p:ext uri="{BB962C8B-B14F-4D97-AF65-F5344CB8AC3E}">
        <p14:creationId xmlns:p14="http://schemas.microsoft.com/office/powerpoint/2010/main" val="210518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44500" y="542925"/>
            <a:ext cx="11214100" cy="535531"/>
          </a:xfrm>
        </p:spPr>
        <p:txBody>
          <a:bodyPr wrap="square" anchor="t">
            <a:normAutofit/>
          </a:bodyPr>
          <a:lstStyle/>
          <a:p>
            <a:r>
              <a:rPr lang="en-US" sz="100"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sz="quarter" idx="18"/>
          </p:nvPr>
        </p:nvSpPr>
        <p:spPr>
          <a:xfrm>
            <a:off x="542094" y="4240093"/>
            <a:ext cx="3293306" cy="1463040"/>
          </a:xfrm>
        </p:spPr>
        <p:txBody>
          <a:bodyPr>
            <a:normAutofit/>
          </a:bodyPr>
          <a:lstStyle/>
          <a:p>
            <a:r>
              <a:rPr lang="en-US" sz="100" dirty="0"/>
              <a:t>.</a:t>
            </a:r>
          </a:p>
        </p:txBody>
      </p:sp>
      <p:sp>
        <p:nvSpPr>
          <p:cNvPr id="13" name="Slide Number Placeholder 3">
            <a:extLst>
              <a:ext uri="{FF2B5EF4-FFF2-40B4-BE49-F238E27FC236}">
                <a16:creationId xmlns:a16="http://schemas.microsoft.com/office/drawing/2014/main" id="{96D2A167-9FDD-CBB2-A268-A22A36BCA2BF}"/>
              </a:ext>
            </a:extLst>
          </p:cNvPr>
          <p:cNvSpPr>
            <a:spLocks noGrp="1"/>
          </p:cNvSpPr>
          <p:nvPr>
            <p:ph type="sldNum" sz="quarter" idx="12"/>
          </p:nvPr>
        </p:nvSpPr>
        <p:spPr>
          <a:xfrm>
            <a:off x="11252200" y="6315075"/>
            <a:ext cx="406400" cy="365125"/>
          </a:xfrm>
        </p:spPr>
        <p:txBody>
          <a:bodyPr/>
          <a:lstStyle/>
          <a:p>
            <a:pPr>
              <a:spcAft>
                <a:spcPts val="600"/>
              </a:spcAft>
            </a:pPr>
            <a:fld id="{C263D6C4-4840-40CC-AC84-17E24B3B7BDE}" type="slidenum">
              <a:rPr lang="en-US" noProof="0" smtClean="0"/>
              <a:pPr>
                <a:spcAft>
                  <a:spcPts val="600"/>
                </a:spcAft>
              </a:pPr>
              <a:t>8</a:t>
            </a:fld>
            <a:endParaRPr lang="en-US" noProof="0"/>
          </a:p>
        </p:txBody>
      </p:sp>
      <p:pic>
        <p:nvPicPr>
          <p:cNvPr id="6" name="Picture 5" descr="Diagram&#10;&#10;Description automatically generated">
            <a:extLst>
              <a:ext uri="{FF2B5EF4-FFF2-40B4-BE49-F238E27FC236}">
                <a16:creationId xmlns:a16="http://schemas.microsoft.com/office/drawing/2014/main" id="{4375D287-2934-B69E-5844-25F9179D3B7F}"/>
              </a:ext>
            </a:extLst>
          </p:cNvPr>
          <p:cNvPicPr>
            <a:picLocks noChangeAspect="1"/>
          </p:cNvPicPr>
          <p:nvPr/>
        </p:nvPicPr>
        <p:blipFill>
          <a:blip r:embed="rId2"/>
          <a:stretch>
            <a:fillRect/>
          </a:stretch>
        </p:blipFill>
        <p:spPr>
          <a:xfrm>
            <a:off x="4841387" y="1365812"/>
            <a:ext cx="7350613" cy="4791919"/>
          </a:xfrm>
          <a:prstGeom prst="rect">
            <a:avLst/>
          </a:prstGeom>
          <a:noFill/>
        </p:spPr>
      </p:pic>
      <p:sp>
        <p:nvSpPr>
          <p:cNvPr id="8" name="TextBox 7">
            <a:extLst>
              <a:ext uri="{FF2B5EF4-FFF2-40B4-BE49-F238E27FC236}">
                <a16:creationId xmlns:a16="http://schemas.microsoft.com/office/drawing/2014/main" id="{357FB74E-86F1-0E4E-3A57-DD0AE820C6DC}"/>
              </a:ext>
            </a:extLst>
          </p:cNvPr>
          <p:cNvSpPr txBox="1"/>
          <p:nvPr/>
        </p:nvSpPr>
        <p:spPr>
          <a:xfrm>
            <a:off x="4444169" y="4240093"/>
            <a:ext cx="3293306" cy="1463040"/>
          </a:xfrm>
          <a:prstGeom prst="rect">
            <a:avLst/>
          </a:prstGeom>
        </p:spPr>
        <p:txBody>
          <a:bodyPr>
            <a:normAutofit/>
          </a:bodyPr>
          <a:lstStyle/>
          <a:p>
            <a:pPr>
              <a:spcAft>
                <a:spcPts val="600"/>
              </a:spcAft>
            </a:pPr>
            <a:endParaRPr lang="en-IN" sz="1400" dirty="0">
              <a:solidFill>
                <a:schemeClr val="bg1"/>
              </a:solidFill>
            </a:endParaRPr>
          </a:p>
        </p:txBody>
      </p:sp>
      <p:sp>
        <p:nvSpPr>
          <p:cNvPr id="15" name="Text Placeholder 6">
            <a:extLst>
              <a:ext uri="{FF2B5EF4-FFF2-40B4-BE49-F238E27FC236}">
                <a16:creationId xmlns:a16="http://schemas.microsoft.com/office/drawing/2014/main" id="{33F542FD-1CF2-CA72-72B6-ACFD2936AE7A}"/>
              </a:ext>
            </a:extLst>
          </p:cNvPr>
          <p:cNvSpPr>
            <a:spLocks noGrp="1"/>
          </p:cNvSpPr>
          <p:nvPr>
            <p:ph type="body" sz="quarter" idx="21"/>
          </p:nvPr>
        </p:nvSpPr>
        <p:spPr>
          <a:xfrm>
            <a:off x="648182" y="2278711"/>
            <a:ext cx="3795987" cy="1961382"/>
          </a:xfrm>
        </p:spPr>
        <p:txBody>
          <a:bodyPr/>
          <a:lstStyle/>
          <a:p>
            <a:pPr algn="ctr"/>
            <a:r>
              <a:rPr lang="en-US" sz="2800" b="1" dirty="0">
                <a:solidFill>
                  <a:schemeClr val="accent4">
                    <a:lumMod val="40000"/>
                    <a:lumOff val="60000"/>
                  </a:schemeClr>
                </a:solidFill>
                <a:latin typeface="Trebuchet MS (Headings)"/>
              </a:rPr>
              <a:t>Running example – </a:t>
            </a:r>
          </a:p>
          <a:p>
            <a:pPr algn="ctr"/>
            <a:r>
              <a:rPr lang="en-US" sz="2800" b="1" dirty="0">
                <a:solidFill>
                  <a:schemeClr val="accent4">
                    <a:lumMod val="20000"/>
                    <a:lumOff val="80000"/>
                  </a:schemeClr>
                </a:solidFill>
                <a:latin typeface="Trebuchet MS (Headings)"/>
              </a:rPr>
              <a:t>An illustration of the capital one data breach</a:t>
            </a:r>
            <a:endParaRPr lang="en-IN" sz="2800" b="1" dirty="0">
              <a:solidFill>
                <a:schemeClr val="accent4">
                  <a:lumMod val="20000"/>
                  <a:lumOff val="80000"/>
                </a:schemeClr>
              </a:solidFill>
              <a:latin typeface="Trebuchet MS (Headings)"/>
            </a:endParaRPr>
          </a:p>
          <a:p>
            <a:pPr algn="ctr"/>
            <a:endParaRPr lang="en-US" sz="2800" b="1" dirty="0">
              <a:solidFill>
                <a:schemeClr val="accent4">
                  <a:lumMod val="40000"/>
                  <a:lumOff val="60000"/>
                </a:schemeClr>
              </a:solidFill>
              <a:latin typeface="Trebuchet MS (Headings)"/>
            </a:endParaRPr>
          </a:p>
        </p:txBody>
      </p:sp>
      <p:sp>
        <p:nvSpPr>
          <p:cNvPr id="2" name="Slide Number Placeholder 1" hidden="1">
            <a:extLst>
              <a:ext uri="{FF2B5EF4-FFF2-40B4-BE49-F238E27FC236}">
                <a16:creationId xmlns:a16="http://schemas.microsoft.com/office/drawing/2014/main" id="{8B065C75-272B-4BB5-BA23-D80E8654D621}"/>
              </a:ext>
            </a:extLst>
          </p:cNvPr>
          <p:cNvSpPr>
            <a:spLocks noGrp="1"/>
          </p:cNvSpPr>
          <p:nvPr>
            <p:ph type="sldNum" sz="quarter" idx="4294967295"/>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8</a:t>
            </a:fld>
            <a:endParaRPr lang="en-US"/>
          </a:p>
        </p:txBody>
      </p:sp>
    </p:spTree>
    <p:extLst>
      <p:ext uri="{BB962C8B-B14F-4D97-AF65-F5344CB8AC3E}">
        <p14:creationId xmlns:p14="http://schemas.microsoft.com/office/powerpoint/2010/main" val="226448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44500" y="542925"/>
            <a:ext cx="11214100" cy="535531"/>
          </a:xfrm>
        </p:spPr>
        <p:txBody>
          <a:bodyPr wrap="square" anchor="t">
            <a:normAutofit/>
          </a:bodyPr>
          <a:lstStyle/>
          <a:p>
            <a:r>
              <a:rPr lang="en-US" sz="100"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sz="quarter" idx="18"/>
          </p:nvPr>
        </p:nvSpPr>
        <p:spPr>
          <a:xfrm>
            <a:off x="542094" y="4240093"/>
            <a:ext cx="3293306" cy="1463040"/>
          </a:xfrm>
        </p:spPr>
        <p:txBody>
          <a:bodyPr>
            <a:normAutofit/>
          </a:bodyPr>
          <a:lstStyle/>
          <a:p>
            <a:r>
              <a:rPr lang="en-US" sz="100" dirty="0"/>
              <a:t>.</a:t>
            </a:r>
          </a:p>
        </p:txBody>
      </p:sp>
      <p:sp>
        <p:nvSpPr>
          <p:cNvPr id="13" name="Slide Number Placeholder 3">
            <a:extLst>
              <a:ext uri="{FF2B5EF4-FFF2-40B4-BE49-F238E27FC236}">
                <a16:creationId xmlns:a16="http://schemas.microsoft.com/office/drawing/2014/main" id="{96D2A167-9FDD-CBB2-A268-A22A36BCA2BF}"/>
              </a:ext>
            </a:extLst>
          </p:cNvPr>
          <p:cNvSpPr>
            <a:spLocks noGrp="1"/>
          </p:cNvSpPr>
          <p:nvPr>
            <p:ph type="sldNum" sz="quarter" idx="12"/>
          </p:nvPr>
        </p:nvSpPr>
        <p:spPr>
          <a:xfrm>
            <a:off x="11252200" y="6315075"/>
            <a:ext cx="406400" cy="365125"/>
          </a:xfrm>
        </p:spPr>
        <p:txBody>
          <a:bodyPr/>
          <a:lstStyle/>
          <a:p>
            <a:pPr>
              <a:spcAft>
                <a:spcPts val="600"/>
              </a:spcAft>
            </a:pPr>
            <a:fld id="{C263D6C4-4840-40CC-AC84-17E24B3B7BDE}" type="slidenum">
              <a:rPr lang="en-US" noProof="0" smtClean="0"/>
              <a:pPr>
                <a:spcAft>
                  <a:spcPts val="600"/>
                </a:spcAft>
              </a:pPr>
              <a:t>9</a:t>
            </a:fld>
            <a:endParaRPr lang="en-US" noProof="0"/>
          </a:p>
        </p:txBody>
      </p:sp>
      <p:sp>
        <p:nvSpPr>
          <p:cNvPr id="8" name="TextBox 7">
            <a:extLst>
              <a:ext uri="{FF2B5EF4-FFF2-40B4-BE49-F238E27FC236}">
                <a16:creationId xmlns:a16="http://schemas.microsoft.com/office/drawing/2014/main" id="{357FB74E-86F1-0E4E-3A57-DD0AE820C6DC}"/>
              </a:ext>
            </a:extLst>
          </p:cNvPr>
          <p:cNvSpPr txBox="1"/>
          <p:nvPr/>
        </p:nvSpPr>
        <p:spPr>
          <a:xfrm>
            <a:off x="4444169" y="4240093"/>
            <a:ext cx="3293306" cy="1463040"/>
          </a:xfrm>
          <a:prstGeom prst="rect">
            <a:avLst/>
          </a:prstGeom>
        </p:spPr>
        <p:txBody>
          <a:bodyPr>
            <a:normAutofit/>
          </a:bodyPr>
          <a:lstStyle/>
          <a:p>
            <a:pPr>
              <a:spcAft>
                <a:spcPts val="600"/>
              </a:spcAft>
            </a:pPr>
            <a:endParaRPr lang="en-IN" sz="1400" dirty="0">
              <a:solidFill>
                <a:schemeClr val="bg1"/>
              </a:solidFill>
            </a:endParaRPr>
          </a:p>
        </p:txBody>
      </p:sp>
      <p:sp>
        <p:nvSpPr>
          <p:cNvPr id="15" name="Text Placeholder 6">
            <a:extLst>
              <a:ext uri="{FF2B5EF4-FFF2-40B4-BE49-F238E27FC236}">
                <a16:creationId xmlns:a16="http://schemas.microsoft.com/office/drawing/2014/main" id="{33F542FD-1CF2-CA72-72B6-ACFD2936AE7A}"/>
              </a:ext>
            </a:extLst>
          </p:cNvPr>
          <p:cNvSpPr>
            <a:spLocks noGrp="1"/>
          </p:cNvSpPr>
          <p:nvPr>
            <p:ph type="body" sz="quarter" idx="21"/>
          </p:nvPr>
        </p:nvSpPr>
        <p:spPr>
          <a:xfrm>
            <a:off x="281972" y="3024190"/>
            <a:ext cx="3553428" cy="1041111"/>
          </a:xfrm>
        </p:spPr>
        <p:txBody>
          <a:bodyPr/>
          <a:lstStyle/>
          <a:p>
            <a:pPr algn="ctr"/>
            <a:r>
              <a:rPr lang="en-IN" sz="2800" b="1" dirty="0">
                <a:solidFill>
                  <a:schemeClr val="accent4">
                    <a:lumMod val="40000"/>
                    <a:lumOff val="60000"/>
                  </a:schemeClr>
                </a:solidFill>
                <a:latin typeface="Trebuchet MS (Headings)"/>
              </a:rPr>
              <a:t>Procedure where a user bucket is accessed</a:t>
            </a:r>
            <a:endParaRPr lang="en-US" sz="2800" b="1" dirty="0">
              <a:solidFill>
                <a:schemeClr val="accent4">
                  <a:lumMod val="40000"/>
                  <a:lumOff val="60000"/>
                </a:schemeClr>
              </a:solidFill>
              <a:latin typeface="Trebuchet MS (Headings)"/>
            </a:endParaRPr>
          </a:p>
        </p:txBody>
      </p:sp>
      <p:sp>
        <p:nvSpPr>
          <p:cNvPr id="2" name="Slide Number Placeholder 1" hidden="1">
            <a:extLst>
              <a:ext uri="{FF2B5EF4-FFF2-40B4-BE49-F238E27FC236}">
                <a16:creationId xmlns:a16="http://schemas.microsoft.com/office/drawing/2014/main" id="{8B065C75-272B-4BB5-BA23-D80E8654D621}"/>
              </a:ext>
            </a:extLst>
          </p:cNvPr>
          <p:cNvSpPr>
            <a:spLocks noGrp="1"/>
          </p:cNvSpPr>
          <p:nvPr>
            <p:ph type="sldNum" sz="quarter" idx="4294967295"/>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9</a:t>
            </a:fld>
            <a:endParaRPr lang="en-US"/>
          </a:p>
        </p:txBody>
      </p:sp>
      <p:pic>
        <p:nvPicPr>
          <p:cNvPr id="7" name="Picture 6" descr="A picture containing text&#10;&#10;Description automatically generated">
            <a:extLst>
              <a:ext uri="{FF2B5EF4-FFF2-40B4-BE49-F238E27FC236}">
                <a16:creationId xmlns:a16="http://schemas.microsoft.com/office/drawing/2014/main" id="{C6773F46-0F40-1830-DEA7-A4E3CD144EAD}"/>
              </a:ext>
            </a:extLst>
          </p:cNvPr>
          <p:cNvPicPr>
            <a:picLocks noChangeAspect="1"/>
          </p:cNvPicPr>
          <p:nvPr/>
        </p:nvPicPr>
        <p:blipFill>
          <a:blip r:embed="rId2"/>
          <a:stretch>
            <a:fillRect/>
          </a:stretch>
        </p:blipFill>
        <p:spPr>
          <a:xfrm>
            <a:off x="4102027" y="1354395"/>
            <a:ext cx="7128017" cy="4849793"/>
          </a:xfrm>
          <a:prstGeom prst="rect">
            <a:avLst/>
          </a:prstGeom>
        </p:spPr>
      </p:pic>
    </p:spTree>
    <p:extLst>
      <p:ext uri="{BB962C8B-B14F-4D97-AF65-F5344CB8AC3E}">
        <p14:creationId xmlns:p14="http://schemas.microsoft.com/office/powerpoint/2010/main" val="111329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211</TotalTime>
  <Words>1438</Words>
  <Application>Microsoft Office PowerPoint</Application>
  <PresentationFormat>Widescreen</PresentationFormat>
  <Paragraphs>127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Trade Gothic LT Pro</vt:lpstr>
      <vt:lpstr>Trebuchet MS</vt:lpstr>
      <vt:lpstr>Trebuchet MS (Headings)</vt:lpstr>
      <vt:lpstr>Office Theme</vt:lpstr>
      <vt:lpstr>CloudStrike:  Chaos Engineering for Security and Resiliency in Cloud Infrastructure</vt:lpstr>
      <vt:lpstr>Contents:</vt:lpstr>
      <vt:lpstr>Abstract</vt:lpstr>
      <vt:lpstr>Introduction</vt:lpstr>
      <vt:lpstr>.</vt:lpstr>
      <vt:lpstr>Summary of some notable chaos engineering tools </vt:lpstr>
      <vt:lpstr>SECURITY CHAOS ENGINEERING</vt:lpstr>
      <vt:lpstr>.</vt:lpstr>
      <vt:lpstr>.</vt:lpstr>
      <vt:lpstr>.</vt:lpstr>
      <vt:lpstr> SAFETY IN FAULT INJECTION </vt:lpstr>
      <vt:lpstr>RISK-DRIVEN FAULT INJECTION</vt:lpstr>
      <vt:lpstr>.</vt:lpstr>
      <vt:lpstr>.</vt:lpstr>
      <vt:lpstr>FAULT MODELS</vt:lpstr>
      <vt:lpstr>IMPLEMENTATION</vt:lpstr>
      <vt:lpstr>.</vt:lpstr>
      <vt:lpstr>EVALUATION</vt:lpstr>
      <vt:lpstr>.</vt:lpstr>
      <vt:lpstr>TIME PERFORMANCE</vt:lpstr>
      <vt:lpstr>CPU CONSUMPTION</vt:lpstr>
      <vt:lpstr>MEMORY CONSUMPTION</vt:lpstr>
      <vt:lpstr>FUTURE WORK</vt:lpstr>
      <vt:lpstr>CONCLUSION</vt:lpstr>
      <vt:lpstr>REFERENCES</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CloudStrike:  Chaos Engineering for Security and Resiliency in Cloud Infrastructure</dc:title>
  <dc:creator>Ramakanth seshabhattar</dc:creator>
  <cp:lastModifiedBy>Ramakanth seshabhattar</cp:lastModifiedBy>
  <cp:revision>7</cp:revision>
  <dcterms:created xsi:type="dcterms:W3CDTF">2022-11-28T17:21:34Z</dcterms:created>
  <dcterms:modified xsi:type="dcterms:W3CDTF">2022-11-28T20:54:13Z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