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8" r:id="rId32"/>
    <p:sldId id="285" r:id="rId33"/>
    <p:sldId id="286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DDC8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DDC8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DDC8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759" y="205232"/>
            <a:ext cx="1106048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DDC8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4859" y="1051052"/>
            <a:ext cx="973772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48966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" y="4914899"/>
              <a:ext cx="12189460" cy="1943100"/>
            </a:xfrm>
            <a:custGeom>
              <a:avLst/>
              <a:gdLst/>
              <a:ahLst/>
              <a:cxnLst/>
              <a:rect l="l" t="t" r="r" b="b"/>
              <a:pathLst>
                <a:path w="12189460" h="1943100">
                  <a:moveTo>
                    <a:pt x="12188952" y="0"/>
                  </a:moveTo>
                  <a:lnTo>
                    <a:pt x="0" y="0"/>
                  </a:lnTo>
                  <a:lnTo>
                    <a:pt x="0" y="1943100"/>
                  </a:lnTo>
                  <a:lnTo>
                    <a:pt x="12188952" y="194310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56307" y="5144770"/>
            <a:ext cx="5931535" cy="11779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99770" marR="5080" indent="-687705" algn="r">
              <a:lnSpc>
                <a:spcPts val="2920"/>
              </a:lnSpc>
              <a:spcBef>
                <a:spcPts val="459"/>
              </a:spcBef>
            </a:pPr>
            <a:r>
              <a:rPr sz="27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7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ie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7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FFFFFF"/>
                </a:solidFill>
                <a:latin typeface="Verdana"/>
                <a:cs typeface="Verdana"/>
              </a:rPr>
              <a:t>Securit</a:t>
            </a:r>
            <a:r>
              <a:rPr sz="270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7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27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8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Framew</a:t>
            </a:r>
            <a:r>
              <a:rPr sz="27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315" dirty="0">
                <a:solidFill>
                  <a:srgbClr val="FFFFFF"/>
                </a:solidFill>
                <a:latin typeface="Verdana"/>
                <a:cs typeface="Verdana"/>
              </a:rPr>
              <a:t>rks</a:t>
            </a:r>
            <a:r>
              <a:rPr sz="27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00" spc="-10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7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-2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5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Bas</a:t>
            </a:r>
            <a:r>
              <a:rPr sz="2700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80" dirty="0">
                <a:solidFill>
                  <a:srgbClr val="FFFFFF"/>
                </a:solidFill>
                <a:latin typeface="Verdana"/>
                <a:cs typeface="Verdana"/>
              </a:rPr>
              <a:t>Smart</a:t>
            </a:r>
            <a:endParaRPr sz="2700">
              <a:latin typeface="Verdana"/>
              <a:cs typeface="Verdana"/>
            </a:endParaRPr>
          </a:p>
          <a:p>
            <a:pPr marR="5080" algn="r">
              <a:lnSpc>
                <a:spcPts val="2870"/>
              </a:lnSpc>
            </a:pPr>
            <a:r>
              <a:rPr sz="2700" spc="-125" dirty="0">
                <a:solidFill>
                  <a:srgbClr val="FFFFFF"/>
                </a:solidFill>
                <a:latin typeface="Verdana"/>
                <a:cs typeface="Verdana"/>
              </a:rPr>
              <a:t>Environments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8254" y="5167121"/>
            <a:ext cx="0" cy="1188720"/>
          </a:xfrm>
          <a:custGeom>
            <a:avLst/>
            <a:gdLst/>
            <a:ahLst/>
            <a:cxnLst/>
            <a:rect l="l" t="t" r="r" b="b"/>
            <a:pathLst>
              <a:path h="1188720">
                <a:moveTo>
                  <a:pt x="0" y="11887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105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4086" y="5403596"/>
            <a:ext cx="269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00" spc="-295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SV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maka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endParaRPr sz="2400">
              <a:latin typeface="Tahoma"/>
              <a:cs typeface="Tahoma"/>
            </a:endParaRPr>
          </a:p>
          <a:p>
            <a:pPr marL="571500">
              <a:lnSpc>
                <a:spcPts val="2395"/>
              </a:lnSpc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1602-19-733-118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304" y="554812"/>
            <a:ext cx="75812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40" dirty="0">
                <a:latin typeface="Verdana"/>
                <a:cs typeface="Verdana"/>
              </a:rPr>
              <a:t>Io</a:t>
            </a:r>
            <a:r>
              <a:rPr sz="3200" b="0" spc="-405" dirty="0">
                <a:latin typeface="Verdana"/>
                <a:cs typeface="Verdana"/>
              </a:rPr>
              <a:t>T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45" dirty="0">
                <a:latin typeface="Verdana"/>
                <a:cs typeface="Verdana"/>
              </a:rPr>
              <a:t>Devic</a:t>
            </a:r>
            <a:r>
              <a:rPr sz="3200" b="0" spc="55" dirty="0">
                <a:latin typeface="Verdana"/>
                <a:cs typeface="Verdana"/>
              </a:rPr>
              <a:t>e</a:t>
            </a:r>
            <a:r>
              <a:rPr sz="3200" b="0" spc="-265" dirty="0">
                <a:latin typeface="Verdana"/>
                <a:cs typeface="Verdana"/>
              </a:rPr>
              <a:t> </a:t>
            </a:r>
            <a:r>
              <a:rPr sz="3200" b="0" spc="-340" dirty="0">
                <a:latin typeface="Verdana"/>
                <a:cs typeface="Verdana"/>
              </a:rPr>
              <a:t>H</a:t>
            </a:r>
            <a:r>
              <a:rPr sz="3200" b="0" spc="-140" dirty="0">
                <a:latin typeface="Verdana"/>
                <a:cs typeface="Verdana"/>
              </a:rPr>
              <a:t>i</a:t>
            </a:r>
            <a:r>
              <a:rPr sz="3200" b="0" spc="-75" dirty="0">
                <a:latin typeface="Verdana"/>
                <a:cs typeface="Verdana"/>
              </a:rPr>
              <a:t>jack</a:t>
            </a:r>
            <a:r>
              <a:rPr sz="3200" b="0" spc="-50" dirty="0">
                <a:latin typeface="Verdana"/>
                <a:cs typeface="Verdana"/>
              </a:rPr>
              <a:t>i</a:t>
            </a:r>
            <a:r>
              <a:rPr sz="3200" b="0" spc="45" dirty="0">
                <a:latin typeface="Verdana"/>
                <a:cs typeface="Verdana"/>
              </a:rPr>
              <a:t>ng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125" dirty="0">
                <a:latin typeface="Verdana"/>
                <a:cs typeface="Verdana"/>
              </a:rPr>
              <a:t>an</a:t>
            </a:r>
            <a:r>
              <a:rPr sz="3200" b="0" spc="130" dirty="0">
                <a:latin typeface="Verdana"/>
                <a:cs typeface="Verdana"/>
              </a:rPr>
              <a:t>d</a:t>
            </a:r>
            <a:r>
              <a:rPr sz="3200" b="0" spc="-254" dirty="0">
                <a:latin typeface="Verdana"/>
                <a:cs typeface="Verdana"/>
              </a:rPr>
              <a:t> </a:t>
            </a:r>
            <a:r>
              <a:rPr sz="3200" b="0" spc="-70" dirty="0">
                <a:latin typeface="Verdana"/>
                <a:cs typeface="Verdana"/>
              </a:rPr>
              <a:t>Ranso</a:t>
            </a:r>
            <a:r>
              <a:rPr sz="3200" b="0" spc="-125" dirty="0">
                <a:latin typeface="Verdana"/>
                <a:cs typeface="Verdana"/>
              </a:rPr>
              <a:t>m</a:t>
            </a:r>
            <a:r>
              <a:rPr sz="3200" b="0" spc="-40" dirty="0">
                <a:latin typeface="Verdana"/>
                <a:cs typeface="Verdana"/>
              </a:rPr>
              <a:t>war</a:t>
            </a:r>
            <a:r>
              <a:rPr sz="3200" b="0" spc="175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464" y="1486027"/>
            <a:ext cx="9732010" cy="482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175" marR="57785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result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poor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Segoe UI Light"/>
                <a:cs typeface="Segoe UI Light"/>
              </a:rPr>
              <a:t>security,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lack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specialized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universal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approved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standards,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frameworks,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rising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numbers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devices,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many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these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may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soon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become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easy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targets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ransomware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attacks.</a:t>
            </a:r>
            <a:endParaRPr sz="2400">
              <a:latin typeface="Segoe UI Light"/>
              <a:cs typeface="Segoe UI Light"/>
            </a:endParaRPr>
          </a:p>
          <a:p>
            <a:pPr marR="633095" algn="r">
              <a:lnSpc>
                <a:spcPct val="100000"/>
              </a:lnSpc>
              <a:spcBef>
                <a:spcPts val="2175"/>
              </a:spcBef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0">
              <a:latin typeface="Verdana"/>
              <a:cs typeface="Verdana"/>
            </a:endParaRPr>
          </a:p>
          <a:p>
            <a:pPr marR="403225" algn="ctr">
              <a:lnSpc>
                <a:spcPct val="100000"/>
              </a:lnSpc>
            </a:pPr>
            <a:r>
              <a:rPr sz="3200" spc="45" dirty="0">
                <a:solidFill>
                  <a:srgbClr val="CDDC85"/>
                </a:solidFill>
                <a:latin typeface="Verdana"/>
                <a:cs typeface="Verdana"/>
              </a:rPr>
              <a:t>De</a:t>
            </a:r>
            <a:r>
              <a:rPr sz="3200" spc="-70" dirty="0">
                <a:solidFill>
                  <a:srgbClr val="CDDC85"/>
                </a:solidFill>
                <a:latin typeface="Verdana"/>
                <a:cs typeface="Verdana"/>
              </a:rPr>
              <a:t>nial</a:t>
            </a:r>
            <a:r>
              <a:rPr sz="3200" spc="-26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CDDC85"/>
                </a:solidFill>
                <a:latin typeface="Verdana"/>
                <a:cs typeface="Verdana"/>
              </a:rPr>
              <a:t>of</a:t>
            </a:r>
            <a:r>
              <a:rPr sz="3200" spc="-24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270" dirty="0">
                <a:solidFill>
                  <a:srgbClr val="CDDC85"/>
                </a:solidFill>
                <a:latin typeface="Verdana"/>
                <a:cs typeface="Verdana"/>
              </a:rPr>
              <a:t>Serv</a:t>
            </a:r>
            <a:r>
              <a:rPr sz="3200" spc="-140" dirty="0">
                <a:solidFill>
                  <a:srgbClr val="CDDC85"/>
                </a:solidFill>
                <a:latin typeface="Verdana"/>
                <a:cs typeface="Verdana"/>
              </a:rPr>
              <a:t>i</a:t>
            </a:r>
            <a:r>
              <a:rPr sz="3200" spc="290" dirty="0">
                <a:solidFill>
                  <a:srgbClr val="CDDC85"/>
                </a:solidFill>
                <a:latin typeface="Verdana"/>
                <a:cs typeface="Verdana"/>
              </a:rPr>
              <a:t>ce</a:t>
            </a:r>
            <a:r>
              <a:rPr sz="3200" spc="-254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CDDC85"/>
                </a:solidFill>
                <a:latin typeface="Verdana"/>
                <a:cs typeface="Verdana"/>
              </a:rPr>
              <a:t>(</a:t>
            </a:r>
            <a:r>
              <a:rPr sz="3200" spc="-220" dirty="0">
                <a:solidFill>
                  <a:srgbClr val="CDDC85"/>
                </a:solidFill>
                <a:latin typeface="Verdana"/>
                <a:cs typeface="Verdana"/>
              </a:rPr>
              <a:t>D</a:t>
            </a:r>
            <a:r>
              <a:rPr sz="3200" spc="-135" dirty="0">
                <a:solidFill>
                  <a:srgbClr val="CDDC85"/>
                </a:solidFill>
                <a:latin typeface="Verdana"/>
                <a:cs typeface="Verdana"/>
              </a:rPr>
              <a:t>oS/</a:t>
            </a:r>
            <a:r>
              <a:rPr sz="3200" spc="-170" dirty="0">
                <a:solidFill>
                  <a:srgbClr val="CDDC85"/>
                </a:solidFill>
                <a:latin typeface="Verdana"/>
                <a:cs typeface="Verdana"/>
              </a:rPr>
              <a:t>D</a:t>
            </a:r>
            <a:r>
              <a:rPr sz="3200" spc="-204" dirty="0">
                <a:solidFill>
                  <a:srgbClr val="CDDC85"/>
                </a:solidFill>
                <a:latin typeface="Verdana"/>
                <a:cs typeface="Verdana"/>
              </a:rPr>
              <a:t>DoS)</a:t>
            </a:r>
            <a:endParaRPr sz="32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2815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With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advancement in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technology,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hackers can </a:t>
            </a:r>
            <a:r>
              <a:rPr sz="2400" spc="45" dirty="0">
                <a:solidFill>
                  <a:srgbClr val="FFFFFF"/>
                </a:solidFill>
                <a:latin typeface="Segoe UI Light"/>
                <a:cs typeface="Segoe UI Light"/>
              </a:rPr>
              <a:t>try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cause DoS/DDoS to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exist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hubs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IoT-based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networks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sensors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themselves.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Segoe UI Light"/>
                <a:cs typeface="Segoe UI Light"/>
              </a:rPr>
              <a:t>However,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attackers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also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access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network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bulk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messages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es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uc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Clea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7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(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an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Reques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7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Send  (RTS) [11]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causing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DoS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attacks on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legitimate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103" y="1019301"/>
            <a:ext cx="4107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35" dirty="0">
                <a:solidFill>
                  <a:srgbClr val="FFFFFF"/>
                </a:solidFill>
              </a:rPr>
              <a:t>PR</a:t>
            </a:r>
            <a:r>
              <a:rPr sz="3200" spc="-365" dirty="0">
                <a:solidFill>
                  <a:srgbClr val="FFFFFF"/>
                </a:solidFill>
              </a:rPr>
              <a:t>I</a:t>
            </a:r>
            <a:r>
              <a:rPr sz="3200" spc="110" dirty="0">
                <a:solidFill>
                  <a:srgbClr val="FFFFFF"/>
                </a:solidFill>
              </a:rPr>
              <a:t>VAC</a:t>
            </a:r>
            <a:r>
              <a:rPr sz="3200" spc="114" dirty="0">
                <a:solidFill>
                  <a:srgbClr val="FFFFFF"/>
                </a:solidFill>
              </a:rPr>
              <a:t>Y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CONCERNS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318761" y="0"/>
            <a:ext cx="3554729" cy="2012314"/>
            <a:chOff x="4318761" y="0"/>
            <a:chExt cx="3554729" cy="2012314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1727" y="2574493"/>
            <a:ext cx="708088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Storage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Usage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solidFill>
                  <a:srgbClr val="FFFFFF"/>
                </a:solidFill>
                <a:latin typeface="Segoe UI Light"/>
                <a:cs typeface="Segoe UI Light"/>
              </a:rPr>
              <a:t>Tracking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Location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Context-Aware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Situational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Sensed,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Generated,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or Collected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7683" y="463676"/>
            <a:ext cx="4949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60" dirty="0">
                <a:latin typeface="Verdana"/>
                <a:cs typeface="Verdana"/>
              </a:rPr>
              <a:t>Dat</a:t>
            </a:r>
            <a:r>
              <a:rPr sz="3200" b="0" spc="70" dirty="0">
                <a:latin typeface="Verdana"/>
                <a:cs typeface="Verdana"/>
              </a:rPr>
              <a:t>a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-155" dirty="0">
                <a:latin typeface="Verdana"/>
                <a:cs typeface="Verdana"/>
              </a:rPr>
              <a:t>Stor</a:t>
            </a:r>
            <a:r>
              <a:rPr sz="3200" b="0" spc="-185" dirty="0">
                <a:latin typeface="Verdana"/>
                <a:cs typeface="Verdana"/>
              </a:rPr>
              <a:t>a</a:t>
            </a:r>
            <a:r>
              <a:rPr sz="3200" b="0" spc="165" dirty="0">
                <a:latin typeface="Verdana"/>
                <a:cs typeface="Verdana"/>
              </a:rPr>
              <a:t>ge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125" dirty="0">
                <a:latin typeface="Verdana"/>
                <a:cs typeface="Verdana"/>
              </a:rPr>
              <a:t>an</a:t>
            </a:r>
            <a:r>
              <a:rPr sz="3200" b="0" spc="130" dirty="0">
                <a:latin typeface="Verdana"/>
                <a:cs typeface="Verdana"/>
              </a:rPr>
              <a:t>d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-15" dirty="0">
                <a:latin typeface="Verdana"/>
                <a:cs typeface="Verdana"/>
              </a:rPr>
              <a:t>Usage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271" y="1146428"/>
            <a:ext cx="10495915" cy="516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165" indent="-127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There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a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lack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standardization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store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process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from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sources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are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mostly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unstructured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breach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privacy.</a:t>
            </a:r>
            <a:endParaRPr sz="2400">
              <a:latin typeface="Segoe UI Light"/>
              <a:cs typeface="Segoe UI Light"/>
            </a:endParaRPr>
          </a:p>
          <a:p>
            <a:pPr marL="12700" marR="5080" indent="15240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therefore,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calls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development</a:t>
            </a:r>
            <a:r>
              <a:rPr sz="24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universal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security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best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practices,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methods,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tools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 can consistently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handle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well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ensure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distributed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securely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accessed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transported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with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high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levels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either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public or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private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clouds.</a:t>
            </a:r>
            <a:endParaRPr sz="2400">
              <a:latin typeface="Segoe UI Light"/>
              <a:cs typeface="Segoe UI Light"/>
            </a:endParaRPr>
          </a:p>
          <a:p>
            <a:pPr marL="487045" algn="ctr">
              <a:lnSpc>
                <a:spcPct val="100000"/>
              </a:lnSpc>
              <a:spcBef>
                <a:spcPts val="2345"/>
              </a:spcBef>
            </a:pPr>
            <a:r>
              <a:rPr sz="3200" spc="-100" dirty="0">
                <a:solidFill>
                  <a:srgbClr val="CDDC85"/>
                </a:solidFill>
                <a:latin typeface="Verdana"/>
                <a:cs typeface="Verdana"/>
              </a:rPr>
              <a:t>Tracking</a:t>
            </a:r>
            <a:r>
              <a:rPr sz="3200" spc="-25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CDDC85"/>
                </a:solidFill>
                <a:latin typeface="Verdana"/>
                <a:cs typeface="Verdana"/>
              </a:rPr>
              <a:t>an</a:t>
            </a:r>
            <a:r>
              <a:rPr sz="3200" spc="130" dirty="0">
                <a:solidFill>
                  <a:srgbClr val="CDDC85"/>
                </a:solidFill>
                <a:latin typeface="Verdana"/>
                <a:cs typeface="Verdana"/>
              </a:rPr>
              <a:t>d</a:t>
            </a:r>
            <a:r>
              <a:rPr sz="3200" spc="-254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75" dirty="0">
                <a:solidFill>
                  <a:srgbClr val="CDDC85"/>
                </a:solidFill>
                <a:latin typeface="Verdana"/>
                <a:cs typeface="Verdana"/>
              </a:rPr>
              <a:t>Loca</a:t>
            </a:r>
            <a:r>
              <a:rPr sz="3200" spc="40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3200" spc="-50" dirty="0">
                <a:solidFill>
                  <a:srgbClr val="CDDC85"/>
                </a:solidFill>
                <a:latin typeface="Verdana"/>
                <a:cs typeface="Verdana"/>
              </a:rPr>
              <a:t>io</a:t>
            </a:r>
            <a:r>
              <a:rPr sz="3200" spc="-65" dirty="0">
                <a:solidFill>
                  <a:srgbClr val="CDDC85"/>
                </a:solidFill>
                <a:latin typeface="Verdana"/>
                <a:cs typeface="Verdana"/>
              </a:rPr>
              <a:t>n</a:t>
            </a:r>
            <a:r>
              <a:rPr sz="3200" spc="-24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270" dirty="0">
                <a:solidFill>
                  <a:srgbClr val="CDDC85"/>
                </a:solidFill>
                <a:latin typeface="Verdana"/>
                <a:cs typeface="Verdana"/>
              </a:rPr>
              <a:t>Pr</a:t>
            </a:r>
            <a:r>
              <a:rPr sz="3200" spc="-160" dirty="0">
                <a:solidFill>
                  <a:srgbClr val="CDDC85"/>
                </a:solidFill>
                <a:latin typeface="Verdana"/>
                <a:cs typeface="Verdana"/>
              </a:rPr>
              <a:t>i</a:t>
            </a:r>
            <a:r>
              <a:rPr sz="3200" spc="85" dirty="0">
                <a:solidFill>
                  <a:srgbClr val="CDDC85"/>
                </a:solidFill>
                <a:latin typeface="Verdana"/>
                <a:cs typeface="Verdana"/>
              </a:rPr>
              <a:t>vacy</a:t>
            </a:r>
            <a:endParaRPr sz="3200">
              <a:latin typeface="Verdana"/>
              <a:cs typeface="Verdana"/>
            </a:endParaRPr>
          </a:p>
          <a:p>
            <a:pPr marL="348615" marR="341630" indent="2540" algn="ctr">
              <a:lnSpc>
                <a:spcPct val="100000"/>
              </a:lnSpc>
              <a:spcBef>
                <a:spcPts val="260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Because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ease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availability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internet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connectivity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devices,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tracking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users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based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location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very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common.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Once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malicious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attacker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identifies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400" spc="-60" dirty="0">
                <a:solidFill>
                  <a:srgbClr val="FFFFFF"/>
                </a:solidFill>
                <a:latin typeface="Segoe UI Light"/>
                <a:cs typeface="Segoe UI Light"/>
              </a:rPr>
              <a:t>user,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 collect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tracks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user behavior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including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location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history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which the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attacker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 use to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stalk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 user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leading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a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breach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8995" y="3225799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491" y="3389198"/>
            <a:ext cx="9328785" cy="2934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CDDC85"/>
                </a:solidFill>
                <a:latin typeface="Verdana"/>
                <a:cs typeface="Verdana"/>
              </a:rPr>
              <a:t>Sens</a:t>
            </a:r>
            <a:r>
              <a:rPr sz="3200" spc="-140" dirty="0">
                <a:solidFill>
                  <a:srgbClr val="CDDC85"/>
                </a:solidFill>
                <a:latin typeface="Verdana"/>
                <a:cs typeface="Verdana"/>
              </a:rPr>
              <a:t>e</a:t>
            </a:r>
            <a:r>
              <a:rPr sz="3200" spc="185" dirty="0">
                <a:solidFill>
                  <a:srgbClr val="CDDC85"/>
                </a:solidFill>
                <a:latin typeface="Verdana"/>
                <a:cs typeface="Verdana"/>
              </a:rPr>
              <a:t>d</a:t>
            </a:r>
            <a:r>
              <a:rPr sz="3200" spc="-280" dirty="0">
                <a:solidFill>
                  <a:srgbClr val="CDDC85"/>
                </a:solidFill>
                <a:latin typeface="Verdana"/>
                <a:cs typeface="Verdana"/>
              </a:rPr>
              <a:t>,</a:t>
            </a:r>
            <a:r>
              <a:rPr sz="3200" spc="-27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rgbClr val="CDDC85"/>
                </a:solidFill>
                <a:latin typeface="Verdana"/>
                <a:cs typeface="Verdana"/>
              </a:rPr>
              <a:t>Genera</a:t>
            </a:r>
            <a:r>
              <a:rPr sz="3200" spc="15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3200" spc="30" dirty="0">
                <a:solidFill>
                  <a:srgbClr val="CDDC85"/>
                </a:solidFill>
                <a:latin typeface="Verdana"/>
                <a:cs typeface="Verdana"/>
              </a:rPr>
              <a:t>ed,</a:t>
            </a:r>
            <a:r>
              <a:rPr sz="3200" spc="-28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CDDC85"/>
                </a:solidFill>
                <a:latin typeface="Verdana"/>
                <a:cs typeface="Verdana"/>
              </a:rPr>
              <a:t>or</a:t>
            </a:r>
            <a:r>
              <a:rPr sz="3200" spc="-24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CDDC85"/>
                </a:solidFill>
                <a:latin typeface="Verdana"/>
                <a:cs typeface="Verdana"/>
              </a:rPr>
              <a:t>Co</a:t>
            </a:r>
            <a:r>
              <a:rPr sz="3200" spc="35" dirty="0">
                <a:solidFill>
                  <a:srgbClr val="CDDC85"/>
                </a:solidFill>
                <a:latin typeface="Verdana"/>
                <a:cs typeface="Verdana"/>
              </a:rPr>
              <a:t>l</a:t>
            </a:r>
            <a:r>
              <a:rPr sz="3200" spc="80" dirty="0">
                <a:solidFill>
                  <a:srgbClr val="CDDC85"/>
                </a:solidFill>
                <a:latin typeface="Verdana"/>
                <a:cs typeface="Verdana"/>
              </a:rPr>
              <a:t>lecte</a:t>
            </a:r>
            <a:r>
              <a:rPr sz="3200" spc="114" dirty="0">
                <a:solidFill>
                  <a:srgbClr val="CDDC85"/>
                </a:solidFill>
                <a:latin typeface="Verdana"/>
                <a:cs typeface="Verdana"/>
              </a:rPr>
              <a:t>d</a:t>
            </a:r>
            <a:r>
              <a:rPr sz="3200" spc="-27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CDDC85"/>
                </a:solidFill>
                <a:latin typeface="Verdana"/>
                <a:cs typeface="Verdana"/>
              </a:rPr>
              <a:t>Da</a:t>
            </a:r>
            <a:r>
              <a:rPr sz="3200" spc="-15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3200" spc="265" dirty="0">
                <a:solidFill>
                  <a:srgbClr val="CDDC85"/>
                </a:solidFill>
                <a:latin typeface="Verdana"/>
                <a:cs typeface="Verdana"/>
              </a:rPr>
              <a:t>a</a:t>
            </a:r>
            <a:r>
              <a:rPr sz="3200" spc="-24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100" dirty="0">
                <a:solidFill>
                  <a:srgbClr val="CDDC85"/>
                </a:solidFill>
                <a:latin typeface="Verdana"/>
                <a:cs typeface="Verdana"/>
              </a:rPr>
              <a:t>Priv</a:t>
            </a:r>
            <a:r>
              <a:rPr sz="3200" spc="-140" dirty="0">
                <a:solidFill>
                  <a:srgbClr val="CDDC85"/>
                </a:solidFill>
                <a:latin typeface="Verdana"/>
                <a:cs typeface="Verdana"/>
              </a:rPr>
              <a:t>a</a:t>
            </a:r>
            <a:r>
              <a:rPr sz="3200" spc="114" dirty="0">
                <a:solidFill>
                  <a:srgbClr val="CDDC85"/>
                </a:solidFill>
                <a:latin typeface="Verdana"/>
                <a:cs typeface="Verdana"/>
              </a:rPr>
              <a:t>cy</a:t>
            </a:r>
            <a:endParaRPr sz="3200">
              <a:latin typeface="Verdana"/>
              <a:cs typeface="Verdana"/>
            </a:endParaRPr>
          </a:p>
          <a:p>
            <a:pPr marL="99060" marR="5080" indent="-2540" algn="ctr">
              <a:lnSpc>
                <a:spcPct val="100000"/>
              </a:lnSpc>
              <a:spcBef>
                <a:spcPts val="1770"/>
              </a:spcBef>
            </a:pP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Some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manufacturers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can design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their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firmware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to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collect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sensed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generated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devices,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especially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about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usage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services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and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other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about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their customers.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 information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collected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in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manner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may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not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fully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adhere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needs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users,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especially during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transmission,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may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lead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breach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user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2367" y="491997"/>
            <a:ext cx="7237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0" dirty="0">
                <a:latin typeface="Verdana"/>
                <a:cs typeface="Verdana"/>
              </a:rPr>
              <a:t>Context-Aware</a:t>
            </a:r>
            <a:r>
              <a:rPr sz="3200" b="0" spc="-265" dirty="0">
                <a:latin typeface="Verdana"/>
                <a:cs typeface="Verdana"/>
              </a:rPr>
              <a:t> </a:t>
            </a:r>
            <a:r>
              <a:rPr sz="3200" b="0" spc="-125" dirty="0">
                <a:latin typeface="Verdana"/>
                <a:cs typeface="Verdana"/>
              </a:rPr>
              <a:t>or</a:t>
            </a:r>
            <a:r>
              <a:rPr sz="3200" b="0" spc="-235" dirty="0">
                <a:latin typeface="Verdana"/>
                <a:cs typeface="Verdana"/>
              </a:rPr>
              <a:t> </a:t>
            </a:r>
            <a:r>
              <a:rPr sz="3200" b="0" spc="-110" dirty="0">
                <a:latin typeface="Verdana"/>
                <a:cs typeface="Verdana"/>
              </a:rPr>
              <a:t>Situational</a:t>
            </a:r>
            <a:r>
              <a:rPr sz="3200" b="0" spc="-210" dirty="0">
                <a:latin typeface="Verdana"/>
                <a:cs typeface="Verdana"/>
              </a:rPr>
              <a:t> </a:t>
            </a:r>
            <a:r>
              <a:rPr sz="3200" b="0" spc="-50" dirty="0">
                <a:latin typeface="Verdana"/>
                <a:cs typeface="Verdana"/>
              </a:rPr>
              <a:t>Privacy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9483" y="1383538"/>
            <a:ext cx="93408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As a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result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poor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mechanisms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implemented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some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devices, detecting,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spotting,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locating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users’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movement,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activities,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gathering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actions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possibly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a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breach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privacy.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8995" y="3225799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629" y="1546606"/>
            <a:ext cx="4017010" cy="31095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-3810" algn="ctr">
              <a:lnSpc>
                <a:spcPct val="90000"/>
              </a:lnSpc>
              <a:spcBef>
                <a:spcPts val="630"/>
              </a:spcBef>
            </a:pPr>
            <a:r>
              <a:rPr sz="4400" spc="-260" dirty="0">
                <a:solidFill>
                  <a:srgbClr val="FFFFFF"/>
                </a:solidFill>
              </a:rPr>
              <a:t>Existing </a:t>
            </a:r>
            <a:r>
              <a:rPr sz="4400" spc="-254" dirty="0">
                <a:solidFill>
                  <a:srgbClr val="FFFFFF"/>
                </a:solidFill>
              </a:rPr>
              <a:t> </a:t>
            </a:r>
            <a:r>
              <a:rPr sz="4400" spc="-60" dirty="0">
                <a:solidFill>
                  <a:srgbClr val="FFFFFF"/>
                </a:solidFill>
              </a:rPr>
              <a:t>Research</a:t>
            </a:r>
            <a:r>
              <a:rPr sz="4400" spc="-190" dirty="0">
                <a:solidFill>
                  <a:srgbClr val="FFFFFF"/>
                </a:solidFill>
              </a:rPr>
              <a:t> </a:t>
            </a:r>
            <a:r>
              <a:rPr sz="4400" spc="-220" dirty="0">
                <a:solidFill>
                  <a:srgbClr val="FFFFFF"/>
                </a:solidFill>
              </a:rPr>
              <a:t>work </a:t>
            </a:r>
            <a:r>
              <a:rPr sz="4400" spc="-1275" dirty="0">
                <a:solidFill>
                  <a:srgbClr val="FFFFFF"/>
                </a:solidFill>
              </a:rPr>
              <a:t> </a:t>
            </a:r>
            <a:r>
              <a:rPr sz="4400" spc="75" dirty="0">
                <a:solidFill>
                  <a:srgbClr val="FFFFFF"/>
                </a:solidFill>
              </a:rPr>
              <a:t>and </a:t>
            </a:r>
            <a:r>
              <a:rPr sz="4400" spc="-250" dirty="0">
                <a:solidFill>
                  <a:srgbClr val="FFFFFF"/>
                </a:solidFill>
              </a:rPr>
              <a:t>their </a:t>
            </a:r>
            <a:r>
              <a:rPr sz="4400" spc="-245" dirty="0">
                <a:solidFill>
                  <a:srgbClr val="FFFFFF"/>
                </a:solidFill>
              </a:rPr>
              <a:t> </a:t>
            </a:r>
            <a:r>
              <a:rPr sz="4400" spc="-135" dirty="0">
                <a:solidFill>
                  <a:srgbClr val="FFFFFF"/>
                </a:solidFill>
              </a:rPr>
              <a:t>primary</a:t>
            </a:r>
            <a:r>
              <a:rPr sz="4400" spc="-95" dirty="0">
                <a:solidFill>
                  <a:srgbClr val="FFFFFF"/>
                </a:solidFill>
              </a:rPr>
              <a:t> </a:t>
            </a:r>
            <a:r>
              <a:rPr sz="4400" spc="-70" dirty="0">
                <a:solidFill>
                  <a:srgbClr val="FFFFFF"/>
                </a:solidFill>
              </a:rPr>
              <a:t>focus </a:t>
            </a:r>
            <a:r>
              <a:rPr sz="4400" spc="-65" dirty="0">
                <a:solidFill>
                  <a:srgbClr val="FFFFFF"/>
                </a:solidFill>
              </a:rPr>
              <a:t> </a:t>
            </a:r>
            <a:r>
              <a:rPr sz="4400" spc="-20" dirty="0">
                <a:solidFill>
                  <a:srgbClr val="FFFFFF"/>
                </a:solidFill>
              </a:rPr>
              <a:t>areas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252" y="0"/>
            <a:ext cx="54864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686" y="485013"/>
            <a:ext cx="2703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0" dirty="0">
                <a:latin typeface="Verdana"/>
                <a:cs typeface="Verdana"/>
              </a:rPr>
              <a:t>Methodology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80890" y="0"/>
            <a:ext cx="3030220" cy="1652905"/>
            <a:chOff x="4580890" y="0"/>
            <a:chExt cx="3030220" cy="1652905"/>
          </a:xfrm>
        </p:grpSpPr>
        <p:sp>
          <p:nvSpPr>
            <p:cNvPr id="4" name="object 4"/>
            <p:cNvSpPr/>
            <p:nvPr/>
          </p:nvSpPr>
          <p:spPr>
            <a:xfrm>
              <a:off x="4792980" y="0"/>
              <a:ext cx="2606040" cy="1640205"/>
            </a:xfrm>
            <a:custGeom>
              <a:avLst/>
              <a:gdLst/>
              <a:ahLst/>
              <a:cxnLst/>
              <a:rect l="l" t="t" r="r" b="b"/>
              <a:pathLst>
                <a:path w="2606040" h="1640205">
                  <a:moveTo>
                    <a:pt x="0" y="336042"/>
                  </a:moveTo>
                  <a:lnTo>
                    <a:pt x="335845" y="0"/>
                  </a:lnTo>
                </a:path>
                <a:path w="2606040" h="1640205">
                  <a:moveTo>
                    <a:pt x="2270194" y="0"/>
                  </a:moveTo>
                  <a:lnTo>
                    <a:pt x="2606040" y="336042"/>
                  </a:lnTo>
                  <a:lnTo>
                    <a:pt x="1303020" y="1639824"/>
                  </a:lnTo>
                  <a:lnTo>
                    <a:pt x="0" y="336042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7240" y="0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3017520" y="0"/>
                  </a:moveTo>
                  <a:lnTo>
                    <a:pt x="1508760" y="150876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0183" y="1675891"/>
            <a:ext cx="975550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review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methodology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used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comprises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three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primary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phases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 follows:</a:t>
            </a:r>
            <a:endParaRPr sz="24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5" dirty="0">
                <a:solidFill>
                  <a:srgbClr val="CDDC85"/>
                </a:solidFill>
                <a:latin typeface="Segoe UI Light"/>
                <a:cs typeface="Segoe UI Light"/>
              </a:rPr>
              <a:t>Phase</a:t>
            </a:r>
            <a:r>
              <a:rPr sz="2400" spc="-40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400" spc="5" dirty="0">
                <a:solidFill>
                  <a:srgbClr val="CDDC85"/>
                </a:solidFill>
                <a:latin typeface="Segoe UI Light"/>
                <a:cs typeface="Segoe UI Light"/>
              </a:rPr>
              <a:t>I: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area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identification,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definition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research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questions,</a:t>
            </a:r>
            <a:endParaRPr sz="2400">
              <a:latin typeface="Segoe UI Light"/>
              <a:cs typeface="Segoe UI Ligh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sampling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defining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key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strategy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criteria.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Light"/>
              <a:cs typeface="Segoe UI Light"/>
            </a:endParaRPr>
          </a:p>
          <a:p>
            <a:pPr marL="355600" marR="1651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solidFill>
                  <a:srgbClr val="CDDC85"/>
                </a:solidFill>
                <a:latin typeface="Segoe UI Light"/>
                <a:cs typeface="Segoe UI Light"/>
              </a:rPr>
              <a:t>Phase </a:t>
            </a:r>
            <a:r>
              <a:rPr sz="2400" spc="-5" dirty="0">
                <a:solidFill>
                  <a:srgbClr val="CDDC85"/>
                </a:solidFill>
                <a:latin typeface="Segoe UI Light"/>
                <a:cs typeface="Segoe UI Light"/>
              </a:rPr>
              <a:t>II:</a:t>
            </a:r>
            <a:r>
              <a:rPr sz="2400" spc="15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Applying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strategy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criteria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known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literature,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conducting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snow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bowling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search,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database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evaluating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defining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selection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criteria.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DDC85"/>
              </a:buClr>
              <a:buFont typeface="Arial MT"/>
              <a:buChar char="•"/>
            </a:pPr>
            <a:endParaRPr sz="2150">
              <a:latin typeface="Segoe UI Light"/>
              <a:cs typeface="Segoe UI Light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CDDC85"/>
                </a:solidFill>
                <a:latin typeface="Segoe UI Light"/>
                <a:cs typeface="Segoe UI Light"/>
              </a:rPr>
              <a:t>Phase III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: Identifying the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accepted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literature, 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articles,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papers,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websites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web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documents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review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reviewing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based on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selected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key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study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topic.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639" y="370789"/>
            <a:ext cx="639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2895" algn="l"/>
              </a:tabLst>
            </a:pPr>
            <a:r>
              <a:rPr sz="2800" b="0" spc="-25" dirty="0">
                <a:latin typeface="Verdana"/>
                <a:cs typeface="Verdana"/>
              </a:rPr>
              <a:t>PH</a:t>
            </a:r>
            <a:r>
              <a:rPr sz="2800" b="0" spc="-40" dirty="0">
                <a:latin typeface="Verdana"/>
                <a:cs typeface="Verdana"/>
              </a:rPr>
              <a:t>A</a:t>
            </a:r>
            <a:r>
              <a:rPr sz="2800" b="0" spc="-420" dirty="0">
                <a:latin typeface="Verdana"/>
                <a:cs typeface="Verdana"/>
              </a:rPr>
              <a:t>S</a:t>
            </a:r>
            <a:r>
              <a:rPr sz="2800" b="0" spc="-380" dirty="0">
                <a:latin typeface="Verdana"/>
                <a:cs typeface="Verdana"/>
              </a:rPr>
              <a:t>E</a:t>
            </a:r>
            <a:r>
              <a:rPr sz="2800" b="0" spc="-185" dirty="0">
                <a:latin typeface="Verdana"/>
                <a:cs typeface="Verdana"/>
              </a:rPr>
              <a:t> </a:t>
            </a:r>
            <a:r>
              <a:rPr sz="2800" b="0" spc="-509" dirty="0">
                <a:latin typeface="Verdana"/>
                <a:cs typeface="Verdana"/>
              </a:rPr>
              <a:t>I</a:t>
            </a:r>
            <a:r>
              <a:rPr sz="2800" b="0" spc="-545" dirty="0">
                <a:latin typeface="Verdana"/>
                <a:cs typeface="Verdana"/>
              </a:rPr>
              <a:t>:</a:t>
            </a:r>
            <a:r>
              <a:rPr sz="2800" b="0" dirty="0">
                <a:latin typeface="Verdana"/>
                <a:cs typeface="Verdana"/>
              </a:rPr>
              <a:t>	</a:t>
            </a:r>
            <a:r>
              <a:rPr sz="2800" b="0" spc="-335" dirty="0">
                <a:solidFill>
                  <a:srgbClr val="DEE7AD"/>
                </a:solidFill>
                <a:latin typeface="Verdana"/>
                <a:cs typeface="Verdana"/>
              </a:rPr>
              <a:t>STU</a:t>
            </a:r>
            <a:r>
              <a:rPr sz="2800" b="0" spc="-385" dirty="0">
                <a:solidFill>
                  <a:srgbClr val="DEE7AD"/>
                </a:solidFill>
                <a:latin typeface="Verdana"/>
                <a:cs typeface="Verdana"/>
              </a:rPr>
              <a:t>D</a:t>
            </a:r>
            <a:r>
              <a:rPr sz="2800" b="0" spc="-70" dirty="0">
                <a:solidFill>
                  <a:srgbClr val="DEE7AD"/>
                </a:solidFill>
                <a:latin typeface="Verdana"/>
                <a:cs typeface="Verdana"/>
              </a:rPr>
              <a:t>Y</a:t>
            </a:r>
            <a:r>
              <a:rPr sz="2800" b="0" spc="-18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800" b="0" spc="140" dirty="0">
                <a:solidFill>
                  <a:srgbClr val="DEE7AD"/>
                </a:solidFill>
                <a:latin typeface="Verdana"/>
                <a:cs typeface="Verdana"/>
              </a:rPr>
              <a:t>A</a:t>
            </a:r>
            <a:r>
              <a:rPr sz="2800" b="0" spc="-125" dirty="0">
                <a:solidFill>
                  <a:srgbClr val="DEE7AD"/>
                </a:solidFill>
                <a:latin typeface="Verdana"/>
                <a:cs typeface="Verdana"/>
              </a:rPr>
              <a:t>REA</a:t>
            </a:r>
            <a:r>
              <a:rPr sz="2800" b="0" spc="-20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800" b="0" spc="-225" dirty="0">
                <a:solidFill>
                  <a:srgbClr val="DEE7AD"/>
                </a:solidFill>
                <a:latin typeface="Verdana"/>
                <a:cs typeface="Verdana"/>
              </a:rPr>
              <a:t>IDE</a:t>
            </a:r>
            <a:r>
              <a:rPr sz="2800" b="0" spc="-280" dirty="0">
                <a:solidFill>
                  <a:srgbClr val="DEE7AD"/>
                </a:solidFill>
                <a:latin typeface="Verdana"/>
                <a:cs typeface="Verdana"/>
              </a:rPr>
              <a:t>N</a:t>
            </a:r>
            <a:r>
              <a:rPr sz="2800" b="0" spc="-225" dirty="0">
                <a:solidFill>
                  <a:srgbClr val="DEE7AD"/>
                </a:solidFill>
                <a:latin typeface="Verdana"/>
                <a:cs typeface="Verdana"/>
              </a:rPr>
              <a:t>TIFIC</a:t>
            </a:r>
            <a:r>
              <a:rPr sz="2800" b="0" spc="-300" dirty="0">
                <a:solidFill>
                  <a:srgbClr val="DEE7AD"/>
                </a:solidFill>
                <a:latin typeface="Verdana"/>
                <a:cs typeface="Verdana"/>
              </a:rPr>
              <a:t>A</a:t>
            </a:r>
            <a:r>
              <a:rPr sz="2800" b="0" spc="-220" dirty="0">
                <a:solidFill>
                  <a:srgbClr val="DEE7AD"/>
                </a:solidFill>
                <a:latin typeface="Verdana"/>
                <a:cs typeface="Verdana"/>
              </a:rPr>
              <a:t>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67" y="1186688"/>
            <a:ext cx="110985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area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identification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context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paper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was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several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research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questions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also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formed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basis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whole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Segoe UI Light"/>
                <a:cs typeface="Segoe UI Light"/>
              </a:rPr>
              <a:t>study.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Based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objective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key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research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questions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have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been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coined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follows: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Light"/>
              <a:cs typeface="Segoe UI Light"/>
            </a:endParaRPr>
          </a:p>
          <a:p>
            <a:pPr marL="299085" marR="77152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400" spc="5" dirty="0">
                <a:solidFill>
                  <a:srgbClr val="CDDC85"/>
                </a:solidFill>
                <a:latin typeface="Segoe UI Light"/>
                <a:cs typeface="Segoe UI Light"/>
              </a:rPr>
              <a:t>RQ1: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What is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state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art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conventional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assessment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 with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regards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concerns?</a:t>
            </a:r>
            <a:endParaRPr sz="2400">
              <a:latin typeface="Segoe UI Light"/>
              <a:cs typeface="Segoe UI Light"/>
            </a:endParaRPr>
          </a:p>
          <a:p>
            <a:pPr marL="299085" marR="12649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CDDC85"/>
                </a:solidFill>
                <a:latin typeface="Segoe UI Light"/>
                <a:cs typeface="Segoe UI Light"/>
              </a:rPr>
              <a:t>RQ2:</a:t>
            </a:r>
            <a:r>
              <a:rPr sz="2400" spc="-15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Which 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 existing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conventional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standards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assessment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adapted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help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address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some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primary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requirements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environments?</a:t>
            </a:r>
            <a:endParaRPr sz="2400">
              <a:latin typeface="Segoe UI Light"/>
              <a:cs typeface="Segoe UI Light"/>
            </a:endParaRPr>
          </a:p>
          <a:p>
            <a:pPr marL="299085" marR="1892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CDDC85"/>
                </a:solidFill>
                <a:latin typeface="Segoe UI Light"/>
                <a:cs typeface="Segoe UI Light"/>
              </a:rPr>
              <a:t>RQ3:</a:t>
            </a:r>
            <a:r>
              <a:rPr sz="2400" spc="20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What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open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problems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challenges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existing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exceptions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frameworks?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Basing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our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above-mentioned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research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question,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next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phase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addresses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key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strategy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6197" y="130555"/>
            <a:ext cx="3111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F59F25"/>
                </a:solidFill>
                <a:latin typeface="Verdana"/>
                <a:cs typeface="Verdana"/>
              </a:rPr>
              <a:t>/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5179" y="0"/>
            <a:ext cx="5501640" cy="6864350"/>
            <a:chOff x="3345179" y="0"/>
            <a:chExt cx="5501640" cy="6864350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5179" y="0"/>
              <a:ext cx="5501639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270" y="553669"/>
            <a:ext cx="6053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20" dirty="0">
                <a:latin typeface="Verdana"/>
                <a:cs typeface="Verdana"/>
              </a:rPr>
              <a:t>PHASE</a:t>
            </a:r>
            <a:r>
              <a:rPr b="0" spc="-270" dirty="0">
                <a:latin typeface="Verdana"/>
                <a:cs typeface="Verdana"/>
              </a:rPr>
              <a:t> </a:t>
            </a:r>
            <a:r>
              <a:rPr b="0" spc="-670" dirty="0">
                <a:latin typeface="Verdana"/>
                <a:cs typeface="Verdana"/>
              </a:rPr>
              <a:t>II</a:t>
            </a:r>
            <a:r>
              <a:rPr b="0" spc="-715" dirty="0">
                <a:latin typeface="Verdana"/>
                <a:cs typeface="Verdana"/>
              </a:rPr>
              <a:t>:</a:t>
            </a:r>
            <a:r>
              <a:rPr b="0" spc="-290" dirty="0">
                <a:latin typeface="Verdana"/>
                <a:cs typeface="Verdana"/>
              </a:rPr>
              <a:t> </a:t>
            </a:r>
            <a:r>
              <a:rPr b="0" spc="-165" dirty="0">
                <a:solidFill>
                  <a:srgbClr val="DEE7AD"/>
                </a:solidFill>
                <a:latin typeface="Verdana"/>
                <a:cs typeface="Verdana"/>
              </a:rPr>
              <a:t>SEARC</a:t>
            </a:r>
            <a:r>
              <a:rPr b="0" spc="-175" dirty="0">
                <a:solidFill>
                  <a:srgbClr val="DEE7AD"/>
                </a:solidFill>
                <a:latin typeface="Verdana"/>
                <a:cs typeface="Verdana"/>
              </a:rPr>
              <a:t>H</a:t>
            </a:r>
            <a:r>
              <a:rPr b="0" spc="-27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b="0" spc="-685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b="0" spc="-225" dirty="0">
                <a:solidFill>
                  <a:srgbClr val="DEE7AD"/>
                </a:solidFill>
                <a:latin typeface="Verdana"/>
                <a:cs typeface="Verdana"/>
              </a:rPr>
              <a:t>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983" y="1839213"/>
            <a:ext cx="93605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The second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phase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is based on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conducting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an online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Segoe UI Light"/>
                <a:cs typeface="Segoe UI Light"/>
              </a:rPr>
              <a:t>search.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scope </a:t>
            </a:r>
            <a:r>
              <a:rPr sz="3200" spc="-4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this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study has been inclined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Segoe UI Light"/>
                <a:cs typeface="Segoe UI Light"/>
              </a:rPr>
              <a:t>towards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32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assessment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frameworks </a:t>
            </a:r>
            <a:r>
              <a:rPr sz="3200" spc="-8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which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also include </a:t>
            </a:r>
            <a:r>
              <a:rPr sz="3200" dirty="0">
                <a:solidFill>
                  <a:srgbClr val="FFFFFF"/>
                </a:solidFill>
                <a:latin typeface="Segoe UI Light"/>
                <a:cs typeface="Segoe UI Light"/>
              </a:rPr>
              <a:t>NIST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special publications on security </a:t>
            </a:r>
            <a:r>
              <a:rPr sz="3200" spc="-8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Light"/>
                <a:cs typeface="Segoe UI Light"/>
              </a:rPr>
              <a:t>techniques.</a:t>
            </a:r>
            <a:endParaRPr sz="3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236" y="616711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052" y="908303"/>
            <a:ext cx="9439656" cy="5041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7550" y="0"/>
            <a:ext cx="3554729" cy="2199640"/>
            <a:chOff x="4527550" y="0"/>
            <a:chExt cx="3554729" cy="2199640"/>
          </a:xfrm>
        </p:grpSpPr>
        <p:sp>
          <p:nvSpPr>
            <p:cNvPr id="3" name="object 3"/>
            <p:cNvSpPr/>
            <p:nvPr/>
          </p:nvSpPr>
          <p:spPr>
            <a:xfrm>
              <a:off x="5000244" y="0"/>
              <a:ext cx="2607945" cy="2186940"/>
            </a:xfrm>
            <a:custGeom>
              <a:avLst/>
              <a:gdLst/>
              <a:ahLst/>
              <a:cxnLst/>
              <a:rect l="l" t="t" r="r" b="b"/>
              <a:pathLst>
                <a:path w="2607945" h="2186940">
                  <a:moveTo>
                    <a:pt x="0" y="1038605"/>
                  </a:moveTo>
                  <a:lnTo>
                    <a:pt x="1179200" y="0"/>
                  </a:lnTo>
                </a:path>
                <a:path w="2607945" h="2186940">
                  <a:moveTo>
                    <a:pt x="1428363" y="0"/>
                  </a:moveTo>
                  <a:lnTo>
                    <a:pt x="2607563" y="1038605"/>
                  </a:lnTo>
                  <a:lnTo>
                    <a:pt x="1303781" y="2186940"/>
                  </a:lnTo>
                  <a:lnTo>
                    <a:pt x="0" y="10386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33900" y="0"/>
              <a:ext cx="3542029" cy="1986280"/>
            </a:xfrm>
            <a:custGeom>
              <a:avLst/>
              <a:gdLst/>
              <a:ahLst/>
              <a:cxnLst/>
              <a:rect l="l" t="t" r="r" b="b"/>
              <a:pathLst>
                <a:path w="3542029" h="1986280">
                  <a:moveTo>
                    <a:pt x="0" y="425958"/>
                  </a:moveTo>
                  <a:lnTo>
                    <a:pt x="483598" y="0"/>
                  </a:lnTo>
                </a:path>
                <a:path w="3542029" h="1986280">
                  <a:moveTo>
                    <a:pt x="3058177" y="0"/>
                  </a:moveTo>
                  <a:lnTo>
                    <a:pt x="3541776" y="425958"/>
                  </a:lnTo>
                  <a:lnTo>
                    <a:pt x="1770888" y="1985772"/>
                  </a:lnTo>
                  <a:lnTo>
                    <a:pt x="0" y="425958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8469" y="802589"/>
            <a:ext cx="3740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5" dirty="0">
                <a:solidFill>
                  <a:srgbClr val="FFFFFF"/>
                </a:solidFill>
              </a:rPr>
              <a:t>Abstract</a:t>
            </a:r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670966" y="2527553"/>
            <a:ext cx="111429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Internet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things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(IoT)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has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become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new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trend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our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life.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also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implies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we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good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safeguard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our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ecosystems.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Assessing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such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smart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homes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smart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cities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is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becoming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essential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implementing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correct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control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measures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effectively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reducing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threats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risks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deploying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technologies.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Cumulatively,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80 ISO/IEC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standards,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32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ETSI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standards,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37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different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conventional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frameworks,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including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7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NIST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special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publications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techniques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are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reviewed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Segoe UI Light"/>
                <a:cs typeface="Segoe UI Light"/>
              </a:rPr>
              <a:t>paper.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paper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also discusses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open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problems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challenges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related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issues.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5549"/>
            <a:ext cx="950976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61079" marR="5080" indent="-3549015">
              <a:lnSpc>
                <a:spcPts val="3890"/>
              </a:lnSpc>
              <a:spcBef>
                <a:spcPts val="590"/>
              </a:spcBef>
              <a:tabLst>
                <a:tab pos="2222500" algn="l"/>
              </a:tabLst>
            </a:pPr>
            <a:r>
              <a:rPr b="0" spc="-220" dirty="0">
                <a:latin typeface="Verdana"/>
                <a:cs typeface="Verdana"/>
              </a:rPr>
              <a:t>PHASE</a:t>
            </a:r>
            <a:r>
              <a:rPr b="0" spc="-285" dirty="0">
                <a:latin typeface="Verdana"/>
                <a:cs typeface="Verdana"/>
              </a:rPr>
              <a:t> </a:t>
            </a:r>
            <a:r>
              <a:rPr b="0" spc="-680" dirty="0">
                <a:latin typeface="Verdana"/>
                <a:cs typeface="Verdana"/>
              </a:rPr>
              <a:t>III</a:t>
            </a:r>
            <a:r>
              <a:rPr b="0" spc="-725" dirty="0">
                <a:latin typeface="Verdana"/>
                <a:cs typeface="Verdana"/>
              </a:rPr>
              <a:t>:</a:t>
            </a:r>
            <a:r>
              <a:rPr b="0" dirty="0">
                <a:latin typeface="Verdana"/>
                <a:cs typeface="Verdana"/>
              </a:rPr>
              <a:t>	</a:t>
            </a:r>
            <a:r>
              <a:rPr b="0" spc="-305" dirty="0">
                <a:solidFill>
                  <a:srgbClr val="DEE7AD"/>
                </a:solidFill>
                <a:latin typeface="Verdana"/>
                <a:cs typeface="Verdana"/>
              </a:rPr>
              <a:t>IDENTIFYIN</a:t>
            </a:r>
            <a:r>
              <a:rPr b="0" spc="-385" dirty="0">
                <a:solidFill>
                  <a:srgbClr val="DEE7AD"/>
                </a:solidFill>
                <a:latin typeface="Verdana"/>
                <a:cs typeface="Verdana"/>
              </a:rPr>
              <a:t>G</a:t>
            </a:r>
            <a:r>
              <a:rPr b="0" spc="-295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b="0" spc="25" dirty="0">
                <a:solidFill>
                  <a:srgbClr val="DEE7AD"/>
                </a:solidFill>
                <a:latin typeface="Verdana"/>
                <a:cs typeface="Verdana"/>
              </a:rPr>
              <a:t>AND</a:t>
            </a:r>
            <a:r>
              <a:rPr b="0" spc="-27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b="0" spc="-335" dirty="0">
                <a:solidFill>
                  <a:srgbClr val="DEE7AD"/>
                </a:solidFill>
                <a:latin typeface="Verdana"/>
                <a:cs typeface="Verdana"/>
              </a:rPr>
              <a:t>R</a:t>
            </a:r>
            <a:r>
              <a:rPr b="0" spc="-225" dirty="0">
                <a:solidFill>
                  <a:srgbClr val="DEE7AD"/>
                </a:solidFill>
                <a:latin typeface="Verdana"/>
                <a:cs typeface="Verdana"/>
              </a:rPr>
              <a:t>EVIEWIN</a:t>
            </a:r>
            <a:r>
              <a:rPr b="0" spc="-265" dirty="0">
                <a:solidFill>
                  <a:srgbClr val="DEE7AD"/>
                </a:solidFill>
                <a:latin typeface="Verdana"/>
                <a:cs typeface="Verdana"/>
              </a:rPr>
              <a:t>G</a:t>
            </a:r>
            <a:r>
              <a:rPr b="0" spc="-30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b="0" spc="-345" dirty="0">
                <a:solidFill>
                  <a:srgbClr val="DEE7AD"/>
                </a:solidFill>
                <a:latin typeface="Verdana"/>
                <a:cs typeface="Verdana"/>
              </a:rPr>
              <a:t>THE  </a:t>
            </a:r>
            <a:r>
              <a:rPr b="0" spc="-385" dirty="0">
                <a:solidFill>
                  <a:srgbClr val="DEE7AD"/>
                </a:solidFill>
                <a:latin typeface="Verdana"/>
                <a:cs typeface="Verdana"/>
              </a:rPr>
              <a:t>LITERATURE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482" y="1927605"/>
            <a:ext cx="9948545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500" spc="-55" dirty="0">
                <a:solidFill>
                  <a:srgbClr val="FFFFFF"/>
                </a:solidFill>
                <a:latin typeface="Segoe UI Light"/>
                <a:cs typeface="Segoe UI Light"/>
              </a:rPr>
              <a:t>paper, 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article,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websites, web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document,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or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other special publications </a:t>
            </a:r>
            <a:r>
              <a:rPr sz="2500" spc="-6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Segoe UI Light"/>
                <a:cs typeface="Segoe UI Light"/>
              </a:rPr>
              <a:t>are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only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included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in the next phase when all the 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authors </a:t>
            </a:r>
            <a:r>
              <a:rPr sz="2500" spc="-15" dirty="0">
                <a:solidFill>
                  <a:srgbClr val="FFFFFF"/>
                </a:solidFill>
                <a:latin typeface="Segoe UI Light"/>
                <a:cs typeface="Segoe UI Light"/>
              </a:rPr>
              <a:t>agree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that they 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hold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some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relevance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25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on the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objectives</a:t>
            </a:r>
            <a:endParaRPr sz="25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2250">
              <a:latin typeface="Segoe UI Light"/>
              <a:cs typeface="Segoe UI Light"/>
            </a:endParaRPr>
          </a:p>
          <a:p>
            <a:pPr marL="354965" marR="4984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solidFill>
                  <a:srgbClr val="FFFFFF"/>
                </a:solidFill>
                <a:latin typeface="Segoe UI Light"/>
                <a:cs typeface="Segoe UI Light"/>
              </a:rPr>
              <a:t>Papers,</a:t>
            </a:r>
            <a:r>
              <a:rPr sz="25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articles,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websites,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web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documents</a:t>
            </a:r>
            <a:r>
              <a:rPr sz="25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any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special</a:t>
            </a:r>
            <a:r>
              <a:rPr sz="25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publications </a:t>
            </a:r>
            <a:r>
              <a:rPr sz="2500" spc="-6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considered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not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be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relevant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by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all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authors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Segoe UI Light"/>
                <a:cs typeface="Segoe UI Light"/>
              </a:rPr>
              <a:t>were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deleted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or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removed </a:t>
            </a:r>
            <a:r>
              <a:rPr sz="2500" spc="-15" dirty="0">
                <a:solidFill>
                  <a:srgbClr val="FFFFFF"/>
                </a:solidFill>
                <a:latin typeface="Segoe UI Light"/>
                <a:cs typeface="Segoe UI Light"/>
              </a:rPr>
              <a:t>from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 the selection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criteria.</a:t>
            </a:r>
            <a:endParaRPr sz="25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2250">
              <a:latin typeface="Segoe UI Light"/>
              <a:cs typeface="Segoe UI Light"/>
            </a:endParaRPr>
          </a:p>
          <a:p>
            <a:pPr marL="354965" marR="7010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All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accepted</a:t>
            </a:r>
            <a:r>
              <a:rPr sz="25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papers,</a:t>
            </a:r>
            <a:r>
              <a:rPr sz="25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articles,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websites,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web</a:t>
            </a:r>
            <a:r>
              <a:rPr sz="25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documents,</a:t>
            </a:r>
            <a:r>
              <a:rPr sz="25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special </a:t>
            </a:r>
            <a:r>
              <a:rPr sz="2500" spc="-6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publications</a:t>
            </a:r>
            <a:r>
              <a:rPr sz="25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Segoe UI Light"/>
                <a:cs typeface="Segoe UI Light"/>
              </a:rPr>
              <a:t>were</a:t>
            </a:r>
            <a:r>
              <a:rPr sz="25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included</a:t>
            </a:r>
            <a:r>
              <a:rPr sz="25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repository</a:t>
            </a:r>
            <a:r>
              <a:rPr sz="2500" spc="-15" dirty="0">
                <a:solidFill>
                  <a:srgbClr val="FFFFFF"/>
                </a:solidFill>
                <a:latin typeface="Segoe UI Light"/>
                <a:cs typeface="Segoe UI Light"/>
              </a:rPr>
              <a:t> ready</a:t>
            </a:r>
            <a:r>
              <a:rPr sz="25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5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5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Segoe UI Light"/>
                <a:cs typeface="Segoe UI Light"/>
              </a:rPr>
              <a:t>reviewed.</a:t>
            </a:r>
            <a:endParaRPr sz="25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236" y="616711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060703"/>
            <a:ext cx="8601456" cy="47365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85085" marR="5080" indent="-2186305">
              <a:lnSpc>
                <a:spcPts val="3890"/>
              </a:lnSpc>
              <a:spcBef>
                <a:spcPts val="585"/>
              </a:spcBef>
            </a:pPr>
            <a:r>
              <a:rPr spc="-355" dirty="0">
                <a:solidFill>
                  <a:srgbClr val="FFFFFF"/>
                </a:solidFill>
              </a:rPr>
              <a:t>REVIE</a:t>
            </a:r>
            <a:r>
              <a:rPr spc="-575" dirty="0">
                <a:solidFill>
                  <a:srgbClr val="FFFFFF"/>
                </a:solidFill>
              </a:rPr>
              <a:t>W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OF</a:t>
            </a:r>
            <a:r>
              <a:rPr spc="-50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EXISTIN</a:t>
            </a:r>
            <a:r>
              <a:rPr spc="-400" dirty="0">
                <a:solidFill>
                  <a:srgbClr val="FFFFFF"/>
                </a:solidFill>
              </a:rPr>
              <a:t>G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SECURIT</a:t>
            </a:r>
            <a:r>
              <a:rPr spc="-370" dirty="0">
                <a:solidFill>
                  <a:srgbClr val="FFFFFF"/>
                </a:solidFill>
              </a:rPr>
              <a:t>Y</a:t>
            </a:r>
            <a:r>
              <a:rPr spc="-30" dirty="0">
                <a:solidFill>
                  <a:srgbClr val="FFFFFF"/>
                </a:solidFill>
              </a:rPr>
              <a:t> </a:t>
            </a:r>
            <a:r>
              <a:rPr spc="-250" dirty="0">
                <a:solidFill>
                  <a:srgbClr val="FFFFFF"/>
                </a:solidFill>
              </a:rPr>
              <a:t>STANDARD</a:t>
            </a:r>
            <a:r>
              <a:rPr spc="-220" dirty="0">
                <a:solidFill>
                  <a:srgbClr val="FFFFFF"/>
                </a:solidFill>
              </a:rPr>
              <a:t>S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AND  </a:t>
            </a:r>
            <a:r>
              <a:rPr spc="-290" dirty="0">
                <a:solidFill>
                  <a:srgbClr val="FFFFFF"/>
                </a:solidFill>
              </a:rPr>
              <a:t>ASSESSMENT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245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1684731"/>
            <a:ext cx="1065720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solidFill>
                  <a:srgbClr val="DEE7AD"/>
                </a:solidFill>
                <a:latin typeface="Segoe UI Light"/>
                <a:cs typeface="Segoe UI Light"/>
              </a:rPr>
              <a:t>1)	NIST</a:t>
            </a:r>
            <a:r>
              <a:rPr sz="2400" spc="-25" dirty="0">
                <a:solidFill>
                  <a:srgbClr val="DEE7AD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DEE7AD"/>
                </a:solidFill>
                <a:latin typeface="Segoe UI Light"/>
                <a:cs typeface="Segoe UI Light"/>
              </a:rPr>
              <a:t>CYBERSECURITY</a:t>
            </a:r>
            <a:r>
              <a:rPr sz="2400" spc="-40" dirty="0">
                <a:solidFill>
                  <a:srgbClr val="DEE7AD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DEE7AD"/>
                </a:solidFill>
                <a:latin typeface="Segoe UI Light"/>
                <a:cs typeface="Segoe UI Light"/>
              </a:rPr>
              <a:t>FRAMEWORK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794625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NIST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cybersecurity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was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created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set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industry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best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practices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help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organizations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manage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their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critical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infrastructure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cybersecurity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risks.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contains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analysis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through</a:t>
            </a:r>
            <a:r>
              <a:rPr sz="24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following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five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stages: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Identify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Protect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Detect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Response</a:t>
            </a:r>
            <a:endParaRPr sz="24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Recovery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353085"/>
            <a:ext cx="10871200" cy="557276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97305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solidFill>
                  <a:srgbClr val="CDDC85"/>
                </a:solidFill>
                <a:latin typeface="Segoe UI Light"/>
                <a:cs typeface="Segoe UI Light"/>
              </a:rPr>
              <a:t>2)</a:t>
            </a:r>
            <a:r>
              <a:rPr sz="2800" spc="-10" dirty="0">
                <a:solidFill>
                  <a:srgbClr val="CDDC85"/>
                </a:solidFill>
                <a:latin typeface="Segoe UI Light"/>
                <a:cs typeface="Segoe UI Light"/>
              </a:rPr>
              <a:t> NIST</a:t>
            </a:r>
            <a:r>
              <a:rPr sz="2800" spc="10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CDDC85"/>
                </a:solidFill>
                <a:latin typeface="Segoe UI Light"/>
                <a:cs typeface="Segoe UI Light"/>
              </a:rPr>
              <a:t>RISK</a:t>
            </a:r>
            <a:r>
              <a:rPr sz="2800" spc="-15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CDDC85"/>
                </a:solidFill>
                <a:latin typeface="Segoe UI Light"/>
                <a:cs typeface="Segoe UI Light"/>
              </a:rPr>
              <a:t>MANAGEMENT</a:t>
            </a:r>
            <a:r>
              <a:rPr sz="2800" spc="35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CDDC85"/>
                </a:solidFill>
                <a:latin typeface="Segoe UI Light"/>
                <a:cs typeface="Segoe UI Light"/>
              </a:rPr>
              <a:t>FRAMEWORK</a:t>
            </a:r>
            <a:r>
              <a:rPr sz="2800" spc="5" dirty="0">
                <a:solidFill>
                  <a:srgbClr val="CDDC85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CDDC85"/>
                </a:solidFill>
                <a:latin typeface="Segoe UI Light"/>
                <a:cs typeface="Segoe UI Light"/>
              </a:rPr>
              <a:t>(RMF)</a:t>
            </a:r>
            <a:endParaRPr sz="28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675"/>
              </a:spcBef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Risk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Management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(RMF)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provides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comprehensive,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flexible,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repeatable,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measurable</a:t>
            </a:r>
            <a:r>
              <a:rPr sz="28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7-step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process</a:t>
            </a:r>
            <a:r>
              <a:rPr sz="28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any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organization </a:t>
            </a:r>
            <a:r>
              <a:rPr sz="2800" spc="-7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use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manage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information</a:t>
            </a:r>
            <a:r>
              <a:rPr sz="28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risks.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steps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are: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Prepare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Categorize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Select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Implement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Authorize</a:t>
            </a:r>
            <a:endParaRPr sz="2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Monitor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74" y="488441"/>
            <a:ext cx="10570845" cy="505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4675" indent="-396240">
              <a:lnSpc>
                <a:spcPct val="100000"/>
              </a:lnSpc>
              <a:spcBef>
                <a:spcPts val="105"/>
              </a:spcBef>
              <a:buAutoNum type="arabicParenR" startAt="3"/>
              <a:tabLst>
                <a:tab pos="4385310" algn="l"/>
              </a:tabLst>
            </a:pPr>
            <a:r>
              <a:rPr sz="2600" spc="-340" dirty="0">
                <a:solidFill>
                  <a:srgbClr val="CDDC85"/>
                </a:solidFill>
                <a:latin typeface="Verdana"/>
                <a:cs typeface="Verdana"/>
              </a:rPr>
              <a:t>N</a:t>
            </a:r>
            <a:r>
              <a:rPr sz="2600" spc="-165" dirty="0">
                <a:solidFill>
                  <a:srgbClr val="CDDC85"/>
                </a:solidFill>
                <a:latin typeface="Verdana"/>
                <a:cs typeface="Verdana"/>
              </a:rPr>
              <a:t>I</a:t>
            </a:r>
            <a:r>
              <a:rPr sz="2600" spc="-520" dirty="0">
                <a:solidFill>
                  <a:srgbClr val="CDDC85"/>
                </a:solidFill>
                <a:latin typeface="Verdana"/>
                <a:cs typeface="Verdana"/>
              </a:rPr>
              <a:t>S</a:t>
            </a:r>
            <a:r>
              <a:rPr sz="2600" spc="-465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75" dirty="0">
                <a:solidFill>
                  <a:srgbClr val="CDDC85"/>
                </a:solidFill>
                <a:latin typeface="Verdana"/>
                <a:cs typeface="Verdana"/>
              </a:rPr>
              <a:t>S</a:t>
            </a:r>
            <a:r>
              <a:rPr sz="2600" spc="-240" dirty="0">
                <a:solidFill>
                  <a:srgbClr val="CDDC85"/>
                </a:solidFill>
                <a:latin typeface="Verdana"/>
                <a:cs typeface="Verdana"/>
              </a:rPr>
              <a:t>P</a:t>
            </a:r>
            <a:r>
              <a:rPr sz="2600" spc="-19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80</a:t>
            </a:r>
            <a:r>
              <a:rPr sz="2600" spc="-210" dirty="0">
                <a:solidFill>
                  <a:srgbClr val="CDDC85"/>
                </a:solidFill>
                <a:latin typeface="Verdana"/>
                <a:cs typeface="Verdana"/>
              </a:rPr>
              <a:t>0</a:t>
            </a:r>
            <a:r>
              <a:rPr sz="2600" spc="-325" dirty="0">
                <a:solidFill>
                  <a:srgbClr val="CDDC85"/>
                </a:solidFill>
                <a:latin typeface="Verdana"/>
                <a:cs typeface="Verdana"/>
              </a:rPr>
              <a:t>-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53</a:t>
            </a:r>
            <a:endParaRPr sz="2600">
              <a:latin typeface="Verdana"/>
              <a:cs typeface="Verdana"/>
            </a:endParaRPr>
          </a:p>
          <a:p>
            <a:pPr marL="12065" marR="5080" indent="-3810" algn="ctr">
              <a:lnSpc>
                <a:spcPct val="90000"/>
              </a:lnSpc>
              <a:spcBef>
                <a:spcPts val="2805"/>
              </a:spcBef>
            </a:pP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publication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security matters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privacy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controls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systems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protect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organizational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assets,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individuals,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organizations,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Nation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threats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risks,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hostile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attacks,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disasters, 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structural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failures,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foreign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entities,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privacy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risks.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Verdana"/>
              <a:cs typeface="Verdana"/>
            </a:endParaRPr>
          </a:p>
          <a:p>
            <a:pPr marL="4384675" indent="-396240">
              <a:lnSpc>
                <a:spcPct val="100000"/>
              </a:lnSpc>
              <a:buAutoNum type="arabicParenR" startAt="4"/>
              <a:tabLst>
                <a:tab pos="4385310" algn="l"/>
              </a:tabLst>
            </a:pPr>
            <a:r>
              <a:rPr sz="2600" spc="-335" dirty="0">
                <a:solidFill>
                  <a:srgbClr val="DEE7AD"/>
                </a:solidFill>
                <a:latin typeface="Verdana"/>
                <a:cs typeface="Verdana"/>
              </a:rPr>
              <a:t>N</a:t>
            </a:r>
            <a:r>
              <a:rPr sz="2600" spc="-170" dirty="0">
                <a:solidFill>
                  <a:srgbClr val="DEE7AD"/>
                </a:solidFill>
                <a:latin typeface="Verdana"/>
                <a:cs typeface="Verdana"/>
              </a:rPr>
              <a:t>I</a:t>
            </a:r>
            <a:r>
              <a:rPr sz="2600" spc="-520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465" dirty="0">
                <a:solidFill>
                  <a:srgbClr val="DEE7AD"/>
                </a:solidFill>
                <a:latin typeface="Verdana"/>
                <a:cs typeface="Verdana"/>
              </a:rPr>
              <a:t>T</a:t>
            </a:r>
            <a:r>
              <a:rPr sz="2600" spc="-22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75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240" dirty="0">
                <a:solidFill>
                  <a:srgbClr val="DEE7AD"/>
                </a:solidFill>
                <a:latin typeface="Verdana"/>
                <a:cs typeface="Verdana"/>
              </a:rPr>
              <a:t>P</a:t>
            </a:r>
            <a:r>
              <a:rPr sz="2600" spc="-195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8</a:t>
            </a:r>
            <a:r>
              <a:rPr sz="2600" spc="-220" dirty="0">
                <a:solidFill>
                  <a:srgbClr val="DEE7AD"/>
                </a:solidFill>
                <a:latin typeface="Verdana"/>
                <a:cs typeface="Verdana"/>
              </a:rPr>
              <a:t>0</a:t>
            </a:r>
            <a:r>
              <a:rPr sz="2600" spc="-204" dirty="0">
                <a:solidFill>
                  <a:srgbClr val="DEE7AD"/>
                </a:solidFill>
                <a:latin typeface="Verdana"/>
                <a:cs typeface="Verdana"/>
              </a:rPr>
              <a:t>0</a:t>
            </a:r>
            <a:r>
              <a:rPr sz="2600" spc="-325" dirty="0">
                <a:solidFill>
                  <a:srgbClr val="DEE7AD"/>
                </a:solidFill>
                <a:latin typeface="Verdana"/>
                <a:cs typeface="Verdana"/>
              </a:rPr>
              <a:t>-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30</a:t>
            </a:r>
            <a:endParaRPr sz="2600">
              <a:latin typeface="Verdana"/>
              <a:cs typeface="Verdana"/>
            </a:endParaRPr>
          </a:p>
          <a:p>
            <a:pPr marL="139065" marR="130810" algn="ctr">
              <a:lnSpc>
                <a:spcPts val="2810"/>
              </a:lnSpc>
              <a:spcBef>
                <a:spcPts val="2850"/>
              </a:spcBef>
            </a:pP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publication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guide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600" spc="-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ductin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nfo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sy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ass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ssments.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816" y="488441"/>
            <a:ext cx="10828655" cy="612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9770" indent="-396875">
              <a:lnSpc>
                <a:spcPct val="100000"/>
              </a:lnSpc>
              <a:spcBef>
                <a:spcPts val="105"/>
              </a:spcBef>
              <a:buAutoNum type="arabicParenR" startAt="5"/>
              <a:tabLst>
                <a:tab pos="4510405" algn="l"/>
              </a:tabLst>
            </a:pPr>
            <a:r>
              <a:rPr sz="2600" spc="-340" dirty="0">
                <a:solidFill>
                  <a:srgbClr val="CDDC85"/>
                </a:solidFill>
                <a:latin typeface="Verdana"/>
                <a:cs typeface="Verdana"/>
              </a:rPr>
              <a:t>N</a:t>
            </a:r>
            <a:r>
              <a:rPr sz="2600" spc="-165" dirty="0">
                <a:solidFill>
                  <a:srgbClr val="CDDC85"/>
                </a:solidFill>
                <a:latin typeface="Verdana"/>
                <a:cs typeface="Verdana"/>
              </a:rPr>
              <a:t>I</a:t>
            </a:r>
            <a:r>
              <a:rPr sz="2600" spc="-520" dirty="0">
                <a:solidFill>
                  <a:srgbClr val="CDDC85"/>
                </a:solidFill>
                <a:latin typeface="Verdana"/>
                <a:cs typeface="Verdana"/>
              </a:rPr>
              <a:t>S</a:t>
            </a:r>
            <a:r>
              <a:rPr sz="2600" spc="-465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75" dirty="0">
                <a:solidFill>
                  <a:srgbClr val="CDDC85"/>
                </a:solidFill>
                <a:latin typeface="Verdana"/>
                <a:cs typeface="Verdana"/>
              </a:rPr>
              <a:t>S</a:t>
            </a:r>
            <a:r>
              <a:rPr sz="2600" spc="-240" dirty="0">
                <a:solidFill>
                  <a:srgbClr val="CDDC85"/>
                </a:solidFill>
                <a:latin typeface="Verdana"/>
                <a:cs typeface="Verdana"/>
              </a:rPr>
              <a:t>P</a:t>
            </a:r>
            <a:r>
              <a:rPr sz="2600" spc="-19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80</a:t>
            </a:r>
            <a:r>
              <a:rPr sz="2600" spc="-210" dirty="0">
                <a:solidFill>
                  <a:srgbClr val="CDDC85"/>
                </a:solidFill>
                <a:latin typeface="Verdana"/>
                <a:cs typeface="Verdana"/>
              </a:rPr>
              <a:t>0</a:t>
            </a:r>
            <a:r>
              <a:rPr sz="2600" spc="-325" dirty="0">
                <a:solidFill>
                  <a:srgbClr val="CDDC85"/>
                </a:solidFill>
                <a:latin typeface="Verdana"/>
                <a:cs typeface="Verdana"/>
              </a:rPr>
              <a:t>-</a:t>
            </a:r>
            <a:r>
              <a:rPr sz="2600" spc="-215" dirty="0">
                <a:solidFill>
                  <a:srgbClr val="CDDC85"/>
                </a:solidFill>
                <a:latin typeface="Verdana"/>
                <a:cs typeface="Verdana"/>
              </a:rPr>
              <a:t>12</a:t>
            </a:r>
            <a:endParaRPr sz="2600">
              <a:latin typeface="Verdana"/>
              <a:cs typeface="Verdana"/>
            </a:endParaRPr>
          </a:p>
          <a:p>
            <a:pPr marL="12700" marR="5080" algn="ctr">
              <a:lnSpc>
                <a:spcPts val="2810"/>
              </a:lnSpc>
              <a:spcBef>
                <a:spcPts val="2845"/>
              </a:spcBef>
            </a:pPr>
            <a:r>
              <a:rPr sz="2600" spc="-370" dirty="0">
                <a:solidFill>
                  <a:srgbClr val="FFFFFF"/>
                </a:solidFill>
                <a:latin typeface="Verdana"/>
                <a:cs typeface="Verdana"/>
              </a:rPr>
              <a:t>NIST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800-12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primarily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federal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governmental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agencies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600" spc="1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others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focusing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secur</a:t>
            </a:r>
            <a:r>
              <a:rPr sz="2600" spc="-13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withi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orga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iz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tion.</a:t>
            </a:r>
            <a:endParaRPr sz="2600">
              <a:latin typeface="Verdana"/>
              <a:cs typeface="Verdana"/>
            </a:endParaRPr>
          </a:p>
          <a:p>
            <a:pPr marL="4556125" indent="-398780">
              <a:lnSpc>
                <a:spcPct val="100000"/>
              </a:lnSpc>
              <a:spcBef>
                <a:spcPts val="2455"/>
              </a:spcBef>
              <a:buAutoNum type="arabicParenR" startAt="6"/>
              <a:tabLst>
                <a:tab pos="4556760" algn="l"/>
              </a:tabLst>
            </a:pPr>
            <a:r>
              <a:rPr sz="2600" spc="-340" dirty="0">
                <a:solidFill>
                  <a:srgbClr val="DEE7AD"/>
                </a:solidFill>
                <a:latin typeface="Verdana"/>
                <a:cs typeface="Verdana"/>
              </a:rPr>
              <a:t>N</a:t>
            </a:r>
            <a:r>
              <a:rPr sz="2600" spc="-160" dirty="0">
                <a:solidFill>
                  <a:srgbClr val="DEE7AD"/>
                </a:solidFill>
                <a:latin typeface="Verdana"/>
                <a:cs typeface="Verdana"/>
              </a:rPr>
              <a:t>I</a:t>
            </a:r>
            <a:r>
              <a:rPr sz="2600" spc="-520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465" dirty="0">
                <a:solidFill>
                  <a:srgbClr val="DEE7AD"/>
                </a:solidFill>
                <a:latin typeface="Verdana"/>
                <a:cs typeface="Verdana"/>
              </a:rPr>
              <a:t>T</a:t>
            </a:r>
            <a:r>
              <a:rPr sz="2600" spc="-21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75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240" dirty="0">
                <a:solidFill>
                  <a:srgbClr val="DEE7AD"/>
                </a:solidFill>
                <a:latin typeface="Verdana"/>
                <a:cs typeface="Verdana"/>
              </a:rPr>
              <a:t>P</a:t>
            </a:r>
            <a:r>
              <a:rPr sz="2600" spc="-190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80</a:t>
            </a:r>
            <a:r>
              <a:rPr sz="2600" spc="-235" dirty="0">
                <a:solidFill>
                  <a:srgbClr val="DEE7AD"/>
                </a:solidFill>
                <a:latin typeface="Verdana"/>
                <a:cs typeface="Verdana"/>
              </a:rPr>
              <a:t>0</a:t>
            </a:r>
            <a:r>
              <a:rPr sz="2600" spc="-325" dirty="0">
                <a:solidFill>
                  <a:srgbClr val="DEE7AD"/>
                </a:solidFill>
                <a:latin typeface="Verdana"/>
                <a:cs typeface="Verdana"/>
              </a:rPr>
              <a:t>-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14</a:t>
            </a:r>
            <a:endParaRPr sz="2600">
              <a:latin typeface="Verdana"/>
              <a:cs typeface="Verdana"/>
            </a:endParaRPr>
          </a:p>
          <a:p>
            <a:pPr marL="59690" marR="64135" algn="ctr">
              <a:lnSpc>
                <a:spcPts val="2810"/>
              </a:lnSpc>
              <a:spcBef>
                <a:spcPts val="2845"/>
              </a:spcBef>
            </a:pP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70" dirty="0">
                <a:solidFill>
                  <a:srgbClr val="FFFFFF"/>
                </a:solidFill>
                <a:latin typeface="Verdana"/>
                <a:cs typeface="Verdana"/>
              </a:rPr>
              <a:t>NIST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800-14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general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descriptions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commonly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600" spc="-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security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principles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help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cybersecurity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policies</a:t>
            </a:r>
            <a:endParaRPr sz="2600">
              <a:latin typeface="Verdana"/>
              <a:cs typeface="Verdana"/>
            </a:endParaRPr>
          </a:p>
          <a:p>
            <a:pPr marL="4363085" indent="-397510">
              <a:lnSpc>
                <a:spcPct val="100000"/>
              </a:lnSpc>
              <a:spcBef>
                <a:spcPts val="2455"/>
              </a:spcBef>
              <a:buAutoNum type="arabicParenR" startAt="7"/>
              <a:tabLst>
                <a:tab pos="4363720" algn="l"/>
              </a:tabLst>
            </a:pPr>
            <a:r>
              <a:rPr sz="2600" spc="-340" dirty="0">
                <a:solidFill>
                  <a:srgbClr val="DEE7AD"/>
                </a:solidFill>
                <a:latin typeface="Verdana"/>
                <a:cs typeface="Verdana"/>
              </a:rPr>
              <a:t>N</a:t>
            </a:r>
            <a:r>
              <a:rPr sz="2600" spc="-165" dirty="0">
                <a:solidFill>
                  <a:srgbClr val="DEE7AD"/>
                </a:solidFill>
                <a:latin typeface="Verdana"/>
                <a:cs typeface="Verdana"/>
              </a:rPr>
              <a:t>I</a:t>
            </a:r>
            <a:r>
              <a:rPr sz="2600" spc="-520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465" dirty="0">
                <a:solidFill>
                  <a:srgbClr val="DEE7AD"/>
                </a:solidFill>
                <a:latin typeface="Verdana"/>
                <a:cs typeface="Verdana"/>
              </a:rPr>
              <a:t>T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75" dirty="0">
                <a:solidFill>
                  <a:srgbClr val="DEE7AD"/>
                </a:solidFill>
                <a:latin typeface="Verdana"/>
                <a:cs typeface="Verdana"/>
              </a:rPr>
              <a:t>S</a:t>
            </a:r>
            <a:r>
              <a:rPr sz="2600" spc="-240" dirty="0">
                <a:solidFill>
                  <a:srgbClr val="DEE7AD"/>
                </a:solidFill>
                <a:latin typeface="Verdana"/>
                <a:cs typeface="Verdana"/>
              </a:rPr>
              <a:t>P</a:t>
            </a:r>
            <a:r>
              <a:rPr sz="2600" spc="-195" dirty="0">
                <a:solidFill>
                  <a:srgbClr val="DEE7AD"/>
                </a:solidFill>
                <a:latin typeface="Verdana"/>
                <a:cs typeface="Verdana"/>
              </a:rPr>
              <a:t> </a:t>
            </a:r>
            <a:r>
              <a:rPr sz="2600" spc="-215" dirty="0">
                <a:solidFill>
                  <a:srgbClr val="DEE7AD"/>
                </a:solidFill>
                <a:latin typeface="Verdana"/>
                <a:cs typeface="Verdana"/>
              </a:rPr>
              <a:t>80</a:t>
            </a:r>
            <a:r>
              <a:rPr sz="2600" spc="-210" dirty="0">
                <a:solidFill>
                  <a:srgbClr val="DEE7AD"/>
                </a:solidFill>
                <a:latin typeface="Verdana"/>
                <a:cs typeface="Verdana"/>
              </a:rPr>
              <a:t>0</a:t>
            </a:r>
            <a:r>
              <a:rPr sz="2600" spc="-325" dirty="0">
                <a:solidFill>
                  <a:srgbClr val="DEE7AD"/>
                </a:solidFill>
                <a:latin typeface="Verdana"/>
                <a:cs typeface="Verdana"/>
              </a:rPr>
              <a:t>-</a:t>
            </a:r>
            <a:r>
              <a:rPr sz="2600" spc="-220" dirty="0">
                <a:solidFill>
                  <a:srgbClr val="DEE7AD"/>
                </a:solidFill>
                <a:latin typeface="Verdana"/>
                <a:cs typeface="Verdana"/>
              </a:rPr>
              <a:t>53R1</a:t>
            </a:r>
            <a:endParaRPr sz="2600">
              <a:latin typeface="Verdana"/>
              <a:cs typeface="Verdana"/>
            </a:endParaRPr>
          </a:p>
          <a:p>
            <a:pPr marL="550545" marR="551815" algn="ctr">
              <a:lnSpc>
                <a:spcPct val="90000"/>
              </a:lnSpc>
              <a:spcBef>
                <a:spcPts val="2810"/>
              </a:spcBef>
            </a:pPr>
            <a:r>
              <a:rPr sz="2600" spc="-370" dirty="0">
                <a:solidFill>
                  <a:srgbClr val="FFFFFF"/>
                </a:solidFill>
                <a:latin typeface="Verdana"/>
                <a:cs typeface="Verdana"/>
              </a:rPr>
              <a:t>NIST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4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800-53R1was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protecting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confidentiality,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integrity,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information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488441"/>
            <a:ext cx="11231245" cy="5415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105"/>
              </a:spcBef>
              <a:buAutoNum type="arabicParenR" startAt="8"/>
              <a:tabLst>
                <a:tab pos="408940" algn="l"/>
              </a:tabLst>
            </a:pPr>
            <a:r>
              <a:rPr sz="2600" spc="-204" dirty="0">
                <a:solidFill>
                  <a:srgbClr val="CDDC85"/>
                </a:solidFill>
                <a:latin typeface="Verdana"/>
                <a:cs typeface="Verdana"/>
              </a:rPr>
              <a:t>HEALTH</a:t>
            </a:r>
            <a:r>
              <a:rPr sz="2600" spc="-18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CDDC85"/>
                </a:solidFill>
                <a:latin typeface="Verdana"/>
                <a:cs typeface="Verdana"/>
              </a:rPr>
              <a:t>INSURANCE</a:t>
            </a:r>
            <a:r>
              <a:rPr sz="2600" spc="-22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29" dirty="0">
                <a:solidFill>
                  <a:srgbClr val="CDDC85"/>
                </a:solidFill>
                <a:latin typeface="Verdana"/>
                <a:cs typeface="Verdana"/>
              </a:rPr>
              <a:t>PORTABILITY</a:t>
            </a:r>
            <a:r>
              <a:rPr sz="2600" spc="-22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CDDC85"/>
                </a:solidFill>
                <a:latin typeface="Verdana"/>
                <a:cs typeface="Verdana"/>
              </a:rPr>
              <a:t>AND</a:t>
            </a:r>
            <a:r>
              <a:rPr sz="2600" spc="-18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CDDC85"/>
                </a:solidFill>
                <a:latin typeface="Verdana"/>
                <a:cs typeface="Verdana"/>
              </a:rPr>
              <a:t>ACCOUNTABILITY</a:t>
            </a:r>
            <a:r>
              <a:rPr sz="2600" spc="-22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CDDC85"/>
                </a:solidFill>
                <a:latin typeface="Verdana"/>
                <a:cs typeface="Verdana"/>
              </a:rPr>
              <a:t>ACT</a:t>
            </a:r>
            <a:r>
              <a:rPr sz="2600" spc="-18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CDDC85"/>
                </a:solidFill>
                <a:latin typeface="Verdana"/>
                <a:cs typeface="Verdana"/>
              </a:rPr>
              <a:t>(HIPAA)</a:t>
            </a:r>
            <a:endParaRPr sz="2600" dirty="0">
              <a:latin typeface="Verdana"/>
              <a:cs typeface="Verdana"/>
            </a:endParaRPr>
          </a:p>
          <a:p>
            <a:pPr marL="20320" marR="13335" algn="ctr">
              <a:lnSpc>
                <a:spcPct val="90000"/>
              </a:lnSpc>
              <a:spcBef>
                <a:spcPts val="2805"/>
              </a:spcBef>
            </a:pP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HIPAA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guidelines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plans,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health </a:t>
            </a: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care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providers,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health </a:t>
            </a:r>
            <a:r>
              <a:rPr sz="2600" spc="85" dirty="0">
                <a:solidFill>
                  <a:srgbClr val="FFFFFF"/>
                </a:solidFill>
                <a:latin typeface="Verdana"/>
                <a:cs typeface="Verdana"/>
              </a:rPr>
              <a:t>care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clearinghouses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implement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sufficient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controls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securing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customer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health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protect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sensitive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patient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health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bei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1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disc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osed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thout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patient’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sen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kno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ledge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11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growing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wearable 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IoT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medical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devices,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HIPAA </a:t>
            </a:r>
            <a:r>
              <a:rPr sz="2600" spc="1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600" spc="14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8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26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ted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8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sz="2600" spc="-3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600" spc="6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smar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hea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0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sy</a:t>
            </a:r>
            <a:r>
              <a:rPr sz="2600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2600" dirty="0">
              <a:latin typeface="Verdana"/>
              <a:cs typeface="Verdana"/>
            </a:endParaRPr>
          </a:p>
          <a:p>
            <a:pPr marL="1268095" indent="-396875">
              <a:lnSpc>
                <a:spcPct val="100000"/>
              </a:lnSpc>
              <a:spcBef>
                <a:spcPts val="2500"/>
              </a:spcBef>
              <a:buAutoNum type="arabicParenR" startAt="9"/>
              <a:tabLst>
                <a:tab pos="1268730" algn="l"/>
              </a:tabLst>
            </a:pPr>
            <a:r>
              <a:rPr sz="2600" spc="-114" dirty="0">
                <a:solidFill>
                  <a:srgbClr val="CDDC85"/>
                </a:solidFill>
                <a:latin typeface="Verdana"/>
                <a:cs typeface="Verdana"/>
              </a:rPr>
              <a:t>FAMILY</a:t>
            </a:r>
            <a:r>
              <a:rPr sz="2600" spc="-19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CDDC85"/>
                </a:solidFill>
                <a:latin typeface="Verdana"/>
                <a:cs typeface="Verdana"/>
              </a:rPr>
              <a:t>EDUCATIONAL</a:t>
            </a:r>
            <a:r>
              <a:rPr sz="2600" spc="-23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270" dirty="0">
                <a:solidFill>
                  <a:srgbClr val="CDDC85"/>
                </a:solidFill>
                <a:latin typeface="Verdana"/>
                <a:cs typeface="Verdana"/>
              </a:rPr>
              <a:t>RIGHTS</a:t>
            </a:r>
            <a:r>
              <a:rPr sz="2600" spc="-22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CDDC85"/>
                </a:solidFill>
                <a:latin typeface="Verdana"/>
                <a:cs typeface="Verdana"/>
              </a:rPr>
              <a:t>AND</a:t>
            </a:r>
            <a:r>
              <a:rPr sz="2600" spc="-19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CDDC85"/>
                </a:solidFill>
                <a:latin typeface="Verdana"/>
                <a:cs typeface="Verdana"/>
              </a:rPr>
              <a:t>PRIVACY</a:t>
            </a:r>
            <a:r>
              <a:rPr sz="2600" spc="-22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CDDC85"/>
                </a:solidFill>
                <a:latin typeface="Verdana"/>
                <a:cs typeface="Verdana"/>
              </a:rPr>
              <a:t>ACT</a:t>
            </a:r>
            <a:r>
              <a:rPr sz="2600" spc="-19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CDDC85"/>
                </a:solidFill>
                <a:latin typeface="Verdana"/>
                <a:cs typeface="Verdana"/>
              </a:rPr>
              <a:t>(FERPA)</a:t>
            </a:r>
            <a:endParaRPr sz="2600" dirty="0">
              <a:latin typeface="Verdana"/>
              <a:cs typeface="Verdana"/>
            </a:endParaRPr>
          </a:p>
          <a:p>
            <a:pPr marL="337185" marR="238125" algn="ctr">
              <a:lnSpc>
                <a:spcPts val="2810"/>
              </a:lnSpc>
              <a:spcBef>
                <a:spcPts val="2850"/>
              </a:spcBef>
            </a:pP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FERPA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protect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privacy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student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education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records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6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applies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schools</a:t>
            </a:r>
            <a:r>
              <a:rPr sz="2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receive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funds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600" spc="-9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gr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600" spc="-4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tment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155" dirty="0">
                <a:solidFill>
                  <a:srgbClr val="FFFFFF"/>
                </a:solidFill>
                <a:latin typeface="Verdana"/>
                <a:cs typeface="Verdana"/>
              </a:rPr>
              <a:t>duca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tio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23" y="375919"/>
            <a:ext cx="11831955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3180" indent="-557530">
              <a:lnSpc>
                <a:spcPct val="100000"/>
              </a:lnSpc>
              <a:spcBef>
                <a:spcPts val="95"/>
              </a:spcBef>
              <a:buAutoNum type="arabicParenR" startAt="10"/>
              <a:tabLst>
                <a:tab pos="1313815" algn="l"/>
              </a:tabLst>
            </a:pPr>
            <a:r>
              <a:rPr sz="2500" spc="-70" dirty="0">
                <a:solidFill>
                  <a:srgbClr val="CDDC85"/>
                </a:solidFill>
                <a:latin typeface="Verdana"/>
                <a:cs typeface="Verdana"/>
              </a:rPr>
              <a:t>PAYMENT</a:t>
            </a:r>
            <a:r>
              <a:rPr sz="2500" spc="-21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CDDC85"/>
                </a:solidFill>
                <a:latin typeface="Verdana"/>
                <a:cs typeface="Verdana"/>
              </a:rPr>
              <a:t>CARD</a:t>
            </a:r>
            <a:r>
              <a:rPr sz="2500" spc="-17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260" dirty="0">
                <a:solidFill>
                  <a:srgbClr val="CDDC85"/>
                </a:solidFill>
                <a:latin typeface="Verdana"/>
                <a:cs typeface="Verdana"/>
              </a:rPr>
              <a:t>INDUSTRY</a:t>
            </a:r>
            <a:r>
              <a:rPr sz="2500" spc="-17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CDDC85"/>
                </a:solidFill>
                <a:latin typeface="Verdana"/>
                <a:cs typeface="Verdana"/>
              </a:rPr>
              <a:t>DATA</a:t>
            </a:r>
            <a:r>
              <a:rPr sz="2500" spc="-19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240" dirty="0">
                <a:solidFill>
                  <a:srgbClr val="CDDC85"/>
                </a:solidFill>
                <a:latin typeface="Verdana"/>
                <a:cs typeface="Verdana"/>
              </a:rPr>
              <a:t>SECURITY</a:t>
            </a:r>
            <a:r>
              <a:rPr sz="2500" spc="-16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170" dirty="0">
                <a:solidFill>
                  <a:srgbClr val="CDDC85"/>
                </a:solidFill>
                <a:latin typeface="Verdana"/>
                <a:cs typeface="Verdana"/>
              </a:rPr>
              <a:t>STANDARDS</a:t>
            </a:r>
            <a:r>
              <a:rPr sz="2500" spc="-16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225" dirty="0">
                <a:solidFill>
                  <a:srgbClr val="CDDC85"/>
                </a:solidFill>
                <a:latin typeface="Verdana"/>
                <a:cs typeface="Verdana"/>
              </a:rPr>
              <a:t>(PCI-DSS)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DDC85"/>
              </a:buClr>
              <a:buFont typeface="Verdana"/>
              <a:buAutoNum type="arabicParenR" startAt="10"/>
            </a:pPr>
            <a:endParaRPr sz="2200">
              <a:latin typeface="Verdana"/>
              <a:cs typeface="Verdana"/>
            </a:endParaRPr>
          </a:p>
          <a:p>
            <a:pPr marL="12700" marR="5080" indent="-2540" algn="ctr">
              <a:lnSpc>
                <a:spcPct val="90000"/>
              </a:lnSpc>
            </a:pP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PCI</a:t>
            </a:r>
            <a:r>
              <a:rPr sz="2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35" dirty="0">
                <a:solidFill>
                  <a:srgbClr val="FFFFFF"/>
                </a:solidFill>
                <a:latin typeface="Verdana"/>
                <a:cs typeface="Verdana"/>
              </a:rPr>
              <a:t>DSS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protect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safety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card</a:t>
            </a:r>
            <a:r>
              <a:rPr sz="25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defines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requirements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intended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process,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store,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transmit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credit 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card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maintain </a:t>
            </a:r>
            <a:r>
              <a:rPr sz="25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environment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red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220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frau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reas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2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usage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nea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1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fie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communication, 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PCI-DSS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enforced 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500" spc="-290" dirty="0">
                <a:solidFill>
                  <a:srgbClr val="FFFFFF"/>
                </a:solidFill>
                <a:latin typeface="Verdana"/>
                <a:cs typeface="Verdana"/>
              </a:rPr>
              <a:t>IoT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devices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smartphones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sometimes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credit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card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information.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200">
              <a:latin typeface="Verdana"/>
              <a:cs typeface="Verdana"/>
            </a:endParaRPr>
          </a:p>
          <a:p>
            <a:pPr marL="2125980" indent="-558165">
              <a:lnSpc>
                <a:spcPct val="100000"/>
              </a:lnSpc>
              <a:buAutoNum type="arabicParenR" startAt="11"/>
              <a:tabLst>
                <a:tab pos="2126615" algn="l"/>
              </a:tabLst>
            </a:pPr>
            <a:r>
              <a:rPr sz="2500" spc="-190" dirty="0">
                <a:solidFill>
                  <a:srgbClr val="CDDC85"/>
                </a:solidFill>
                <a:latin typeface="Verdana"/>
                <a:cs typeface="Verdana"/>
              </a:rPr>
              <a:t>CYBERSECURITY </a:t>
            </a:r>
            <a:r>
              <a:rPr sz="2500" spc="-155" dirty="0">
                <a:solidFill>
                  <a:srgbClr val="CDDC85"/>
                </a:solidFill>
                <a:latin typeface="Verdana"/>
                <a:cs typeface="Verdana"/>
              </a:rPr>
              <a:t>CAPABILITY</a:t>
            </a:r>
            <a:r>
              <a:rPr sz="2500" spc="-165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204" dirty="0">
                <a:solidFill>
                  <a:srgbClr val="CDDC85"/>
                </a:solidFill>
                <a:latin typeface="Verdana"/>
                <a:cs typeface="Verdana"/>
              </a:rPr>
              <a:t>MATURITY</a:t>
            </a:r>
            <a:r>
              <a:rPr sz="2500" spc="-15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CDDC85"/>
                </a:solidFill>
                <a:latin typeface="Verdana"/>
                <a:cs typeface="Verdana"/>
              </a:rPr>
              <a:t>MODEL</a:t>
            </a:r>
            <a:r>
              <a:rPr sz="2500" spc="-19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CDDC85"/>
                </a:solidFill>
                <a:latin typeface="Verdana"/>
                <a:cs typeface="Verdana"/>
              </a:rPr>
              <a:t>(C2M2)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79375" marR="75565" indent="104775" algn="ctr">
              <a:lnSpc>
                <a:spcPts val="2700"/>
              </a:lnSpc>
            </a:pP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500" spc="-285" dirty="0">
                <a:solidFill>
                  <a:srgbClr val="FFFFFF"/>
                </a:solidFill>
                <a:latin typeface="Verdana"/>
                <a:cs typeface="Verdana"/>
              </a:rPr>
              <a:t>U.S.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Department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Energy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(DOE)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C2M2 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sz="2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voluntarily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measure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maturity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25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cybersecurity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consistently.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6" y="3437001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-10633"/>
            <a:ext cx="5209032" cy="6857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459F0-B0B4-E37F-3249-EAFC1E251FF4}"/>
              </a:ext>
            </a:extLst>
          </p:cNvPr>
          <p:cNvSpPr txBox="1"/>
          <p:nvPr/>
        </p:nvSpPr>
        <p:spPr>
          <a:xfrm>
            <a:off x="762000" y="1752600"/>
            <a:ext cx="263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ETSI Standards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6" y="3437001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426A6-5E33-4984-DD1F-2B116F22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51054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6A76C6-E7C8-0EFE-ECFA-2B937EAA8C1E}"/>
              </a:ext>
            </a:extLst>
          </p:cNvPr>
          <p:cNvSpPr txBox="1"/>
          <p:nvPr/>
        </p:nvSpPr>
        <p:spPr>
          <a:xfrm>
            <a:off x="762000" y="1676400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ISO/IEC Standards</a:t>
            </a:r>
          </a:p>
        </p:txBody>
      </p:sp>
    </p:spTree>
    <p:extLst>
      <p:ext uri="{BB962C8B-B14F-4D97-AF65-F5344CB8AC3E}">
        <p14:creationId xmlns:p14="http://schemas.microsoft.com/office/powerpoint/2010/main" val="32904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821" y="509727"/>
            <a:ext cx="2969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rgbClr val="FFFFFF"/>
                </a:solidFill>
              </a:rPr>
              <a:t>Content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4318761" y="0"/>
            <a:ext cx="3554729" cy="2012314"/>
            <a:chOff x="4318761" y="0"/>
            <a:chExt cx="3554729" cy="2012314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98804" y="3491483"/>
            <a:ext cx="490855" cy="492759"/>
          </a:xfrm>
          <a:custGeom>
            <a:avLst/>
            <a:gdLst/>
            <a:ahLst/>
            <a:cxnLst/>
            <a:rect l="l" t="t" r="r" b="b"/>
            <a:pathLst>
              <a:path w="490855" h="492760">
                <a:moveTo>
                  <a:pt x="490728" y="8128"/>
                </a:moveTo>
                <a:lnTo>
                  <a:pt x="490220" y="6604"/>
                </a:lnTo>
                <a:lnTo>
                  <a:pt x="490220" y="4318"/>
                </a:lnTo>
                <a:lnTo>
                  <a:pt x="489077" y="3302"/>
                </a:lnTo>
                <a:lnTo>
                  <a:pt x="488569" y="2159"/>
                </a:lnTo>
                <a:lnTo>
                  <a:pt x="487426" y="1143"/>
                </a:lnTo>
                <a:lnTo>
                  <a:pt x="485775" y="508"/>
                </a:lnTo>
                <a:lnTo>
                  <a:pt x="484759" y="0"/>
                </a:lnTo>
                <a:lnTo>
                  <a:pt x="441833" y="0"/>
                </a:lnTo>
                <a:lnTo>
                  <a:pt x="441833" y="57277"/>
                </a:lnTo>
                <a:lnTo>
                  <a:pt x="441833" y="270383"/>
                </a:lnTo>
                <a:lnTo>
                  <a:pt x="441325" y="272542"/>
                </a:lnTo>
                <a:lnTo>
                  <a:pt x="440690" y="273685"/>
                </a:lnTo>
                <a:lnTo>
                  <a:pt x="440182" y="275336"/>
                </a:lnTo>
                <a:lnTo>
                  <a:pt x="439039" y="276352"/>
                </a:lnTo>
                <a:lnTo>
                  <a:pt x="438023" y="277495"/>
                </a:lnTo>
                <a:lnTo>
                  <a:pt x="436880" y="278003"/>
                </a:lnTo>
                <a:lnTo>
                  <a:pt x="434721" y="278511"/>
                </a:lnTo>
                <a:lnTo>
                  <a:pt x="55435" y="278511"/>
                </a:lnTo>
                <a:lnTo>
                  <a:pt x="53797" y="278003"/>
                </a:lnTo>
                <a:lnTo>
                  <a:pt x="52717" y="277495"/>
                </a:lnTo>
                <a:lnTo>
                  <a:pt x="51625" y="276352"/>
                </a:lnTo>
                <a:lnTo>
                  <a:pt x="50546" y="275336"/>
                </a:lnTo>
                <a:lnTo>
                  <a:pt x="49999" y="273685"/>
                </a:lnTo>
                <a:lnTo>
                  <a:pt x="48907" y="272542"/>
                </a:lnTo>
                <a:lnTo>
                  <a:pt x="48907" y="174142"/>
                </a:lnTo>
                <a:lnTo>
                  <a:pt x="49847" y="176022"/>
                </a:lnTo>
                <a:lnTo>
                  <a:pt x="50393" y="177165"/>
                </a:lnTo>
                <a:lnTo>
                  <a:pt x="51485" y="178308"/>
                </a:lnTo>
                <a:lnTo>
                  <a:pt x="52565" y="179324"/>
                </a:lnTo>
                <a:lnTo>
                  <a:pt x="53644" y="180467"/>
                </a:lnTo>
                <a:lnTo>
                  <a:pt x="55283" y="180467"/>
                </a:lnTo>
                <a:lnTo>
                  <a:pt x="56908" y="180975"/>
                </a:lnTo>
                <a:lnTo>
                  <a:pt x="130695" y="180975"/>
                </a:lnTo>
                <a:lnTo>
                  <a:pt x="133946" y="179959"/>
                </a:lnTo>
                <a:lnTo>
                  <a:pt x="135039" y="179324"/>
                </a:lnTo>
                <a:lnTo>
                  <a:pt x="136118" y="178308"/>
                </a:lnTo>
                <a:lnTo>
                  <a:pt x="173609" y="139065"/>
                </a:lnTo>
                <a:lnTo>
                  <a:pt x="204978" y="217551"/>
                </a:lnTo>
                <a:lnTo>
                  <a:pt x="205613" y="219202"/>
                </a:lnTo>
                <a:lnTo>
                  <a:pt x="207137" y="220853"/>
                </a:lnTo>
                <a:lnTo>
                  <a:pt x="210947" y="222504"/>
                </a:lnTo>
                <a:lnTo>
                  <a:pt x="213741" y="222504"/>
                </a:lnTo>
                <a:lnTo>
                  <a:pt x="215392" y="221996"/>
                </a:lnTo>
                <a:lnTo>
                  <a:pt x="216408" y="220853"/>
                </a:lnTo>
                <a:lnTo>
                  <a:pt x="218567" y="220345"/>
                </a:lnTo>
                <a:lnTo>
                  <a:pt x="238544" y="199771"/>
                </a:lnTo>
                <a:lnTo>
                  <a:pt x="269621" y="167767"/>
                </a:lnTo>
                <a:lnTo>
                  <a:pt x="304292" y="203200"/>
                </a:lnTo>
                <a:lnTo>
                  <a:pt x="305435" y="204216"/>
                </a:lnTo>
                <a:lnTo>
                  <a:pt x="307594" y="205359"/>
                </a:lnTo>
                <a:lnTo>
                  <a:pt x="309245" y="205867"/>
                </a:lnTo>
                <a:lnTo>
                  <a:pt x="310769" y="205867"/>
                </a:lnTo>
                <a:lnTo>
                  <a:pt x="312420" y="205359"/>
                </a:lnTo>
                <a:lnTo>
                  <a:pt x="313563" y="204851"/>
                </a:lnTo>
                <a:lnTo>
                  <a:pt x="315722" y="204216"/>
                </a:lnTo>
                <a:lnTo>
                  <a:pt x="316738" y="203200"/>
                </a:lnTo>
                <a:lnTo>
                  <a:pt x="330923" y="185420"/>
                </a:lnTo>
                <a:lnTo>
                  <a:pt x="390017" y="111379"/>
                </a:lnTo>
                <a:lnTo>
                  <a:pt x="391160" y="110248"/>
                </a:lnTo>
                <a:lnTo>
                  <a:pt x="391668" y="108077"/>
                </a:lnTo>
                <a:lnTo>
                  <a:pt x="391668" y="103632"/>
                </a:lnTo>
                <a:lnTo>
                  <a:pt x="385699" y="98044"/>
                </a:lnTo>
                <a:lnTo>
                  <a:pt x="384556" y="97548"/>
                </a:lnTo>
                <a:lnTo>
                  <a:pt x="383032" y="97548"/>
                </a:lnTo>
                <a:lnTo>
                  <a:pt x="381381" y="98044"/>
                </a:lnTo>
                <a:lnTo>
                  <a:pt x="380238" y="98679"/>
                </a:lnTo>
                <a:lnTo>
                  <a:pt x="378079" y="99199"/>
                </a:lnTo>
                <a:lnTo>
                  <a:pt x="377063" y="100330"/>
                </a:lnTo>
                <a:lnTo>
                  <a:pt x="309753" y="185420"/>
                </a:lnTo>
                <a:lnTo>
                  <a:pt x="292658" y="167767"/>
                </a:lnTo>
                <a:lnTo>
                  <a:pt x="275590" y="150114"/>
                </a:lnTo>
                <a:lnTo>
                  <a:pt x="272288" y="147828"/>
                </a:lnTo>
                <a:lnTo>
                  <a:pt x="270637" y="147828"/>
                </a:lnTo>
                <a:lnTo>
                  <a:pt x="269621" y="147320"/>
                </a:lnTo>
                <a:lnTo>
                  <a:pt x="267970" y="147828"/>
                </a:lnTo>
                <a:lnTo>
                  <a:pt x="265811" y="147828"/>
                </a:lnTo>
                <a:lnTo>
                  <a:pt x="264668" y="148971"/>
                </a:lnTo>
                <a:lnTo>
                  <a:pt x="263652" y="150114"/>
                </a:lnTo>
                <a:lnTo>
                  <a:pt x="215392" y="199771"/>
                </a:lnTo>
                <a:lnTo>
                  <a:pt x="191185" y="139065"/>
                </a:lnTo>
                <a:lnTo>
                  <a:pt x="183896" y="120777"/>
                </a:lnTo>
                <a:lnTo>
                  <a:pt x="182753" y="119126"/>
                </a:lnTo>
                <a:lnTo>
                  <a:pt x="181102" y="117475"/>
                </a:lnTo>
                <a:lnTo>
                  <a:pt x="180086" y="116332"/>
                </a:lnTo>
                <a:lnTo>
                  <a:pt x="177292" y="115824"/>
                </a:lnTo>
                <a:lnTo>
                  <a:pt x="173609" y="115824"/>
                </a:lnTo>
                <a:lnTo>
                  <a:pt x="171958" y="116840"/>
                </a:lnTo>
                <a:lnTo>
                  <a:pt x="170307" y="118491"/>
                </a:lnTo>
                <a:lnTo>
                  <a:pt x="126898" y="164465"/>
                </a:lnTo>
                <a:lnTo>
                  <a:pt x="55283" y="164465"/>
                </a:lnTo>
                <a:lnTo>
                  <a:pt x="53644" y="164973"/>
                </a:lnTo>
                <a:lnTo>
                  <a:pt x="52565" y="165608"/>
                </a:lnTo>
                <a:lnTo>
                  <a:pt x="51485" y="167259"/>
                </a:lnTo>
                <a:lnTo>
                  <a:pt x="50393" y="168275"/>
                </a:lnTo>
                <a:lnTo>
                  <a:pt x="49847" y="169418"/>
                </a:lnTo>
                <a:lnTo>
                  <a:pt x="48907" y="170865"/>
                </a:lnTo>
                <a:lnTo>
                  <a:pt x="48907" y="55626"/>
                </a:lnTo>
                <a:lnTo>
                  <a:pt x="49999" y="54483"/>
                </a:lnTo>
                <a:lnTo>
                  <a:pt x="50546" y="52336"/>
                </a:lnTo>
                <a:lnTo>
                  <a:pt x="51625" y="51181"/>
                </a:lnTo>
                <a:lnTo>
                  <a:pt x="52717" y="50165"/>
                </a:lnTo>
                <a:lnTo>
                  <a:pt x="53797" y="49657"/>
                </a:lnTo>
                <a:lnTo>
                  <a:pt x="55435" y="49022"/>
                </a:lnTo>
                <a:lnTo>
                  <a:pt x="434721" y="49022"/>
                </a:lnTo>
                <a:lnTo>
                  <a:pt x="436880" y="49657"/>
                </a:lnTo>
                <a:lnTo>
                  <a:pt x="438023" y="50165"/>
                </a:lnTo>
                <a:lnTo>
                  <a:pt x="440182" y="52336"/>
                </a:lnTo>
                <a:lnTo>
                  <a:pt x="440690" y="54483"/>
                </a:lnTo>
                <a:lnTo>
                  <a:pt x="441325" y="55626"/>
                </a:lnTo>
                <a:lnTo>
                  <a:pt x="441833" y="57277"/>
                </a:lnTo>
                <a:lnTo>
                  <a:pt x="441833" y="0"/>
                </a:lnTo>
                <a:lnTo>
                  <a:pt x="6515" y="0"/>
                </a:lnTo>
                <a:lnTo>
                  <a:pt x="4889" y="508"/>
                </a:lnTo>
                <a:lnTo>
                  <a:pt x="3810" y="1143"/>
                </a:lnTo>
                <a:lnTo>
                  <a:pt x="2717" y="2159"/>
                </a:lnTo>
                <a:lnTo>
                  <a:pt x="1092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1564"/>
                </a:lnTo>
                <a:lnTo>
                  <a:pt x="546" y="323215"/>
                </a:lnTo>
                <a:lnTo>
                  <a:pt x="1092" y="324358"/>
                </a:lnTo>
                <a:lnTo>
                  <a:pt x="2717" y="325501"/>
                </a:lnTo>
                <a:lnTo>
                  <a:pt x="3810" y="326517"/>
                </a:lnTo>
                <a:lnTo>
                  <a:pt x="4889" y="327660"/>
                </a:lnTo>
                <a:lnTo>
                  <a:pt x="6515" y="328168"/>
                </a:lnTo>
                <a:lnTo>
                  <a:pt x="237490" y="328168"/>
                </a:lnTo>
                <a:lnTo>
                  <a:pt x="237490" y="382143"/>
                </a:lnTo>
                <a:lnTo>
                  <a:pt x="141300" y="478028"/>
                </a:lnTo>
                <a:lnTo>
                  <a:pt x="140754" y="479171"/>
                </a:lnTo>
                <a:lnTo>
                  <a:pt x="139661" y="481330"/>
                </a:lnTo>
                <a:lnTo>
                  <a:pt x="139115" y="482473"/>
                </a:lnTo>
                <a:lnTo>
                  <a:pt x="139115" y="485648"/>
                </a:lnTo>
                <a:lnTo>
                  <a:pt x="139661" y="486791"/>
                </a:lnTo>
                <a:lnTo>
                  <a:pt x="140754" y="488950"/>
                </a:lnTo>
                <a:lnTo>
                  <a:pt x="141300" y="490093"/>
                </a:lnTo>
                <a:lnTo>
                  <a:pt x="142925" y="491109"/>
                </a:lnTo>
                <a:lnTo>
                  <a:pt x="144018" y="491744"/>
                </a:lnTo>
                <a:lnTo>
                  <a:pt x="145643" y="492252"/>
                </a:lnTo>
                <a:lnTo>
                  <a:pt x="148907" y="492252"/>
                </a:lnTo>
                <a:lnTo>
                  <a:pt x="150533" y="491744"/>
                </a:lnTo>
                <a:lnTo>
                  <a:pt x="151625" y="491109"/>
                </a:lnTo>
                <a:lnTo>
                  <a:pt x="152704" y="490093"/>
                </a:lnTo>
                <a:lnTo>
                  <a:pt x="245618" y="396875"/>
                </a:lnTo>
                <a:lnTo>
                  <a:pt x="337439" y="490093"/>
                </a:lnTo>
                <a:lnTo>
                  <a:pt x="338582" y="491109"/>
                </a:lnTo>
                <a:lnTo>
                  <a:pt x="340741" y="491744"/>
                </a:lnTo>
                <a:lnTo>
                  <a:pt x="341884" y="492252"/>
                </a:lnTo>
                <a:lnTo>
                  <a:pt x="345059" y="492252"/>
                </a:lnTo>
                <a:lnTo>
                  <a:pt x="346202" y="491744"/>
                </a:lnTo>
                <a:lnTo>
                  <a:pt x="348361" y="491109"/>
                </a:lnTo>
                <a:lnTo>
                  <a:pt x="350520" y="488950"/>
                </a:lnTo>
                <a:lnTo>
                  <a:pt x="351028" y="486791"/>
                </a:lnTo>
                <a:lnTo>
                  <a:pt x="351663" y="485648"/>
                </a:lnTo>
                <a:lnTo>
                  <a:pt x="351663" y="482473"/>
                </a:lnTo>
                <a:lnTo>
                  <a:pt x="351028" y="481330"/>
                </a:lnTo>
                <a:lnTo>
                  <a:pt x="350520" y="479171"/>
                </a:lnTo>
                <a:lnTo>
                  <a:pt x="268427" y="396875"/>
                </a:lnTo>
                <a:lnTo>
                  <a:pt x="253746" y="382143"/>
                </a:lnTo>
                <a:lnTo>
                  <a:pt x="253746" y="328168"/>
                </a:lnTo>
                <a:lnTo>
                  <a:pt x="484759" y="328168"/>
                </a:lnTo>
                <a:lnTo>
                  <a:pt x="485775" y="327660"/>
                </a:lnTo>
                <a:lnTo>
                  <a:pt x="487426" y="326517"/>
                </a:lnTo>
                <a:lnTo>
                  <a:pt x="488569" y="325501"/>
                </a:lnTo>
                <a:lnTo>
                  <a:pt x="489077" y="324358"/>
                </a:lnTo>
                <a:lnTo>
                  <a:pt x="490220" y="323215"/>
                </a:lnTo>
                <a:lnTo>
                  <a:pt x="490220" y="321564"/>
                </a:lnTo>
                <a:lnTo>
                  <a:pt x="490728" y="320040"/>
                </a:lnTo>
                <a:lnTo>
                  <a:pt x="490728" y="278511"/>
                </a:lnTo>
                <a:lnTo>
                  <a:pt x="490728" y="49022"/>
                </a:lnTo>
                <a:lnTo>
                  <a:pt x="490728" y="8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852" y="2292095"/>
            <a:ext cx="489584" cy="494030"/>
          </a:xfrm>
          <a:custGeom>
            <a:avLst/>
            <a:gdLst/>
            <a:ahLst/>
            <a:cxnLst/>
            <a:rect l="l" t="t" r="r" b="b"/>
            <a:pathLst>
              <a:path w="489584" h="494030">
                <a:moveTo>
                  <a:pt x="391668" y="105156"/>
                </a:moveTo>
                <a:lnTo>
                  <a:pt x="385699" y="99568"/>
                </a:lnTo>
                <a:lnTo>
                  <a:pt x="384556" y="99060"/>
                </a:lnTo>
                <a:lnTo>
                  <a:pt x="383032" y="99060"/>
                </a:lnTo>
                <a:lnTo>
                  <a:pt x="381381" y="99568"/>
                </a:lnTo>
                <a:lnTo>
                  <a:pt x="380238" y="100203"/>
                </a:lnTo>
                <a:lnTo>
                  <a:pt x="378079" y="100711"/>
                </a:lnTo>
                <a:lnTo>
                  <a:pt x="377063" y="101854"/>
                </a:lnTo>
                <a:lnTo>
                  <a:pt x="309753" y="186944"/>
                </a:lnTo>
                <a:lnTo>
                  <a:pt x="292671" y="169291"/>
                </a:lnTo>
                <a:lnTo>
                  <a:pt x="275590" y="151638"/>
                </a:lnTo>
                <a:lnTo>
                  <a:pt x="272288" y="149352"/>
                </a:lnTo>
                <a:lnTo>
                  <a:pt x="270637" y="149352"/>
                </a:lnTo>
                <a:lnTo>
                  <a:pt x="269621" y="148844"/>
                </a:lnTo>
                <a:lnTo>
                  <a:pt x="267970" y="149352"/>
                </a:lnTo>
                <a:lnTo>
                  <a:pt x="265811" y="149352"/>
                </a:lnTo>
                <a:lnTo>
                  <a:pt x="264668" y="150495"/>
                </a:lnTo>
                <a:lnTo>
                  <a:pt x="263652" y="151638"/>
                </a:lnTo>
                <a:lnTo>
                  <a:pt x="215392" y="201295"/>
                </a:lnTo>
                <a:lnTo>
                  <a:pt x="191185" y="140589"/>
                </a:lnTo>
                <a:lnTo>
                  <a:pt x="183896" y="122301"/>
                </a:lnTo>
                <a:lnTo>
                  <a:pt x="182753" y="120650"/>
                </a:lnTo>
                <a:lnTo>
                  <a:pt x="181102" y="118999"/>
                </a:lnTo>
                <a:lnTo>
                  <a:pt x="180086" y="117856"/>
                </a:lnTo>
                <a:lnTo>
                  <a:pt x="177292" y="117348"/>
                </a:lnTo>
                <a:lnTo>
                  <a:pt x="173609" y="117348"/>
                </a:lnTo>
                <a:lnTo>
                  <a:pt x="171958" y="118364"/>
                </a:lnTo>
                <a:lnTo>
                  <a:pt x="170307" y="120015"/>
                </a:lnTo>
                <a:lnTo>
                  <a:pt x="126898" y="165989"/>
                </a:lnTo>
                <a:lnTo>
                  <a:pt x="55283" y="165989"/>
                </a:lnTo>
                <a:lnTo>
                  <a:pt x="53644" y="166497"/>
                </a:lnTo>
                <a:lnTo>
                  <a:pt x="52565" y="167132"/>
                </a:lnTo>
                <a:lnTo>
                  <a:pt x="51485" y="168783"/>
                </a:lnTo>
                <a:lnTo>
                  <a:pt x="50393" y="169799"/>
                </a:lnTo>
                <a:lnTo>
                  <a:pt x="49847" y="170942"/>
                </a:lnTo>
                <a:lnTo>
                  <a:pt x="48768" y="172593"/>
                </a:lnTo>
                <a:lnTo>
                  <a:pt x="48768" y="175387"/>
                </a:lnTo>
                <a:lnTo>
                  <a:pt x="49847" y="177546"/>
                </a:lnTo>
                <a:lnTo>
                  <a:pt x="50393" y="178689"/>
                </a:lnTo>
                <a:lnTo>
                  <a:pt x="51485" y="179832"/>
                </a:lnTo>
                <a:lnTo>
                  <a:pt x="52565" y="180848"/>
                </a:lnTo>
                <a:lnTo>
                  <a:pt x="53644" y="181991"/>
                </a:lnTo>
                <a:lnTo>
                  <a:pt x="55283" y="181991"/>
                </a:lnTo>
                <a:lnTo>
                  <a:pt x="56908" y="182499"/>
                </a:lnTo>
                <a:lnTo>
                  <a:pt x="130695" y="182499"/>
                </a:lnTo>
                <a:lnTo>
                  <a:pt x="133946" y="181483"/>
                </a:lnTo>
                <a:lnTo>
                  <a:pt x="135039" y="180848"/>
                </a:lnTo>
                <a:lnTo>
                  <a:pt x="136118" y="179832"/>
                </a:lnTo>
                <a:lnTo>
                  <a:pt x="173609" y="140589"/>
                </a:lnTo>
                <a:lnTo>
                  <a:pt x="204978" y="219075"/>
                </a:lnTo>
                <a:lnTo>
                  <a:pt x="205613" y="220726"/>
                </a:lnTo>
                <a:lnTo>
                  <a:pt x="207137" y="222377"/>
                </a:lnTo>
                <a:lnTo>
                  <a:pt x="210947" y="224028"/>
                </a:lnTo>
                <a:lnTo>
                  <a:pt x="213741" y="224028"/>
                </a:lnTo>
                <a:lnTo>
                  <a:pt x="215392" y="223520"/>
                </a:lnTo>
                <a:lnTo>
                  <a:pt x="216408" y="222377"/>
                </a:lnTo>
                <a:lnTo>
                  <a:pt x="218567" y="221869"/>
                </a:lnTo>
                <a:lnTo>
                  <a:pt x="238544" y="201295"/>
                </a:lnTo>
                <a:lnTo>
                  <a:pt x="269621" y="169291"/>
                </a:lnTo>
                <a:lnTo>
                  <a:pt x="304292" y="204724"/>
                </a:lnTo>
                <a:lnTo>
                  <a:pt x="305435" y="205740"/>
                </a:lnTo>
                <a:lnTo>
                  <a:pt x="307594" y="206883"/>
                </a:lnTo>
                <a:lnTo>
                  <a:pt x="309245" y="207391"/>
                </a:lnTo>
                <a:lnTo>
                  <a:pt x="310769" y="207391"/>
                </a:lnTo>
                <a:lnTo>
                  <a:pt x="312420" y="206883"/>
                </a:lnTo>
                <a:lnTo>
                  <a:pt x="313563" y="206375"/>
                </a:lnTo>
                <a:lnTo>
                  <a:pt x="315722" y="205740"/>
                </a:lnTo>
                <a:lnTo>
                  <a:pt x="316738" y="204724"/>
                </a:lnTo>
                <a:lnTo>
                  <a:pt x="330923" y="186944"/>
                </a:lnTo>
                <a:lnTo>
                  <a:pt x="390017" y="112903"/>
                </a:lnTo>
                <a:lnTo>
                  <a:pt x="391160" y="111760"/>
                </a:lnTo>
                <a:lnTo>
                  <a:pt x="391668" y="109601"/>
                </a:lnTo>
                <a:lnTo>
                  <a:pt x="391668" y="105156"/>
                </a:lnTo>
                <a:close/>
              </a:path>
              <a:path w="489584" h="494030">
                <a:moveTo>
                  <a:pt x="489204" y="8255"/>
                </a:moveTo>
                <a:lnTo>
                  <a:pt x="488696" y="6604"/>
                </a:lnTo>
                <a:lnTo>
                  <a:pt x="488696" y="4318"/>
                </a:lnTo>
                <a:lnTo>
                  <a:pt x="487553" y="3302"/>
                </a:lnTo>
                <a:lnTo>
                  <a:pt x="487045" y="2159"/>
                </a:lnTo>
                <a:lnTo>
                  <a:pt x="485902" y="1143"/>
                </a:lnTo>
                <a:lnTo>
                  <a:pt x="484378" y="508"/>
                </a:lnTo>
                <a:lnTo>
                  <a:pt x="483235" y="0"/>
                </a:lnTo>
                <a:lnTo>
                  <a:pt x="440436" y="0"/>
                </a:lnTo>
                <a:lnTo>
                  <a:pt x="440436" y="57404"/>
                </a:lnTo>
                <a:lnTo>
                  <a:pt x="440436" y="271272"/>
                </a:lnTo>
                <a:lnTo>
                  <a:pt x="439928" y="273431"/>
                </a:lnTo>
                <a:lnTo>
                  <a:pt x="439420" y="274447"/>
                </a:lnTo>
                <a:lnTo>
                  <a:pt x="438785" y="276098"/>
                </a:lnTo>
                <a:lnTo>
                  <a:pt x="437769" y="277241"/>
                </a:lnTo>
                <a:lnTo>
                  <a:pt x="436626" y="278384"/>
                </a:lnTo>
                <a:lnTo>
                  <a:pt x="435610" y="278892"/>
                </a:lnTo>
                <a:lnTo>
                  <a:pt x="433451" y="279400"/>
                </a:lnTo>
                <a:lnTo>
                  <a:pt x="55257" y="279400"/>
                </a:lnTo>
                <a:lnTo>
                  <a:pt x="53632" y="278892"/>
                </a:lnTo>
                <a:lnTo>
                  <a:pt x="52552" y="278384"/>
                </a:lnTo>
                <a:lnTo>
                  <a:pt x="50380" y="276098"/>
                </a:lnTo>
                <a:lnTo>
                  <a:pt x="49847" y="274447"/>
                </a:lnTo>
                <a:lnTo>
                  <a:pt x="48755" y="273431"/>
                </a:lnTo>
                <a:lnTo>
                  <a:pt x="48755" y="55753"/>
                </a:lnTo>
                <a:lnTo>
                  <a:pt x="49847" y="54737"/>
                </a:lnTo>
                <a:lnTo>
                  <a:pt x="50380" y="52451"/>
                </a:lnTo>
                <a:lnTo>
                  <a:pt x="51460" y="51435"/>
                </a:lnTo>
                <a:lnTo>
                  <a:pt x="52552" y="50292"/>
                </a:lnTo>
                <a:lnTo>
                  <a:pt x="53632" y="49784"/>
                </a:lnTo>
                <a:lnTo>
                  <a:pt x="55257" y="49276"/>
                </a:lnTo>
                <a:lnTo>
                  <a:pt x="433451" y="49276"/>
                </a:lnTo>
                <a:lnTo>
                  <a:pt x="435610" y="49784"/>
                </a:lnTo>
                <a:lnTo>
                  <a:pt x="436626" y="50292"/>
                </a:lnTo>
                <a:lnTo>
                  <a:pt x="438785" y="52451"/>
                </a:lnTo>
                <a:lnTo>
                  <a:pt x="439420" y="54737"/>
                </a:lnTo>
                <a:lnTo>
                  <a:pt x="439928" y="55753"/>
                </a:lnTo>
                <a:lnTo>
                  <a:pt x="440436" y="57404"/>
                </a:lnTo>
                <a:lnTo>
                  <a:pt x="440436" y="0"/>
                </a:lnTo>
                <a:lnTo>
                  <a:pt x="6502" y="0"/>
                </a:lnTo>
                <a:lnTo>
                  <a:pt x="4876" y="508"/>
                </a:lnTo>
                <a:lnTo>
                  <a:pt x="3797" y="1143"/>
                </a:lnTo>
                <a:lnTo>
                  <a:pt x="2705" y="2159"/>
                </a:lnTo>
                <a:lnTo>
                  <a:pt x="1079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2580"/>
                </a:lnTo>
                <a:lnTo>
                  <a:pt x="546" y="324231"/>
                </a:lnTo>
                <a:lnTo>
                  <a:pt x="1079" y="325374"/>
                </a:lnTo>
                <a:lnTo>
                  <a:pt x="2705" y="326390"/>
                </a:lnTo>
                <a:lnTo>
                  <a:pt x="4876" y="328676"/>
                </a:lnTo>
                <a:lnTo>
                  <a:pt x="6502" y="329184"/>
                </a:lnTo>
                <a:lnTo>
                  <a:pt x="236728" y="329184"/>
                </a:lnTo>
                <a:lnTo>
                  <a:pt x="236728" y="383286"/>
                </a:lnTo>
                <a:lnTo>
                  <a:pt x="140855" y="479552"/>
                </a:lnTo>
                <a:lnTo>
                  <a:pt x="140309" y="480695"/>
                </a:lnTo>
                <a:lnTo>
                  <a:pt x="139230" y="482854"/>
                </a:lnTo>
                <a:lnTo>
                  <a:pt x="138684" y="483870"/>
                </a:lnTo>
                <a:lnTo>
                  <a:pt x="138684" y="487172"/>
                </a:lnTo>
                <a:lnTo>
                  <a:pt x="139230" y="488315"/>
                </a:lnTo>
                <a:lnTo>
                  <a:pt x="140309" y="490474"/>
                </a:lnTo>
                <a:lnTo>
                  <a:pt x="140855" y="491617"/>
                </a:lnTo>
                <a:lnTo>
                  <a:pt x="142481" y="492633"/>
                </a:lnTo>
                <a:lnTo>
                  <a:pt x="143560" y="493268"/>
                </a:lnTo>
                <a:lnTo>
                  <a:pt x="145186" y="493776"/>
                </a:lnTo>
                <a:lnTo>
                  <a:pt x="148437" y="493776"/>
                </a:lnTo>
                <a:lnTo>
                  <a:pt x="150063" y="493268"/>
                </a:lnTo>
                <a:lnTo>
                  <a:pt x="151155" y="492633"/>
                </a:lnTo>
                <a:lnTo>
                  <a:pt x="152234" y="491617"/>
                </a:lnTo>
                <a:lnTo>
                  <a:pt x="244856" y="398145"/>
                </a:lnTo>
                <a:lnTo>
                  <a:pt x="336423" y="491617"/>
                </a:lnTo>
                <a:lnTo>
                  <a:pt x="337566" y="492633"/>
                </a:lnTo>
                <a:lnTo>
                  <a:pt x="339725" y="493268"/>
                </a:lnTo>
                <a:lnTo>
                  <a:pt x="340741" y="493776"/>
                </a:lnTo>
                <a:lnTo>
                  <a:pt x="344043" y="493776"/>
                </a:lnTo>
                <a:lnTo>
                  <a:pt x="345059" y="493268"/>
                </a:lnTo>
                <a:lnTo>
                  <a:pt x="347218" y="492633"/>
                </a:lnTo>
                <a:lnTo>
                  <a:pt x="348361" y="491617"/>
                </a:lnTo>
                <a:lnTo>
                  <a:pt x="349377" y="490474"/>
                </a:lnTo>
                <a:lnTo>
                  <a:pt x="350012" y="488315"/>
                </a:lnTo>
                <a:lnTo>
                  <a:pt x="350520" y="487172"/>
                </a:lnTo>
                <a:lnTo>
                  <a:pt x="350520" y="483870"/>
                </a:lnTo>
                <a:lnTo>
                  <a:pt x="350012" y="482854"/>
                </a:lnTo>
                <a:lnTo>
                  <a:pt x="349377" y="480695"/>
                </a:lnTo>
                <a:lnTo>
                  <a:pt x="348361" y="479552"/>
                </a:lnTo>
                <a:lnTo>
                  <a:pt x="267703" y="398145"/>
                </a:lnTo>
                <a:lnTo>
                  <a:pt x="252984" y="383286"/>
                </a:lnTo>
                <a:lnTo>
                  <a:pt x="252984" y="329184"/>
                </a:lnTo>
                <a:lnTo>
                  <a:pt x="483235" y="329184"/>
                </a:lnTo>
                <a:lnTo>
                  <a:pt x="484378" y="328676"/>
                </a:lnTo>
                <a:lnTo>
                  <a:pt x="485902" y="327533"/>
                </a:lnTo>
                <a:lnTo>
                  <a:pt x="487045" y="326390"/>
                </a:lnTo>
                <a:lnTo>
                  <a:pt x="487553" y="325374"/>
                </a:lnTo>
                <a:lnTo>
                  <a:pt x="488696" y="324231"/>
                </a:lnTo>
                <a:lnTo>
                  <a:pt x="488696" y="322580"/>
                </a:lnTo>
                <a:lnTo>
                  <a:pt x="489204" y="320929"/>
                </a:lnTo>
                <a:lnTo>
                  <a:pt x="489204" y="279400"/>
                </a:lnTo>
                <a:lnTo>
                  <a:pt x="489204" y="49276"/>
                </a:lnTo>
                <a:lnTo>
                  <a:pt x="489204" y="8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852" y="2927603"/>
            <a:ext cx="489584" cy="494030"/>
          </a:xfrm>
          <a:custGeom>
            <a:avLst/>
            <a:gdLst/>
            <a:ahLst/>
            <a:cxnLst/>
            <a:rect l="l" t="t" r="r" b="b"/>
            <a:pathLst>
              <a:path w="489584" h="494029">
                <a:moveTo>
                  <a:pt x="391668" y="105156"/>
                </a:moveTo>
                <a:lnTo>
                  <a:pt x="385699" y="99568"/>
                </a:lnTo>
                <a:lnTo>
                  <a:pt x="384556" y="99060"/>
                </a:lnTo>
                <a:lnTo>
                  <a:pt x="383032" y="99060"/>
                </a:lnTo>
                <a:lnTo>
                  <a:pt x="381381" y="99568"/>
                </a:lnTo>
                <a:lnTo>
                  <a:pt x="380238" y="100203"/>
                </a:lnTo>
                <a:lnTo>
                  <a:pt x="378079" y="100711"/>
                </a:lnTo>
                <a:lnTo>
                  <a:pt x="377063" y="101854"/>
                </a:lnTo>
                <a:lnTo>
                  <a:pt x="309753" y="186944"/>
                </a:lnTo>
                <a:lnTo>
                  <a:pt x="292671" y="169291"/>
                </a:lnTo>
                <a:lnTo>
                  <a:pt x="275590" y="151638"/>
                </a:lnTo>
                <a:lnTo>
                  <a:pt x="272288" y="149352"/>
                </a:lnTo>
                <a:lnTo>
                  <a:pt x="270637" y="149352"/>
                </a:lnTo>
                <a:lnTo>
                  <a:pt x="269621" y="148844"/>
                </a:lnTo>
                <a:lnTo>
                  <a:pt x="267970" y="149352"/>
                </a:lnTo>
                <a:lnTo>
                  <a:pt x="265811" y="149352"/>
                </a:lnTo>
                <a:lnTo>
                  <a:pt x="264668" y="150495"/>
                </a:lnTo>
                <a:lnTo>
                  <a:pt x="263652" y="151638"/>
                </a:lnTo>
                <a:lnTo>
                  <a:pt x="215392" y="201295"/>
                </a:lnTo>
                <a:lnTo>
                  <a:pt x="191185" y="140589"/>
                </a:lnTo>
                <a:lnTo>
                  <a:pt x="183896" y="122301"/>
                </a:lnTo>
                <a:lnTo>
                  <a:pt x="182753" y="120650"/>
                </a:lnTo>
                <a:lnTo>
                  <a:pt x="181102" y="118999"/>
                </a:lnTo>
                <a:lnTo>
                  <a:pt x="180086" y="117856"/>
                </a:lnTo>
                <a:lnTo>
                  <a:pt x="177292" y="117348"/>
                </a:lnTo>
                <a:lnTo>
                  <a:pt x="173609" y="117348"/>
                </a:lnTo>
                <a:lnTo>
                  <a:pt x="171958" y="118364"/>
                </a:lnTo>
                <a:lnTo>
                  <a:pt x="170307" y="120015"/>
                </a:lnTo>
                <a:lnTo>
                  <a:pt x="126898" y="165989"/>
                </a:lnTo>
                <a:lnTo>
                  <a:pt x="55283" y="165989"/>
                </a:lnTo>
                <a:lnTo>
                  <a:pt x="53644" y="166497"/>
                </a:lnTo>
                <a:lnTo>
                  <a:pt x="52565" y="167132"/>
                </a:lnTo>
                <a:lnTo>
                  <a:pt x="51485" y="168783"/>
                </a:lnTo>
                <a:lnTo>
                  <a:pt x="50393" y="169799"/>
                </a:lnTo>
                <a:lnTo>
                  <a:pt x="49847" y="170942"/>
                </a:lnTo>
                <a:lnTo>
                  <a:pt x="48768" y="172593"/>
                </a:lnTo>
                <a:lnTo>
                  <a:pt x="48768" y="175387"/>
                </a:lnTo>
                <a:lnTo>
                  <a:pt x="49847" y="177546"/>
                </a:lnTo>
                <a:lnTo>
                  <a:pt x="50393" y="178689"/>
                </a:lnTo>
                <a:lnTo>
                  <a:pt x="51485" y="179832"/>
                </a:lnTo>
                <a:lnTo>
                  <a:pt x="52565" y="180848"/>
                </a:lnTo>
                <a:lnTo>
                  <a:pt x="53644" y="181991"/>
                </a:lnTo>
                <a:lnTo>
                  <a:pt x="55283" y="181991"/>
                </a:lnTo>
                <a:lnTo>
                  <a:pt x="56908" y="182499"/>
                </a:lnTo>
                <a:lnTo>
                  <a:pt x="130695" y="182499"/>
                </a:lnTo>
                <a:lnTo>
                  <a:pt x="133946" y="181483"/>
                </a:lnTo>
                <a:lnTo>
                  <a:pt x="135039" y="180848"/>
                </a:lnTo>
                <a:lnTo>
                  <a:pt x="136118" y="179832"/>
                </a:lnTo>
                <a:lnTo>
                  <a:pt x="173609" y="140589"/>
                </a:lnTo>
                <a:lnTo>
                  <a:pt x="204978" y="219075"/>
                </a:lnTo>
                <a:lnTo>
                  <a:pt x="205613" y="220726"/>
                </a:lnTo>
                <a:lnTo>
                  <a:pt x="207137" y="222377"/>
                </a:lnTo>
                <a:lnTo>
                  <a:pt x="210947" y="224028"/>
                </a:lnTo>
                <a:lnTo>
                  <a:pt x="213741" y="224028"/>
                </a:lnTo>
                <a:lnTo>
                  <a:pt x="215392" y="223520"/>
                </a:lnTo>
                <a:lnTo>
                  <a:pt x="216408" y="222377"/>
                </a:lnTo>
                <a:lnTo>
                  <a:pt x="218567" y="221869"/>
                </a:lnTo>
                <a:lnTo>
                  <a:pt x="238544" y="201295"/>
                </a:lnTo>
                <a:lnTo>
                  <a:pt x="269621" y="169291"/>
                </a:lnTo>
                <a:lnTo>
                  <a:pt x="304292" y="204724"/>
                </a:lnTo>
                <a:lnTo>
                  <a:pt x="305435" y="205740"/>
                </a:lnTo>
                <a:lnTo>
                  <a:pt x="307594" y="206883"/>
                </a:lnTo>
                <a:lnTo>
                  <a:pt x="309245" y="207391"/>
                </a:lnTo>
                <a:lnTo>
                  <a:pt x="310769" y="207391"/>
                </a:lnTo>
                <a:lnTo>
                  <a:pt x="312420" y="206883"/>
                </a:lnTo>
                <a:lnTo>
                  <a:pt x="313563" y="206375"/>
                </a:lnTo>
                <a:lnTo>
                  <a:pt x="315722" y="205740"/>
                </a:lnTo>
                <a:lnTo>
                  <a:pt x="316738" y="204724"/>
                </a:lnTo>
                <a:lnTo>
                  <a:pt x="330923" y="186944"/>
                </a:lnTo>
                <a:lnTo>
                  <a:pt x="390017" y="112903"/>
                </a:lnTo>
                <a:lnTo>
                  <a:pt x="391160" y="111760"/>
                </a:lnTo>
                <a:lnTo>
                  <a:pt x="391668" y="109601"/>
                </a:lnTo>
                <a:lnTo>
                  <a:pt x="391668" y="105156"/>
                </a:lnTo>
                <a:close/>
              </a:path>
              <a:path w="489584" h="494029">
                <a:moveTo>
                  <a:pt x="489204" y="8255"/>
                </a:moveTo>
                <a:lnTo>
                  <a:pt x="488696" y="6604"/>
                </a:lnTo>
                <a:lnTo>
                  <a:pt x="488696" y="4318"/>
                </a:lnTo>
                <a:lnTo>
                  <a:pt x="487553" y="3302"/>
                </a:lnTo>
                <a:lnTo>
                  <a:pt x="487045" y="2159"/>
                </a:lnTo>
                <a:lnTo>
                  <a:pt x="485902" y="1143"/>
                </a:lnTo>
                <a:lnTo>
                  <a:pt x="484378" y="508"/>
                </a:lnTo>
                <a:lnTo>
                  <a:pt x="483235" y="0"/>
                </a:lnTo>
                <a:lnTo>
                  <a:pt x="440436" y="0"/>
                </a:lnTo>
                <a:lnTo>
                  <a:pt x="440436" y="57404"/>
                </a:lnTo>
                <a:lnTo>
                  <a:pt x="440436" y="271272"/>
                </a:lnTo>
                <a:lnTo>
                  <a:pt x="439928" y="273431"/>
                </a:lnTo>
                <a:lnTo>
                  <a:pt x="439420" y="274447"/>
                </a:lnTo>
                <a:lnTo>
                  <a:pt x="438785" y="276098"/>
                </a:lnTo>
                <a:lnTo>
                  <a:pt x="437769" y="277241"/>
                </a:lnTo>
                <a:lnTo>
                  <a:pt x="436626" y="278384"/>
                </a:lnTo>
                <a:lnTo>
                  <a:pt x="435610" y="278892"/>
                </a:lnTo>
                <a:lnTo>
                  <a:pt x="433451" y="279400"/>
                </a:lnTo>
                <a:lnTo>
                  <a:pt x="55257" y="279400"/>
                </a:lnTo>
                <a:lnTo>
                  <a:pt x="53632" y="278892"/>
                </a:lnTo>
                <a:lnTo>
                  <a:pt x="52552" y="278384"/>
                </a:lnTo>
                <a:lnTo>
                  <a:pt x="50380" y="276098"/>
                </a:lnTo>
                <a:lnTo>
                  <a:pt x="49847" y="274447"/>
                </a:lnTo>
                <a:lnTo>
                  <a:pt x="48755" y="273431"/>
                </a:lnTo>
                <a:lnTo>
                  <a:pt x="48755" y="55753"/>
                </a:lnTo>
                <a:lnTo>
                  <a:pt x="49847" y="54737"/>
                </a:lnTo>
                <a:lnTo>
                  <a:pt x="50380" y="52451"/>
                </a:lnTo>
                <a:lnTo>
                  <a:pt x="51460" y="51435"/>
                </a:lnTo>
                <a:lnTo>
                  <a:pt x="52552" y="50292"/>
                </a:lnTo>
                <a:lnTo>
                  <a:pt x="53632" y="49784"/>
                </a:lnTo>
                <a:lnTo>
                  <a:pt x="55257" y="49276"/>
                </a:lnTo>
                <a:lnTo>
                  <a:pt x="433451" y="49276"/>
                </a:lnTo>
                <a:lnTo>
                  <a:pt x="435610" y="49784"/>
                </a:lnTo>
                <a:lnTo>
                  <a:pt x="436626" y="50292"/>
                </a:lnTo>
                <a:lnTo>
                  <a:pt x="438785" y="52451"/>
                </a:lnTo>
                <a:lnTo>
                  <a:pt x="439420" y="54737"/>
                </a:lnTo>
                <a:lnTo>
                  <a:pt x="439928" y="55753"/>
                </a:lnTo>
                <a:lnTo>
                  <a:pt x="440436" y="57404"/>
                </a:lnTo>
                <a:lnTo>
                  <a:pt x="440436" y="0"/>
                </a:lnTo>
                <a:lnTo>
                  <a:pt x="6502" y="0"/>
                </a:lnTo>
                <a:lnTo>
                  <a:pt x="4876" y="508"/>
                </a:lnTo>
                <a:lnTo>
                  <a:pt x="3797" y="1143"/>
                </a:lnTo>
                <a:lnTo>
                  <a:pt x="2705" y="2159"/>
                </a:lnTo>
                <a:lnTo>
                  <a:pt x="1079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2580"/>
                </a:lnTo>
                <a:lnTo>
                  <a:pt x="546" y="324231"/>
                </a:lnTo>
                <a:lnTo>
                  <a:pt x="1079" y="325374"/>
                </a:lnTo>
                <a:lnTo>
                  <a:pt x="2705" y="326390"/>
                </a:lnTo>
                <a:lnTo>
                  <a:pt x="4876" y="328676"/>
                </a:lnTo>
                <a:lnTo>
                  <a:pt x="6502" y="329184"/>
                </a:lnTo>
                <a:lnTo>
                  <a:pt x="236728" y="329184"/>
                </a:lnTo>
                <a:lnTo>
                  <a:pt x="236728" y="383286"/>
                </a:lnTo>
                <a:lnTo>
                  <a:pt x="140855" y="479552"/>
                </a:lnTo>
                <a:lnTo>
                  <a:pt x="140309" y="480695"/>
                </a:lnTo>
                <a:lnTo>
                  <a:pt x="139230" y="482854"/>
                </a:lnTo>
                <a:lnTo>
                  <a:pt x="138684" y="483870"/>
                </a:lnTo>
                <a:lnTo>
                  <a:pt x="138684" y="487172"/>
                </a:lnTo>
                <a:lnTo>
                  <a:pt x="139230" y="488315"/>
                </a:lnTo>
                <a:lnTo>
                  <a:pt x="140309" y="490474"/>
                </a:lnTo>
                <a:lnTo>
                  <a:pt x="140855" y="491617"/>
                </a:lnTo>
                <a:lnTo>
                  <a:pt x="142481" y="492633"/>
                </a:lnTo>
                <a:lnTo>
                  <a:pt x="143560" y="493268"/>
                </a:lnTo>
                <a:lnTo>
                  <a:pt x="145186" y="493776"/>
                </a:lnTo>
                <a:lnTo>
                  <a:pt x="148437" y="493776"/>
                </a:lnTo>
                <a:lnTo>
                  <a:pt x="150063" y="493268"/>
                </a:lnTo>
                <a:lnTo>
                  <a:pt x="151155" y="492633"/>
                </a:lnTo>
                <a:lnTo>
                  <a:pt x="152234" y="491617"/>
                </a:lnTo>
                <a:lnTo>
                  <a:pt x="244856" y="398145"/>
                </a:lnTo>
                <a:lnTo>
                  <a:pt x="336423" y="491617"/>
                </a:lnTo>
                <a:lnTo>
                  <a:pt x="337566" y="492633"/>
                </a:lnTo>
                <a:lnTo>
                  <a:pt x="339725" y="493268"/>
                </a:lnTo>
                <a:lnTo>
                  <a:pt x="340741" y="493776"/>
                </a:lnTo>
                <a:lnTo>
                  <a:pt x="344043" y="493776"/>
                </a:lnTo>
                <a:lnTo>
                  <a:pt x="345059" y="493268"/>
                </a:lnTo>
                <a:lnTo>
                  <a:pt x="347218" y="492633"/>
                </a:lnTo>
                <a:lnTo>
                  <a:pt x="348361" y="491617"/>
                </a:lnTo>
                <a:lnTo>
                  <a:pt x="349377" y="490474"/>
                </a:lnTo>
                <a:lnTo>
                  <a:pt x="350012" y="488315"/>
                </a:lnTo>
                <a:lnTo>
                  <a:pt x="350520" y="487172"/>
                </a:lnTo>
                <a:lnTo>
                  <a:pt x="350520" y="483870"/>
                </a:lnTo>
                <a:lnTo>
                  <a:pt x="350012" y="482854"/>
                </a:lnTo>
                <a:lnTo>
                  <a:pt x="349377" y="480695"/>
                </a:lnTo>
                <a:lnTo>
                  <a:pt x="348361" y="479552"/>
                </a:lnTo>
                <a:lnTo>
                  <a:pt x="267703" y="398145"/>
                </a:lnTo>
                <a:lnTo>
                  <a:pt x="252984" y="383286"/>
                </a:lnTo>
                <a:lnTo>
                  <a:pt x="252984" y="329184"/>
                </a:lnTo>
                <a:lnTo>
                  <a:pt x="483235" y="329184"/>
                </a:lnTo>
                <a:lnTo>
                  <a:pt x="484378" y="328676"/>
                </a:lnTo>
                <a:lnTo>
                  <a:pt x="485902" y="327533"/>
                </a:lnTo>
                <a:lnTo>
                  <a:pt x="487045" y="326390"/>
                </a:lnTo>
                <a:lnTo>
                  <a:pt x="487553" y="325374"/>
                </a:lnTo>
                <a:lnTo>
                  <a:pt x="488696" y="324231"/>
                </a:lnTo>
                <a:lnTo>
                  <a:pt x="488696" y="322580"/>
                </a:lnTo>
                <a:lnTo>
                  <a:pt x="489204" y="320929"/>
                </a:lnTo>
                <a:lnTo>
                  <a:pt x="489204" y="279400"/>
                </a:lnTo>
                <a:lnTo>
                  <a:pt x="489204" y="49276"/>
                </a:lnTo>
                <a:lnTo>
                  <a:pt x="489204" y="8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8804" y="4067555"/>
            <a:ext cx="490855" cy="494030"/>
          </a:xfrm>
          <a:custGeom>
            <a:avLst/>
            <a:gdLst/>
            <a:ahLst/>
            <a:cxnLst/>
            <a:rect l="l" t="t" r="r" b="b"/>
            <a:pathLst>
              <a:path w="490855" h="494029">
                <a:moveTo>
                  <a:pt x="490728" y="8255"/>
                </a:moveTo>
                <a:lnTo>
                  <a:pt x="490220" y="6604"/>
                </a:lnTo>
                <a:lnTo>
                  <a:pt x="490220" y="4318"/>
                </a:lnTo>
                <a:lnTo>
                  <a:pt x="489077" y="3302"/>
                </a:lnTo>
                <a:lnTo>
                  <a:pt x="488569" y="2159"/>
                </a:lnTo>
                <a:lnTo>
                  <a:pt x="487426" y="1143"/>
                </a:lnTo>
                <a:lnTo>
                  <a:pt x="485775" y="508"/>
                </a:lnTo>
                <a:lnTo>
                  <a:pt x="484759" y="0"/>
                </a:lnTo>
                <a:lnTo>
                  <a:pt x="441833" y="0"/>
                </a:lnTo>
                <a:lnTo>
                  <a:pt x="441833" y="57404"/>
                </a:lnTo>
                <a:lnTo>
                  <a:pt x="441833" y="271272"/>
                </a:lnTo>
                <a:lnTo>
                  <a:pt x="441325" y="273431"/>
                </a:lnTo>
                <a:lnTo>
                  <a:pt x="440690" y="274447"/>
                </a:lnTo>
                <a:lnTo>
                  <a:pt x="440182" y="276098"/>
                </a:lnTo>
                <a:lnTo>
                  <a:pt x="439039" y="277241"/>
                </a:lnTo>
                <a:lnTo>
                  <a:pt x="438023" y="278384"/>
                </a:lnTo>
                <a:lnTo>
                  <a:pt x="436880" y="278892"/>
                </a:lnTo>
                <a:lnTo>
                  <a:pt x="434721" y="279400"/>
                </a:lnTo>
                <a:lnTo>
                  <a:pt x="55435" y="279400"/>
                </a:lnTo>
                <a:lnTo>
                  <a:pt x="53797" y="278892"/>
                </a:lnTo>
                <a:lnTo>
                  <a:pt x="52717" y="278384"/>
                </a:lnTo>
                <a:lnTo>
                  <a:pt x="50546" y="276098"/>
                </a:lnTo>
                <a:lnTo>
                  <a:pt x="49999" y="274447"/>
                </a:lnTo>
                <a:lnTo>
                  <a:pt x="48907" y="273431"/>
                </a:lnTo>
                <a:lnTo>
                  <a:pt x="48907" y="175666"/>
                </a:lnTo>
                <a:lnTo>
                  <a:pt x="49847" y="177546"/>
                </a:lnTo>
                <a:lnTo>
                  <a:pt x="50393" y="178689"/>
                </a:lnTo>
                <a:lnTo>
                  <a:pt x="51485" y="179832"/>
                </a:lnTo>
                <a:lnTo>
                  <a:pt x="52565" y="180848"/>
                </a:lnTo>
                <a:lnTo>
                  <a:pt x="53644" y="181991"/>
                </a:lnTo>
                <a:lnTo>
                  <a:pt x="55283" y="181991"/>
                </a:lnTo>
                <a:lnTo>
                  <a:pt x="56908" y="182499"/>
                </a:lnTo>
                <a:lnTo>
                  <a:pt x="130695" y="182499"/>
                </a:lnTo>
                <a:lnTo>
                  <a:pt x="133946" y="181483"/>
                </a:lnTo>
                <a:lnTo>
                  <a:pt x="135039" y="180848"/>
                </a:lnTo>
                <a:lnTo>
                  <a:pt x="136118" y="179832"/>
                </a:lnTo>
                <a:lnTo>
                  <a:pt x="173609" y="140589"/>
                </a:lnTo>
                <a:lnTo>
                  <a:pt x="204978" y="219075"/>
                </a:lnTo>
                <a:lnTo>
                  <a:pt x="205613" y="220726"/>
                </a:lnTo>
                <a:lnTo>
                  <a:pt x="207137" y="222377"/>
                </a:lnTo>
                <a:lnTo>
                  <a:pt x="210947" y="224028"/>
                </a:lnTo>
                <a:lnTo>
                  <a:pt x="213741" y="224028"/>
                </a:lnTo>
                <a:lnTo>
                  <a:pt x="215392" y="223520"/>
                </a:lnTo>
                <a:lnTo>
                  <a:pt x="216408" y="222377"/>
                </a:lnTo>
                <a:lnTo>
                  <a:pt x="218567" y="221869"/>
                </a:lnTo>
                <a:lnTo>
                  <a:pt x="238544" y="201295"/>
                </a:lnTo>
                <a:lnTo>
                  <a:pt x="269621" y="169291"/>
                </a:lnTo>
                <a:lnTo>
                  <a:pt x="304292" y="204724"/>
                </a:lnTo>
                <a:lnTo>
                  <a:pt x="305435" y="205740"/>
                </a:lnTo>
                <a:lnTo>
                  <a:pt x="307594" y="206883"/>
                </a:lnTo>
                <a:lnTo>
                  <a:pt x="309245" y="207391"/>
                </a:lnTo>
                <a:lnTo>
                  <a:pt x="310769" y="207391"/>
                </a:lnTo>
                <a:lnTo>
                  <a:pt x="312420" y="206883"/>
                </a:lnTo>
                <a:lnTo>
                  <a:pt x="313563" y="206375"/>
                </a:lnTo>
                <a:lnTo>
                  <a:pt x="315722" y="205740"/>
                </a:lnTo>
                <a:lnTo>
                  <a:pt x="316738" y="204724"/>
                </a:lnTo>
                <a:lnTo>
                  <a:pt x="330923" y="186944"/>
                </a:lnTo>
                <a:lnTo>
                  <a:pt x="390017" y="112903"/>
                </a:lnTo>
                <a:lnTo>
                  <a:pt x="391160" y="111760"/>
                </a:lnTo>
                <a:lnTo>
                  <a:pt x="391668" y="109601"/>
                </a:lnTo>
                <a:lnTo>
                  <a:pt x="391668" y="105156"/>
                </a:lnTo>
                <a:lnTo>
                  <a:pt x="385699" y="99568"/>
                </a:lnTo>
                <a:lnTo>
                  <a:pt x="384556" y="99060"/>
                </a:lnTo>
                <a:lnTo>
                  <a:pt x="383032" y="99060"/>
                </a:lnTo>
                <a:lnTo>
                  <a:pt x="381381" y="99568"/>
                </a:lnTo>
                <a:lnTo>
                  <a:pt x="380238" y="100203"/>
                </a:lnTo>
                <a:lnTo>
                  <a:pt x="378079" y="100711"/>
                </a:lnTo>
                <a:lnTo>
                  <a:pt x="377063" y="101854"/>
                </a:lnTo>
                <a:lnTo>
                  <a:pt x="309753" y="186944"/>
                </a:lnTo>
                <a:lnTo>
                  <a:pt x="292671" y="169291"/>
                </a:lnTo>
                <a:lnTo>
                  <a:pt x="275590" y="151638"/>
                </a:lnTo>
                <a:lnTo>
                  <a:pt x="272288" y="149352"/>
                </a:lnTo>
                <a:lnTo>
                  <a:pt x="270637" y="149352"/>
                </a:lnTo>
                <a:lnTo>
                  <a:pt x="269621" y="148844"/>
                </a:lnTo>
                <a:lnTo>
                  <a:pt x="267970" y="149352"/>
                </a:lnTo>
                <a:lnTo>
                  <a:pt x="265811" y="149352"/>
                </a:lnTo>
                <a:lnTo>
                  <a:pt x="264668" y="150495"/>
                </a:lnTo>
                <a:lnTo>
                  <a:pt x="263652" y="151638"/>
                </a:lnTo>
                <a:lnTo>
                  <a:pt x="215392" y="201295"/>
                </a:lnTo>
                <a:lnTo>
                  <a:pt x="191185" y="140589"/>
                </a:lnTo>
                <a:lnTo>
                  <a:pt x="183896" y="122301"/>
                </a:lnTo>
                <a:lnTo>
                  <a:pt x="182753" y="120650"/>
                </a:lnTo>
                <a:lnTo>
                  <a:pt x="181102" y="118999"/>
                </a:lnTo>
                <a:lnTo>
                  <a:pt x="180086" y="117856"/>
                </a:lnTo>
                <a:lnTo>
                  <a:pt x="177292" y="117348"/>
                </a:lnTo>
                <a:lnTo>
                  <a:pt x="173609" y="117348"/>
                </a:lnTo>
                <a:lnTo>
                  <a:pt x="171958" y="118364"/>
                </a:lnTo>
                <a:lnTo>
                  <a:pt x="170307" y="120015"/>
                </a:lnTo>
                <a:lnTo>
                  <a:pt x="126898" y="165989"/>
                </a:lnTo>
                <a:lnTo>
                  <a:pt x="55283" y="165989"/>
                </a:lnTo>
                <a:lnTo>
                  <a:pt x="53644" y="166497"/>
                </a:lnTo>
                <a:lnTo>
                  <a:pt x="52565" y="167132"/>
                </a:lnTo>
                <a:lnTo>
                  <a:pt x="51485" y="168783"/>
                </a:lnTo>
                <a:lnTo>
                  <a:pt x="50393" y="169799"/>
                </a:lnTo>
                <a:lnTo>
                  <a:pt x="49847" y="170942"/>
                </a:lnTo>
                <a:lnTo>
                  <a:pt x="48907" y="172389"/>
                </a:lnTo>
                <a:lnTo>
                  <a:pt x="48907" y="55753"/>
                </a:lnTo>
                <a:lnTo>
                  <a:pt x="49999" y="54737"/>
                </a:lnTo>
                <a:lnTo>
                  <a:pt x="50546" y="52451"/>
                </a:lnTo>
                <a:lnTo>
                  <a:pt x="51625" y="51435"/>
                </a:lnTo>
                <a:lnTo>
                  <a:pt x="52717" y="50292"/>
                </a:lnTo>
                <a:lnTo>
                  <a:pt x="53797" y="49784"/>
                </a:lnTo>
                <a:lnTo>
                  <a:pt x="55435" y="49276"/>
                </a:lnTo>
                <a:lnTo>
                  <a:pt x="434721" y="49276"/>
                </a:lnTo>
                <a:lnTo>
                  <a:pt x="436880" y="49784"/>
                </a:lnTo>
                <a:lnTo>
                  <a:pt x="438023" y="50292"/>
                </a:lnTo>
                <a:lnTo>
                  <a:pt x="439039" y="51435"/>
                </a:lnTo>
                <a:lnTo>
                  <a:pt x="440182" y="52451"/>
                </a:lnTo>
                <a:lnTo>
                  <a:pt x="440690" y="54737"/>
                </a:lnTo>
                <a:lnTo>
                  <a:pt x="441325" y="55753"/>
                </a:lnTo>
                <a:lnTo>
                  <a:pt x="441833" y="57404"/>
                </a:lnTo>
                <a:lnTo>
                  <a:pt x="441833" y="0"/>
                </a:lnTo>
                <a:lnTo>
                  <a:pt x="6515" y="0"/>
                </a:lnTo>
                <a:lnTo>
                  <a:pt x="4889" y="508"/>
                </a:lnTo>
                <a:lnTo>
                  <a:pt x="3810" y="1143"/>
                </a:lnTo>
                <a:lnTo>
                  <a:pt x="2717" y="2159"/>
                </a:lnTo>
                <a:lnTo>
                  <a:pt x="1092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2580"/>
                </a:lnTo>
                <a:lnTo>
                  <a:pt x="546" y="324231"/>
                </a:lnTo>
                <a:lnTo>
                  <a:pt x="1092" y="325374"/>
                </a:lnTo>
                <a:lnTo>
                  <a:pt x="2717" y="326390"/>
                </a:lnTo>
                <a:lnTo>
                  <a:pt x="4889" y="328676"/>
                </a:lnTo>
                <a:lnTo>
                  <a:pt x="6515" y="329184"/>
                </a:lnTo>
                <a:lnTo>
                  <a:pt x="237490" y="329184"/>
                </a:lnTo>
                <a:lnTo>
                  <a:pt x="237490" y="383286"/>
                </a:lnTo>
                <a:lnTo>
                  <a:pt x="141300" y="479552"/>
                </a:lnTo>
                <a:lnTo>
                  <a:pt x="140754" y="480695"/>
                </a:lnTo>
                <a:lnTo>
                  <a:pt x="139661" y="482854"/>
                </a:lnTo>
                <a:lnTo>
                  <a:pt x="139115" y="483870"/>
                </a:lnTo>
                <a:lnTo>
                  <a:pt x="139115" y="487172"/>
                </a:lnTo>
                <a:lnTo>
                  <a:pt x="139661" y="488315"/>
                </a:lnTo>
                <a:lnTo>
                  <a:pt x="140754" y="490474"/>
                </a:lnTo>
                <a:lnTo>
                  <a:pt x="141300" y="491617"/>
                </a:lnTo>
                <a:lnTo>
                  <a:pt x="142925" y="492633"/>
                </a:lnTo>
                <a:lnTo>
                  <a:pt x="144018" y="493268"/>
                </a:lnTo>
                <a:lnTo>
                  <a:pt x="145643" y="493776"/>
                </a:lnTo>
                <a:lnTo>
                  <a:pt x="148907" y="493776"/>
                </a:lnTo>
                <a:lnTo>
                  <a:pt x="150533" y="493268"/>
                </a:lnTo>
                <a:lnTo>
                  <a:pt x="151625" y="492633"/>
                </a:lnTo>
                <a:lnTo>
                  <a:pt x="152704" y="491617"/>
                </a:lnTo>
                <a:lnTo>
                  <a:pt x="245618" y="398145"/>
                </a:lnTo>
                <a:lnTo>
                  <a:pt x="337439" y="491617"/>
                </a:lnTo>
                <a:lnTo>
                  <a:pt x="338582" y="492633"/>
                </a:lnTo>
                <a:lnTo>
                  <a:pt x="340741" y="493268"/>
                </a:lnTo>
                <a:lnTo>
                  <a:pt x="341884" y="493776"/>
                </a:lnTo>
                <a:lnTo>
                  <a:pt x="345059" y="493776"/>
                </a:lnTo>
                <a:lnTo>
                  <a:pt x="346202" y="493268"/>
                </a:lnTo>
                <a:lnTo>
                  <a:pt x="348361" y="492633"/>
                </a:lnTo>
                <a:lnTo>
                  <a:pt x="350520" y="490474"/>
                </a:lnTo>
                <a:lnTo>
                  <a:pt x="351028" y="488315"/>
                </a:lnTo>
                <a:lnTo>
                  <a:pt x="351663" y="487172"/>
                </a:lnTo>
                <a:lnTo>
                  <a:pt x="351663" y="483870"/>
                </a:lnTo>
                <a:lnTo>
                  <a:pt x="351028" y="482854"/>
                </a:lnTo>
                <a:lnTo>
                  <a:pt x="350520" y="480695"/>
                </a:lnTo>
                <a:lnTo>
                  <a:pt x="268503" y="398145"/>
                </a:lnTo>
                <a:lnTo>
                  <a:pt x="253746" y="383286"/>
                </a:lnTo>
                <a:lnTo>
                  <a:pt x="253746" y="329184"/>
                </a:lnTo>
                <a:lnTo>
                  <a:pt x="484759" y="329184"/>
                </a:lnTo>
                <a:lnTo>
                  <a:pt x="485775" y="328676"/>
                </a:lnTo>
                <a:lnTo>
                  <a:pt x="487426" y="327533"/>
                </a:lnTo>
                <a:lnTo>
                  <a:pt x="488569" y="326390"/>
                </a:lnTo>
                <a:lnTo>
                  <a:pt x="489077" y="325374"/>
                </a:lnTo>
                <a:lnTo>
                  <a:pt x="490220" y="324231"/>
                </a:lnTo>
                <a:lnTo>
                  <a:pt x="490220" y="322580"/>
                </a:lnTo>
                <a:lnTo>
                  <a:pt x="490728" y="320929"/>
                </a:lnTo>
                <a:lnTo>
                  <a:pt x="490728" y="279400"/>
                </a:lnTo>
                <a:lnTo>
                  <a:pt x="490728" y="49276"/>
                </a:lnTo>
                <a:lnTo>
                  <a:pt x="490728" y="8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8804" y="4645151"/>
            <a:ext cx="490855" cy="494030"/>
          </a:xfrm>
          <a:custGeom>
            <a:avLst/>
            <a:gdLst/>
            <a:ahLst/>
            <a:cxnLst/>
            <a:rect l="l" t="t" r="r" b="b"/>
            <a:pathLst>
              <a:path w="490855" h="494029">
                <a:moveTo>
                  <a:pt x="490728" y="8255"/>
                </a:moveTo>
                <a:lnTo>
                  <a:pt x="490220" y="6604"/>
                </a:lnTo>
                <a:lnTo>
                  <a:pt x="490220" y="4318"/>
                </a:lnTo>
                <a:lnTo>
                  <a:pt x="489077" y="3302"/>
                </a:lnTo>
                <a:lnTo>
                  <a:pt x="488569" y="2159"/>
                </a:lnTo>
                <a:lnTo>
                  <a:pt x="487426" y="1143"/>
                </a:lnTo>
                <a:lnTo>
                  <a:pt x="485775" y="508"/>
                </a:lnTo>
                <a:lnTo>
                  <a:pt x="484759" y="0"/>
                </a:lnTo>
                <a:lnTo>
                  <a:pt x="441833" y="0"/>
                </a:lnTo>
                <a:lnTo>
                  <a:pt x="441833" y="57404"/>
                </a:lnTo>
                <a:lnTo>
                  <a:pt x="441833" y="69850"/>
                </a:lnTo>
                <a:lnTo>
                  <a:pt x="440817" y="68707"/>
                </a:lnTo>
                <a:lnTo>
                  <a:pt x="439674" y="68199"/>
                </a:lnTo>
                <a:lnTo>
                  <a:pt x="437515" y="67564"/>
                </a:lnTo>
                <a:lnTo>
                  <a:pt x="436372" y="67056"/>
                </a:lnTo>
                <a:lnTo>
                  <a:pt x="434848" y="67056"/>
                </a:lnTo>
                <a:lnTo>
                  <a:pt x="433197" y="67564"/>
                </a:lnTo>
                <a:lnTo>
                  <a:pt x="432054" y="68199"/>
                </a:lnTo>
                <a:lnTo>
                  <a:pt x="429895" y="68707"/>
                </a:lnTo>
                <a:lnTo>
                  <a:pt x="428879" y="69850"/>
                </a:lnTo>
                <a:lnTo>
                  <a:pt x="361569" y="154940"/>
                </a:lnTo>
                <a:lnTo>
                  <a:pt x="344474" y="137287"/>
                </a:lnTo>
                <a:lnTo>
                  <a:pt x="327406" y="119634"/>
                </a:lnTo>
                <a:lnTo>
                  <a:pt x="324104" y="117348"/>
                </a:lnTo>
                <a:lnTo>
                  <a:pt x="322453" y="117348"/>
                </a:lnTo>
                <a:lnTo>
                  <a:pt x="321437" y="116840"/>
                </a:lnTo>
                <a:lnTo>
                  <a:pt x="319786" y="117348"/>
                </a:lnTo>
                <a:lnTo>
                  <a:pt x="317627" y="117348"/>
                </a:lnTo>
                <a:lnTo>
                  <a:pt x="316484" y="118491"/>
                </a:lnTo>
                <a:lnTo>
                  <a:pt x="315468" y="119634"/>
                </a:lnTo>
                <a:lnTo>
                  <a:pt x="267208" y="169291"/>
                </a:lnTo>
                <a:lnTo>
                  <a:pt x="243001" y="108585"/>
                </a:lnTo>
                <a:lnTo>
                  <a:pt x="235712" y="90297"/>
                </a:lnTo>
                <a:lnTo>
                  <a:pt x="234569" y="88646"/>
                </a:lnTo>
                <a:lnTo>
                  <a:pt x="232918" y="86995"/>
                </a:lnTo>
                <a:lnTo>
                  <a:pt x="231902" y="85852"/>
                </a:lnTo>
                <a:lnTo>
                  <a:pt x="229108" y="85344"/>
                </a:lnTo>
                <a:lnTo>
                  <a:pt x="225425" y="85344"/>
                </a:lnTo>
                <a:lnTo>
                  <a:pt x="223774" y="86360"/>
                </a:lnTo>
                <a:lnTo>
                  <a:pt x="222123" y="88011"/>
                </a:lnTo>
                <a:lnTo>
                  <a:pt x="178689" y="133985"/>
                </a:lnTo>
                <a:lnTo>
                  <a:pt x="107099" y="133985"/>
                </a:lnTo>
                <a:lnTo>
                  <a:pt x="105460" y="134493"/>
                </a:lnTo>
                <a:lnTo>
                  <a:pt x="104381" y="135128"/>
                </a:lnTo>
                <a:lnTo>
                  <a:pt x="103301" y="136779"/>
                </a:lnTo>
                <a:lnTo>
                  <a:pt x="102209" y="137795"/>
                </a:lnTo>
                <a:lnTo>
                  <a:pt x="101663" y="138938"/>
                </a:lnTo>
                <a:lnTo>
                  <a:pt x="100584" y="140589"/>
                </a:lnTo>
                <a:lnTo>
                  <a:pt x="100584" y="143383"/>
                </a:lnTo>
                <a:lnTo>
                  <a:pt x="101663" y="145542"/>
                </a:lnTo>
                <a:lnTo>
                  <a:pt x="102209" y="146685"/>
                </a:lnTo>
                <a:lnTo>
                  <a:pt x="103301" y="147828"/>
                </a:lnTo>
                <a:lnTo>
                  <a:pt x="104381" y="148844"/>
                </a:lnTo>
                <a:lnTo>
                  <a:pt x="105460" y="149987"/>
                </a:lnTo>
                <a:lnTo>
                  <a:pt x="107099" y="149987"/>
                </a:lnTo>
                <a:lnTo>
                  <a:pt x="108724" y="150495"/>
                </a:lnTo>
                <a:lnTo>
                  <a:pt x="182499" y="150495"/>
                </a:lnTo>
                <a:lnTo>
                  <a:pt x="185801" y="149479"/>
                </a:lnTo>
                <a:lnTo>
                  <a:pt x="186817" y="148844"/>
                </a:lnTo>
                <a:lnTo>
                  <a:pt x="187960" y="147828"/>
                </a:lnTo>
                <a:lnTo>
                  <a:pt x="225425" y="108585"/>
                </a:lnTo>
                <a:lnTo>
                  <a:pt x="256794" y="187071"/>
                </a:lnTo>
                <a:lnTo>
                  <a:pt x="257429" y="188722"/>
                </a:lnTo>
                <a:lnTo>
                  <a:pt x="258953" y="190373"/>
                </a:lnTo>
                <a:lnTo>
                  <a:pt x="262763" y="192024"/>
                </a:lnTo>
                <a:lnTo>
                  <a:pt x="265557" y="192024"/>
                </a:lnTo>
                <a:lnTo>
                  <a:pt x="267208" y="191516"/>
                </a:lnTo>
                <a:lnTo>
                  <a:pt x="268224" y="190373"/>
                </a:lnTo>
                <a:lnTo>
                  <a:pt x="270383" y="189865"/>
                </a:lnTo>
                <a:lnTo>
                  <a:pt x="290360" y="169291"/>
                </a:lnTo>
                <a:lnTo>
                  <a:pt x="321437" y="137287"/>
                </a:lnTo>
                <a:lnTo>
                  <a:pt x="356108" y="172720"/>
                </a:lnTo>
                <a:lnTo>
                  <a:pt x="357251" y="173736"/>
                </a:lnTo>
                <a:lnTo>
                  <a:pt x="359410" y="174879"/>
                </a:lnTo>
                <a:lnTo>
                  <a:pt x="361061" y="175387"/>
                </a:lnTo>
                <a:lnTo>
                  <a:pt x="362585" y="175387"/>
                </a:lnTo>
                <a:lnTo>
                  <a:pt x="364236" y="174879"/>
                </a:lnTo>
                <a:lnTo>
                  <a:pt x="365379" y="174371"/>
                </a:lnTo>
                <a:lnTo>
                  <a:pt x="367538" y="173736"/>
                </a:lnTo>
                <a:lnTo>
                  <a:pt x="368554" y="172720"/>
                </a:lnTo>
                <a:lnTo>
                  <a:pt x="382739" y="154940"/>
                </a:lnTo>
                <a:lnTo>
                  <a:pt x="441833" y="80899"/>
                </a:lnTo>
                <a:lnTo>
                  <a:pt x="441833" y="271272"/>
                </a:lnTo>
                <a:lnTo>
                  <a:pt x="441325" y="273431"/>
                </a:lnTo>
                <a:lnTo>
                  <a:pt x="440690" y="274447"/>
                </a:lnTo>
                <a:lnTo>
                  <a:pt x="440182" y="276098"/>
                </a:lnTo>
                <a:lnTo>
                  <a:pt x="439039" y="277241"/>
                </a:lnTo>
                <a:lnTo>
                  <a:pt x="438023" y="278384"/>
                </a:lnTo>
                <a:lnTo>
                  <a:pt x="436880" y="278892"/>
                </a:lnTo>
                <a:lnTo>
                  <a:pt x="434721" y="279400"/>
                </a:lnTo>
                <a:lnTo>
                  <a:pt x="55435" y="279400"/>
                </a:lnTo>
                <a:lnTo>
                  <a:pt x="53797" y="278892"/>
                </a:lnTo>
                <a:lnTo>
                  <a:pt x="52717" y="278384"/>
                </a:lnTo>
                <a:lnTo>
                  <a:pt x="50546" y="276098"/>
                </a:lnTo>
                <a:lnTo>
                  <a:pt x="49999" y="274447"/>
                </a:lnTo>
                <a:lnTo>
                  <a:pt x="48907" y="273431"/>
                </a:lnTo>
                <a:lnTo>
                  <a:pt x="48907" y="55753"/>
                </a:lnTo>
                <a:lnTo>
                  <a:pt x="49999" y="54737"/>
                </a:lnTo>
                <a:lnTo>
                  <a:pt x="50546" y="52451"/>
                </a:lnTo>
                <a:lnTo>
                  <a:pt x="51625" y="51435"/>
                </a:lnTo>
                <a:lnTo>
                  <a:pt x="52717" y="50292"/>
                </a:lnTo>
                <a:lnTo>
                  <a:pt x="53797" y="49784"/>
                </a:lnTo>
                <a:lnTo>
                  <a:pt x="55435" y="49276"/>
                </a:lnTo>
                <a:lnTo>
                  <a:pt x="434721" y="49276"/>
                </a:lnTo>
                <a:lnTo>
                  <a:pt x="436880" y="49784"/>
                </a:lnTo>
                <a:lnTo>
                  <a:pt x="438023" y="50292"/>
                </a:lnTo>
                <a:lnTo>
                  <a:pt x="439039" y="51435"/>
                </a:lnTo>
                <a:lnTo>
                  <a:pt x="440182" y="52451"/>
                </a:lnTo>
                <a:lnTo>
                  <a:pt x="440690" y="54737"/>
                </a:lnTo>
                <a:lnTo>
                  <a:pt x="441325" y="55753"/>
                </a:lnTo>
                <a:lnTo>
                  <a:pt x="441833" y="57404"/>
                </a:lnTo>
                <a:lnTo>
                  <a:pt x="441833" y="0"/>
                </a:lnTo>
                <a:lnTo>
                  <a:pt x="6515" y="0"/>
                </a:lnTo>
                <a:lnTo>
                  <a:pt x="4889" y="508"/>
                </a:lnTo>
                <a:lnTo>
                  <a:pt x="3810" y="1143"/>
                </a:lnTo>
                <a:lnTo>
                  <a:pt x="2717" y="2159"/>
                </a:lnTo>
                <a:lnTo>
                  <a:pt x="1092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2580"/>
                </a:lnTo>
                <a:lnTo>
                  <a:pt x="546" y="324231"/>
                </a:lnTo>
                <a:lnTo>
                  <a:pt x="1092" y="325374"/>
                </a:lnTo>
                <a:lnTo>
                  <a:pt x="2717" y="326390"/>
                </a:lnTo>
                <a:lnTo>
                  <a:pt x="4889" y="328676"/>
                </a:lnTo>
                <a:lnTo>
                  <a:pt x="6515" y="329184"/>
                </a:lnTo>
                <a:lnTo>
                  <a:pt x="237490" y="329184"/>
                </a:lnTo>
                <a:lnTo>
                  <a:pt x="237490" y="383286"/>
                </a:lnTo>
                <a:lnTo>
                  <a:pt x="141300" y="479552"/>
                </a:lnTo>
                <a:lnTo>
                  <a:pt x="140754" y="480695"/>
                </a:lnTo>
                <a:lnTo>
                  <a:pt x="139661" y="482854"/>
                </a:lnTo>
                <a:lnTo>
                  <a:pt x="139115" y="483870"/>
                </a:lnTo>
                <a:lnTo>
                  <a:pt x="139115" y="487172"/>
                </a:lnTo>
                <a:lnTo>
                  <a:pt x="139661" y="488315"/>
                </a:lnTo>
                <a:lnTo>
                  <a:pt x="140754" y="490474"/>
                </a:lnTo>
                <a:lnTo>
                  <a:pt x="141300" y="491617"/>
                </a:lnTo>
                <a:lnTo>
                  <a:pt x="142925" y="492633"/>
                </a:lnTo>
                <a:lnTo>
                  <a:pt x="144018" y="493268"/>
                </a:lnTo>
                <a:lnTo>
                  <a:pt x="145643" y="493776"/>
                </a:lnTo>
                <a:lnTo>
                  <a:pt x="148907" y="493776"/>
                </a:lnTo>
                <a:lnTo>
                  <a:pt x="150533" y="493268"/>
                </a:lnTo>
                <a:lnTo>
                  <a:pt x="151625" y="492633"/>
                </a:lnTo>
                <a:lnTo>
                  <a:pt x="152704" y="491617"/>
                </a:lnTo>
                <a:lnTo>
                  <a:pt x="245618" y="398145"/>
                </a:lnTo>
                <a:lnTo>
                  <a:pt x="337439" y="491617"/>
                </a:lnTo>
                <a:lnTo>
                  <a:pt x="338582" y="492633"/>
                </a:lnTo>
                <a:lnTo>
                  <a:pt x="340741" y="493268"/>
                </a:lnTo>
                <a:lnTo>
                  <a:pt x="341884" y="493776"/>
                </a:lnTo>
                <a:lnTo>
                  <a:pt x="345059" y="493776"/>
                </a:lnTo>
                <a:lnTo>
                  <a:pt x="346202" y="493268"/>
                </a:lnTo>
                <a:lnTo>
                  <a:pt x="348361" y="492633"/>
                </a:lnTo>
                <a:lnTo>
                  <a:pt x="350520" y="490474"/>
                </a:lnTo>
                <a:lnTo>
                  <a:pt x="351028" y="488315"/>
                </a:lnTo>
                <a:lnTo>
                  <a:pt x="351663" y="487172"/>
                </a:lnTo>
                <a:lnTo>
                  <a:pt x="351663" y="483870"/>
                </a:lnTo>
                <a:lnTo>
                  <a:pt x="351028" y="482854"/>
                </a:lnTo>
                <a:lnTo>
                  <a:pt x="350520" y="480695"/>
                </a:lnTo>
                <a:lnTo>
                  <a:pt x="268503" y="398145"/>
                </a:lnTo>
                <a:lnTo>
                  <a:pt x="253746" y="383286"/>
                </a:lnTo>
                <a:lnTo>
                  <a:pt x="253746" y="329184"/>
                </a:lnTo>
                <a:lnTo>
                  <a:pt x="484759" y="329184"/>
                </a:lnTo>
                <a:lnTo>
                  <a:pt x="485775" y="328676"/>
                </a:lnTo>
                <a:lnTo>
                  <a:pt x="487426" y="327533"/>
                </a:lnTo>
                <a:lnTo>
                  <a:pt x="488569" y="326390"/>
                </a:lnTo>
                <a:lnTo>
                  <a:pt x="489077" y="325374"/>
                </a:lnTo>
                <a:lnTo>
                  <a:pt x="490220" y="324231"/>
                </a:lnTo>
                <a:lnTo>
                  <a:pt x="490220" y="322580"/>
                </a:lnTo>
                <a:lnTo>
                  <a:pt x="490728" y="320929"/>
                </a:lnTo>
                <a:lnTo>
                  <a:pt x="490728" y="279400"/>
                </a:lnTo>
                <a:lnTo>
                  <a:pt x="490728" y="49276"/>
                </a:lnTo>
                <a:lnTo>
                  <a:pt x="490728" y="8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075" y="5187964"/>
            <a:ext cx="489584" cy="494030"/>
          </a:xfrm>
          <a:custGeom>
            <a:avLst/>
            <a:gdLst/>
            <a:ahLst/>
            <a:cxnLst/>
            <a:rect l="l" t="t" r="r" b="b"/>
            <a:pathLst>
              <a:path w="489584" h="494029">
                <a:moveTo>
                  <a:pt x="391668" y="105156"/>
                </a:moveTo>
                <a:lnTo>
                  <a:pt x="385699" y="99568"/>
                </a:lnTo>
                <a:lnTo>
                  <a:pt x="384556" y="99060"/>
                </a:lnTo>
                <a:lnTo>
                  <a:pt x="383032" y="99060"/>
                </a:lnTo>
                <a:lnTo>
                  <a:pt x="381381" y="99568"/>
                </a:lnTo>
                <a:lnTo>
                  <a:pt x="380238" y="100203"/>
                </a:lnTo>
                <a:lnTo>
                  <a:pt x="378079" y="100711"/>
                </a:lnTo>
                <a:lnTo>
                  <a:pt x="377063" y="101854"/>
                </a:lnTo>
                <a:lnTo>
                  <a:pt x="309753" y="186944"/>
                </a:lnTo>
                <a:lnTo>
                  <a:pt x="292658" y="169291"/>
                </a:lnTo>
                <a:lnTo>
                  <a:pt x="275590" y="151638"/>
                </a:lnTo>
                <a:lnTo>
                  <a:pt x="272288" y="149352"/>
                </a:lnTo>
                <a:lnTo>
                  <a:pt x="270637" y="149352"/>
                </a:lnTo>
                <a:lnTo>
                  <a:pt x="269621" y="148844"/>
                </a:lnTo>
                <a:lnTo>
                  <a:pt x="267970" y="149352"/>
                </a:lnTo>
                <a:lnTo>
                  <a:pt x="265811" y="149352"/>
                </a:lnTo>
                <a:lnTo>
                  <a:pt x="264668" y="150495"/>
                </a:lnTo>
                <a:lnTo>
                  <a:pt x="263652" y="151638"/>
                </a:lnTo>
                <a:lnTo>
                  <a:pt x="215392" y="201295"/>
                </a:lnTo>
                <a:lnTo>
                  <a:pt x="191185" y="140589"/>
                </a:lnTo>
                <a:lnTo>
                  <a:pt x="183896" y="122301"/>
                </a:lnTo>
                <a:lnTo>
                  <a:pt x="182753" y="120650"/>
                </a:lnTo>
                <a:lnTo>
                  <a:pt x="181102" y="118999"/>
                </a:lnTo>
                <a:lnTo>
                  <a:pt x="180086" y="117856"/>
                </a:lnTo>
                <a:lnTo>
                  <a:pt x="177292" y="117348"/>
                </a:lnTo>
                <a:lnTo>
                  <a:pt x="173609" y="117348"/>
                </a:lnTo>
                <a:lnTo>
                  <a:pt x="171958" y="118364"/>
                </a:lnTo>
                <a:lnTo>
                  <a:pt x="170307" y="120015"/>
                </a:lnTo>
                <a:lnTo>
                  <a:pt x="126898" y="165989"/>
                </a:lnTo>
                <a:lnTo>
                  <a:pt x="55283" y="165989"/>
                </a:lnTo>
                <a:lnTo>
                  <a:pt x="53644" y="166497"/>
                </a:lnTo>
                <a:lnTo>
                  <a:pt x="52565" y="167132"/>
                </a:lnTo>
                <a:lnTo>
                  <a:pt x="51485" y="168783"/>
                </a:lnTo>
                <a:lnTo>
                  <a:pt x="50393" y="169799"/>
                </a:lnTo>
                <a:lnTo>
                  <a:pt x="49847" y="170942"/>
                </a:lnTo>
                <a:lnTo>
                  <a:pt x="48768" y="172593"/>
                </a:lnTo>
                <a:lnTo>
                  <a:pt x="48768" y="175387"/>
                </a:lnTo>
                <a:lnTo>
                  <a:pt x="49847" y="177546"/>
                </a:lnTo>
                <a:lnTo>
                  <a:pt x="50393" y="178689"/>
                </a:lnTo>
                <a:lnTo>
                  <a:pt x="51485" y="179832"/>
                </a:lnTo>
                <a:lnTo>
                  <a:pt x="52565" y="180848"/>
                </a:lnTo>
                <a:lnTo>
                  <a:pt x="53644" y="181991"/>
                </a:lnTo>
                <a:lnTo>
                  <a:pt x="55283" y="181991"/>
                </a:lnTo>
                <a:lnTo>
                  <a:pt x="56908" y="182499"/>
                </a:lnTo>
                <a:lnTo>
                  <a:pt x="130695" y="182499"/>
                </a:lnTo>
                <a:lnTo>
                  <a:pt x="133946" y="181483"/>
                </a:lnTo>
                <a:lnTo>
                  <a:pt x="135039" y="180848"/>
                </a:lnTo>
                <a:lnTo>
                  <a:pt x="136118" y="179832"/>
                </a:lnTo>
                <a:lnTo>
                  <a:pt x="173609" y="140589"/>
                </a:lnTo>
                <a:lnTo>
                  <a:pt x="204978" y="219075"/>
                </a:lnTo>
                <a:lnTo>
                  <a:pt x="205613" y="220726"/>
                </a:lnTo>
                <a:lnTo>
                  <a:pt x="207137" y="222377"/>
                </a:lnTo>
                <a:lnTo>
                  <a:pt x="210947" y="224028"/>
                </a:lnTo>
                <a:lnTo>
                  <a:pt x="213741" y="224028"/>
                </a:lnTo>
                <a:lnTo>
                  <a:pt x="215392" y="223520"/>
                </a:lnTo>
                <a:lnTo>
                  <a:pt x="216408" y="222377"/>
                </a:lnTo>
                <a:lnTo>
                  <a:pt x="218567" y="221869"/>
                </a:lnTo>
                <a:lnTo>
                  <a:pt x="238544" y="201295"/>
                </a:lnTo>
                <a:lnTo>
                  <a:pt x="269621" y="169291"/>
                </a:lnTo>
                <a:lnTo>
                  <a:pt x="304292" y="204724"/>
                </a:lnTo>
                <a:lnTo>
                  <a:pt x="305435" y="205740"/>
                </a:lnTo>
                <a:lnTo>
                  <a:pt x="307594" y="206883"/>
                </a:lnTo>
                <a:lnTo>
                  <a:pt x="309245" y="207391"/>
                </a:lnTo>
                <a:lnTo>
                  <a:pt x="310769" y="207391"/>
                </a:lnTo>
                <a:lnTo>
                  <a:pt x="312420" y="206883"/>
                </a:lnTo>
                <a:lnTo>
                  <a:pt x="313563" y="206375"/>
                </a:lnTo>
                <a:lnTo>
                  <a:pt x="315722" y="205740"/>
                </a:lnTo>
                <a:lnTo>
                  <a:pt x="316738" y="204724"/>
                </a:lnTo>
                <a:lnTo>
                  <a:pt x="330923" y="186944"/>
                </a:lnTo>
                <a:lnTo>
                  <a:pt x="390017" y="112903"/>
                </a:lnTo>
                <a:lnTo>
                  <a:pt x="391160" y="111760"/>
                </a:lnTo>
                <a:lnTo>
                  <a:pt x="391668" y="109601"/>
                </a:lnTo>
                <a:lnTo>
                  <a:pt x="391668" y="105156"/>
                </a:lnTo>
                <a:close/>
              </a:path>
              <a:path w="489584" h="494029">
                <a:moveTo>
                  <a:pt x="489204" y="8255"/>
                </a:moveTo>
                <a:lnTo>
                  <a:pt x="488696" y="6604"/>
                </a:lnTo>
                <a:lnTo>
                  <a:pt x="488696" y="4318"/>
                </a:lnTo>
                <a:lnTo>
                  <a:pt x="487553" y="3302"/>
                </a:lnTo>
                <a:lnTo>
                  <a:pt x="487045" y="2159"/>
                </a:lnTo>
                <a:lnTo>
                  <a:pt x="485902" y="1143"/>
                </a:lnTo>
                <a:lnTo>
                  <a:pt x="484378" y="508"/>
                </a:lnTo>
                <a:lnTo>
                  <a:pt x="483235" y="0"/>
                </a:lnTo>
                <a:lnTo>
                  <a:pt x="440436" y="0"/>
                </a:lnTo>
                <a:lnTo>
                  <a:pt x="440436" y="57404"/>
                </a:lnTo>
                <a:lnTo>
                  <a:pt x="440436" y="271272"/>
                </a:lnTo>
                <a:lnTo>
                  <a:pt x="439928" y="273431"/>
                </a:lnTo>
                <a:lnTo>
                  <a:pt x="439420" y="274447"/>
                </a:lnTo>
                <a:lnTo>
                  <a:pt x="438785" y="276098"/>
                </a:lnTo>
                <a:lnTo>
                  <a:pt x="437769" y="277241"/>
                </a:lnTo>
                <a:lnTo>
                  <a:pt x="436626" y="278384"/>
                </a:lnTo>
                <a:lnTo>
                  <a:pt x="435610" y="278892"/>
                </a:lnTo>
                <a:lnTo>
                  <a:pt x="433451" y="279400"/>
                </a:lnTo>
                <a:lnTo>
                  <a:pt x="55257" y="279400"/>
                </a:lnTo>
                <a:lnTo>
                  <a:pt x="53632" y="278892"/>
                </a:lnTo>
                <a:lnTo>
                  <a:pt x="52552" y="278384"/>
                </a:lnTo>
                <a:lnTo>
                  <a:pt x="50380" y="276098"/>
                </a:lnTo>
                <a:lnTo>
                  <a:pt x="49847" y="274447"/>
                </a:lnTo>
                <a:lnTo>
                  <a:pt x="48755" y="273431"/>
                </a:lnTo>
                <a:lnTo>
                  <a:pt x="48755" y="55753"/>
                </a:lnTo>
                <a:lnTo>
                  <a:pt x="49847" y="54737"/>
                </a:lnTo>
                <a:lnTo>
                  <a:pt x="50380" y="52451"/>
                </a:lnTo>
                <a:lnTo>
                  <a:pt x="51460" y="51435"/>
                </a:lnTo>
                <a:lnTo>
                  <a:pt x="52552" y="50292"/>
                </a:lnTo>
                <a:lnTo>
                  <a:pt x="53632" y="49784"/>
                </a:lnTo>
                <a:lnTo>
                  <a:pt x="55257" y="49276"/>
                </a:lnTo>
                <a:lnTo>
                  <a:pt x="433451" y="49276"/>
                </a:lnTo>
                <a:lnTo>
                  <a:pt x="435610" y="49784"/>
                </a:lnTo>
                <a:lnTo>
                  <a:pt x="436626" y="50292"/>
                </a:lnTo>
                <a:lnTo>
                  <a:pt x="438785" y="52451"/>
                </a:lnTo>
                <a:lnTo>
                  <a:pt x="439420" y="54737"/>
                </a:lnTo>
                <a:lnTo>
                  <a:pt x="439928" y="55753"/>
                </a:lnTo>
                <a:lnTo>
                  <a:pt x="440436" y="57404"/>
                </a:lnTo>
                <a:lnTo>
                  <a:pt x="440436" y="0"/>
                </a:lnTo>
                <a:lnTo>
                  <a:pt x="6502" y="0"/>
                </a:lnTo>
                <a:lnTo>
                  <a:pt x="4876" y="508"/>
                </a:lnTo>
                <a:lnTo>
                  <a:pt x="3797" y="1143"/>
                </a:lnTo>
                <a:lnTo>
                  <a:pt x="2705" y="2159"/>
                </a:lnTo>
                <a:lnTo>
                  <a:pt x="1079" y="3302"/>
                </a:lnTo>
                <a:lnTo>
                  <a:pt x="546" y="4318"/>
                </a:lnTo>
                <a:lnTo>
                  <a:pt x="0" y="6604"/>
                </a:lnTo>
                <a:lnTo>
                  <a:pt x="0" y="322580"/>
                </a:lnTo>
                <a:lnTo>
                  <a:pt x="546" y="324231"/>
                </a:lnTo>
                <a:lnTo>
                  <a:pt x="1079" y="325374"/>
                </a:lnTo>
                <a:lnTo>
                  <a:pt x="2705" y="326390"/>
                </a:lnTo>
                <a:lnTo>
                  <a:pt x="4876" y="328676"/>
                </a:lnTo>
                <a:lnTo>
                  <a:pt x="6502" y="329184"/>
                </a:lnTo>
                <a:lnTo>
                  <a:pt x="236728" y="329184"/>
                </a:lnTo>
                <a:lnTo>
                  <a:pt x="236728" y="383324"/>
                </a:lnTo>
                <a:lnTo>
                  <a:pt x="140855" y="479552"/>
                </a:lnTo>
                <a:lnTo>
                  <a:pt x="138684" y="483933"/>
                </a:lnTo>
                <a:lnTo>
                  <a:pt x="138684" y="487210"/>
                </a:lnTo>
                <a:lnTo>
                  <a:pt x="140855" y="491591"/>
                </a:lnTo>
                <a:lnTo>
                  <a:pt x="142481" y="492683"/>
                </a:lnTo>
                <a:lnTo>
                  <a:pt x="143560" y="493229"/>
                </a:lnTo>
                <a:lnTo>
                  <a:pt x="145186" y="493776"/>
                </a:lnTo>
                <a:lnTo>
                  <a:pt x="148437" y="493776"/>
                </a:lnTo>
                <a:lnTo>
                  <a:pt x="150063" y="493229"/>
                </a:lnTo>
                <a:lnTo>
                  <a:pt x="151155" y="492683"/>
                </a:lnTo>
                <a:lnTo>
                  <a:pt x="244856" y="398081"/>
                </a:lnTo>
                <a:lnTo>
                  <a:pt x="336423" y="491591"/>
                </a:lnTo>
                <a:lnTo>
                  <a:pt x="337566" y="492683"/>
                </a:lnTo>
                <a:lnTo>
                  <a:pt x="339725" y="493229"/>
                </a:lnTo>
                <a:lnTo>
                  <a:pt x="340741" y="493776"/>
                </a:lnTo>
                <a:lnTo>
                  <a:pt x="344043" y="493776"/>
                </a:lnTo>
                <a:lnTo>
                  <a:pt x="345059" y="493229"/>
                </a:lnTo>
                <a:lnTo>
                  <a:pt x="347218" y="492683"/>
                </a:lnTo>
                <a:lnTo>
                  <a:pt x="348361" y="491591"/>
                </a:lnTo>
                <a:lnTo>
                  <a:pt x="349377" y="490499"/>
                </a:lnTo>
                <a:lnTo>
                  <a:pt x="350012" y="488302"/>
                </a:lnTo>
                <a:lnTo>
                  <a:pt x="350520" y="487210"/>
                </a:lnTo>
                <a:lnTo>
                  <a:pt x="350520" y="483933"/>
                </a:lnTo>
                <a:lnTo>
                  <a:pt x="350012" y="482841"/>
                </a:lnTo>
                <a:lnTo>
                  <a:pt x="349377" y="480656"/>
                </a:lnTo>
                <a:lnTo>
                  <a:pt x="348361" y="479552"/>
                </a:lnTo>
                <a:lnTo>
                  <a:pt x="267601" y="398081"/>
                </a:lnTo>
                <a:lnTo>
                  <a:pt x="252984" y="383324"/>
                </a:lnTo>
                <a:lnTo>
                  <a:pt x="252984" y="329184"/>
                </a:lnTo>
                <a:lnTo>
                  <a:pt x="483235" y="329184"/>
                </a:lnTo>
                <a:lnTo>
                  <a:pt x="484378" y="328676"/>
                </a:lnTo>
                <a:lnTo>
                  <a:pt x="485902" y="327533"/>
                </a:lnTo>
                <a:lnTo>
                  <a:pt x="487045" y="326390"/>
                </a:lnTo>
                <a:lnTo>
                  <a:pt x="487553" y="325374"/>
                </a:lnTo>
                <a:lnTo>
                  <a:pt x="488696" y="324231"/>
                </a:lnTo>
                <a:lnTo>
                  <a:pt x="488696" y="322580"/>
                </a:lnTo>
                <a:lnTo>
                  <a:pt x="489204" y="320929"/>
                </a:lnTo>
                <a:lnTo>
                  <a:pt x="489204" y="279400"/>
                </a:lnTo>
                <a:lnTo>
                  <a:pt x="489204" y="49276"/>
                </a:lnTo>
                <a:lnTo>
                  <a:pt x="489204" y="8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2600" y="2262232"/>
            <a:ext cx="3631565" cy="3312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C000"/>
                </a:solidFill>
                <a:latin typeface="Segoe UI Light"/>
                <a:cs typeface="Segoe UI Light"/>
              </a:rPr>
              <a:t>Introduction</a:t>
            </a:r>
            <a:endParaRPr sz="2400" dirty="0">
              <a:latin typeface="Segoe UI Light"/>
              <a:cs typeface="Segoe UI Light"/>
            </a:endParaRPr>
          </a:p>
          <a:p>
            <a:pPr marL="12700" marR="1894205">
              <a:lnSpc>
                <a:spcPct val="159800"/>
              </a:lnSpc>
              <a:spcBef>
                <a:spcPts val="120"/>
              </a:spcBef>
            </a:pPr>
            <a:r>
              <a:rPr sz="2400" spc="-10" dirty="0">
                <a:solidFill>
                  <a:srgbClr val="FFC000"/>
                </a:solidFill>
                <a:latin typeface="Segoe UI Light"/>
                <a:cs typeface="Segoe UI Light"/>
              </a:rPr>
              <a:t>Background </a:t>
            </a:r>
            <a:r>
              <a:rPr sz="2400" spc="-5" dirty="0">
                <a:solidFill>
                  <a:srgbClr val="FFC000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C000"/>
                </a:solidFill>
                <a:latin typeface="Segoe UI Light"/>
                <a:cs typeface="Segoe UI Light"/>
              </a:rPr>
              <a:t>Methodology</a:t>
            </a:r>
            <a:endParaRPr sz="2400" dirty="0">
              <a:latin typeface="Segoe UI Light"/>
              <a:cs typeface="Segoe UI Light"/>
            </a:endParaRPr>
          </a:p>
          <a:p>
            <a:pPr marL="26670" marR="5080" indent="-635">
              <a:lnSpc>
                <a:spcPct val="159100"/>
              </a:lnSpc>
              <a:spcBef>
                <a:spcPts val="204"/>
              </a:spcBef>
            </a:pPr>
            <a:r>
              <a:rPr sz="2400" spc="-5" dirty="0">
                <a:solidFill>
                  <a:srgbClr val="FFC000"/>
                </a:solidFill>
                <a:latin typeface="Segoe UI Light"/>
                <a:cs typeface="Segoe UI Light"/>
              </a:rPr>
              <a:t>Review </a:t>
            </a:r>
            <a:r>
              <a:rPr sz="2400" spc="-35" dirty="0">
                <a:solidFill>
                  <a:srgbClr val="FFC000"/>
                </a:solidFill>
                <a:latin typeface="Segoe UI Light"/>
                <a:cs typeface="Segoe UI Light"/>
              </a:rPr>
              <a:t>of </a:t>
            </a:r>
            <a:r>
              <a:rPr sz="2400" dirty="0">
                <a:solidFill>
                  <a:srgbClr val="FFC000"/>
                </a:solidFill>
                <a:latin typeface="Segoe UI Light"/>
                <a:cs typeface="Segoe UI Light"/>
              </a:rPr>
              <a:t>Existing </a:t>
            </a:r>
            <a:r>
              <a:rPr sz="2400" spc="-10" dirty="0">
                <a:solidFill>
                  <a:srgbClr val="FFC000"/>
                </a:solidFill>
                <a:latin typeface="Segoe UI Light"/>
                <a:cs typeface="Segoe UI Light"/>
              </a:rPr>
              <a:t>Standards </a:t>
            </a:r>
            <a:r>
              <a:rPr sz="2400" spc="-645" dirty="0">
                <a:solidFill>
                  <a:srgbClr val="FFC000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Segoe UI Light"/>
                <a:cs typeface="Segoe UI Light"/>
              </a:rPr>
              <a:t>Open</a:t>
            </a:r>
            <a:r>
              <a:rPr sz="2400" spc="140" dirty="0">
                <a:solidFill>
                  <a:srgbClr val="FFC000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Segoe UI Light"/>
                <a:cs typeface="Segoe UI Light"/>
              </a:rPr>
              <a:t>Challenges </a:t>
            </a:r>
            <a:endParaRPr lang="en-IN" sz="2400" dirty="0">
              <a:solidFill>
                <a:srgbClr val="FFC000"/>
              </a:solidFill>
              <a:latin typeface="Segoe UI Light"/>
              <a:cs typeface="Segoe UI Light"/>
            </a:endParaRPr>
          </a:p>
          <a:p>
            <a:pPr marL="26670" marR="5080" indent="-635">
              <a:lnSpc>
                <a:spcPct val="159100"/>
              </a:lnSpc>
              <a:spcBef>
                <a:spcPts val="204"/>
              </a:spcBef>
            </a:pPr>
            <a:r>
              <a:rPr sz="2400" spc="-5" dirty="0">
                <a:solidFill>
                  <a:srgbClr val="FFC000"/>
                </a:solidFill>
                <a:latin typeface="Segoe UI Light"/>
                <a:cs typeface="Segoe UI Light"/>
              </a:rPr>
              <a:t>Conclusion</a:t>
            </a:r>
            <a:endParaRPr sz="24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28950" marR="5080" indent="-3016885">
              <a:lnSpc>
                <a:spcPts val="3890"/>
              </a:lnSpc>
              <a:spcBef>
                <a:spcPts val="585"/>
              </a:spcBef>
            </a:pPr>
            <a:r>
              <a:rPr spc="-140" dirty="0"/>
              <a:t>OPEN</a:t>
            </a:r>
            <a:r>
              <a:rPr spc="-50" dirty="0"/>
              <a:t> </a:t>
            </a:r>
            <a:r>
              <a:rPr spc="-285" dirty="0"/>
              <a:t>PROBLEMS</a:t>
            </a:r>
            <a:r>
              <a:rPr spc="-40" dirty="0"/>
              <a:t> AND </a:t>
            </a:r>
            <a:r>
              <a:rPr spc="-155" dirty="0"/>
              <a:t>CHALLENGES</a:t>
            </a:r>
            <a:r>
              <a:rPr spc="-20" dirty="0"/>
              <a:t> </a:t>
            </a:r>
            <a:r>
              <a:rPr spc="-215" dirty="0"/>
              <a:t>FOR</a:t>
            </a:r>
            <a:r>
              <a:rPr spc="-50" dirty="0"/>
              <a:t> </a:t>
            </a:r>
            <a:r>
              <a:rPr spc="-285" dirty="0"/>
              <a:t>IoT-BASED </a:t>
            </a:r>
            <a:r>
              <a:rPr spc="-1040" dirty="0"/>
              <a:t> </a:t>
            </a:r>
            <a:r>
              <a:rPr spc="-300" dirty="0"/>
              <a:t>SMAR</a:t>
            </a:r>
            <a:r>
              <a:rPr spc="-245" dirty="0"/>
              <a:t>T</a:t>
            </a:r>
            <a:r>
              <a:rPr spc="-50" dirty="0"/>
              <a:t> </a:t>
            </a:r>
            <a:r>
              <a:rPr spc="-260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14803"/>
            <a:ext cx="792480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LACK</a:t>
            </a:r>
            <a:r>
              <a:rPr sz="2800" spc="-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Segoe UI Light"/>
                <a:cs typeface="Segoe UI Light"/>
              </a:rPr>
              <a:t>STANDARDIZATION</a:t>
            </a:r>
            <a:endParaRPr sz="2800" dirty="0">
              <a:latin typeface="Segoe UI Light"/>
              <a:cs typeface="Segoe UI Ligh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TECHNOLOGY</a:t>
            </a:r>
            <a:r>
              <a:rPr sz="2800" spc="-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EVOLUTION</a:t>
            </a:r>
            <a:endParaRPr sz="2800" dirty="0">
              <a:latin typeface="Segoe UI Light"/>
              <a:cs typeface="Segoe UI Ligh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SECURITY AND PRIVACY</a:t>
            </a:r>
            <a:endParaRPr sz="2800" dirty="0">
              <a:latin typeface="Segoe UI Light"/>
              <a:cs typeface="Segoe UI Ligh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CONNECTIVITY</a:t>
            </a:r>
            <a:endParaRPr sz="2800" dirty="0">
              <a:latin typeface="Segoe UI Light"/>
              <a:cs typeface="Segoe UI Ligh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LAW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ENFORCEMENT</a:t>
            </a:r>
            <a:r>
              <a:rPr sz="280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REGULATIONS</a:t>
            </a:r>
            <a:endParaRPr lang="en-IN" sz="2800" spc="-2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  <a:latin typeface="Segoe UI Light"/>
                <a:cs typeface="Segoe UI Light"/>
              </a:rPr>
              <a:t>TECHNICAL, LEGAL, AND ETHICAL CHALLENGES</a:t>
            </a: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IN" sz="2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1106048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28950" marR="5080" indent="-3016885">
              <a:lnSpc>
                <a:spcPts val="3890"/>
              </a:lnSpc>
              <a:spcBef>
                <a:spcPts val="585"/>
              </a:spcBef>
            </a:pPr>
            <a:r>
              <a:rPr lang="en-US" dirty="0"/>
              <a:t>PROPOSED POTENTIAL SOLUTIONS TO THE IDENTIFIED CHALLENGES</a:t>
            </a:r>
            <a:endParaRPr spc="-2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F8F5B-E1EE-8777-FE58-A4C30F44D34D}"/>
              </a:ext>
            </a:extLst>
          </p:cNvPr>
          <p:cNvSpPr txBox="1"/>
          <p:nvPr/>
        </p:nvSpPr>
        <p:spPr>
          <a:xfrm>
            <a:off x="304800" y="2133600"/>
            <a:ext cx="120079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Developing security assessment frameworks for IoT-based smart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Developing IoT device-specific monitoring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Encrypting IoT data moving in and out of IoT-based networks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Testing all IoT hardware before, during, and after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Implementing identity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Using Strong Credentials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Trust establishment for secure data transmission and object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Keeping up to date with the latest IoT security threats and breaches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1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877" y="510032"/>
            <a:ext cx="7272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CONCLUSION</a:t>
            </a:r>
            <a:r>
              <a:rPr spc="-25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spc="-440" dirty="0"/>
              <a:t>FUTURE</a:t>
            </a:r>
            <a:r>
              <a:rPr spc="-50" dirty="0"/>
              <a:t> </a:t>
            </a:r>
            <a:r>
              <a:rPr spc="-254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297" y="1881327"/>
            <a:ext cx="1146111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combination</a:t>
            </a:r>
            <a:r>
              <a:rPr sz="28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lang="en-IN" sz="2800" spc="-5" dirty="0" err="1">
                <a:solidFill>
                  <a:srgbClr val="FFFFFF"/>
                </a:solidFill>
                <a:latin typeface="Segoe UI Light"/>
                <a:cs typeface="Segoe UI Light"/>
              </a:rPr>
              <a:t>ll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these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challenges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makes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smart 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much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more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difficult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develop,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implement,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enforce,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maintain.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review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process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revealed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lack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8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80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directly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addressed</a:t>
            </a:r>
            <a:r>
              <a:rPr sz="28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requirements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800" spc="-7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needs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smart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environments.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Segoe UI Light"/>
                <a:cs typeface="Segoe UI Light"/>
              </a:rPr>
              <a:t>However,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more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Segoe UI Light"/>
                <a:cs typeface="Segoe UI Light"/>
              </a:rPr>
              <a:t>research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still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needs 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done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to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improve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work conducted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study</a:t>
            </a:r>
            <a:r>
              <a:rPr sz="28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as well as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spark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further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discussions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into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development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new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8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8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8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5" y="1938985"/>
            <a:ext cx="6489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490" dirty="0"/>
              <a:t>THANKYOU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1" y="574928"/>
            <a:ext cx="4462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5" dirty="0">
                <a:solidFill>
                  <a:srgbClr val="FFFFFF"/>
                </a:solidFill>
              </a:rPr>
              <a:t>Introduction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4471161" y="0"/>
            <a:ext cx="3249930" cy="1890395"/>
            <a:chOff x="4471161" y="0"/>
            <a:chExt cx="3249930" cy="1890395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877695"/>
            </a:xfrm>
            <a:custGeom>
              <a:avLst/>
              <a:gdLst/>
              <a:ahLst/>
              <a:cxnLst/>
              <a:rect l="l" t="t" r="r" b="b"/>
              <a:pathLst>
                <a:path w="2606040" h="1877695">
                  <a:moveTo>
                    <a:pt x="0" y="573786"/>
                  </a:moveTo>
                  <a:lnTo>
                    <a:pt x="573450" y="0"/>
                  </a:lnTo>
                </a:path>
                <a:path w="2606040" h="1877695">
                  <a:moveTo>
                    <a:pt x="2032589" y="0"/>
                  </a:moveTo>
                  <a:lnTo>
                    <a:pt x="2606040" y="573786"/>
                  </a:lnTo>
                  <a:lnTo>
                    <a:pt x="1303020" y="1877567"/>
                  </a:lnTo>
                  <a:lnTo>
                    <a:pt x="0" y="573786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77511" y="0"/>
              <a:ext cx="3237230" cy="1618615"/>
            </a:xfrm>
            <a:custGeom>
              <a:avLst/>
              <a:gdLst/>
              <a:ahLst/>
              <a:cxnLst/>
              <a:rect l="l" t="t" r="r" b="b"/>
              <a:pathLst>
                <a:path w="3237229" h="1618615">
                  <a:moveTo>
                    <a:pt x="3236976" y="0"/>
                  </a:moveTo>
                  <a:lnTo>
                    <a:pt x="1618488" y="16184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4943" y="2137410"/>
            <a:ext cx="1043495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 Internet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Things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(IoT)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 relatively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new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emerging</a:t>
            </a:r>
            <a:r>
              <a:rPr sz="220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technology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is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gaining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popularity</a:t>
            </a:r>
            <a:r>
              <a:rPr sz="22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among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many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stakeholders.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Connecting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Segoe UI Light"/>
                <a:cs typeface="Segoe UI Light"/>
              </a:rPr>
              <a:t>one’s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appliances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Internet.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Segoe UI Light"/>
                <a:cs typeface="Segoe UI Light"/>
              </a:rPr>
              <a:t>However,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exposes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them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well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sensed,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collected,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exchanged</a:t>
            </a:r>
            <a:r>
              <a:rPr sz="22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by </a:t>
            </a:r>
            <a:r>
              <a:rPr sz="2200" spc="-5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them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wide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range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threats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risks.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Besides,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every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connected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become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potential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entry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attack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point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malicious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intruders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hence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need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for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assessing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hardening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endParaRPr sz="22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Few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 examples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 IoT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systems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 Light"/>
                <a:cs typeface="Segoe UI Light"/>
              </a:rPr>
              <a:t>are:</a:t>
            </a:r>
            <a:endParaRPr sz="2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Lora</a:t>
            </a:r>
            <a:endParaRPr sz="2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ZigBee</a:t>
            </a:r>
            <a:endParaRPr sz="2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MQTT</a:t>
            </a:r>
            <a:endParaRPr sz="2200">
              <a:latin typeface="Segoe UI Light"/>
              <a:cs typeface="Segoe UI Light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Z-wave,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etc</a:t>
            </a:r>
            <a:endParaRPr sz="2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236" y="616711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solidFill>
                  <a:srgbClr val="F59F25"/>
                </a:solidFill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6317" y="0"/>
            <a:ext cx="3039745" cy="1755139"/>
            <a:chOff x="4576317" y="0"/>
            <a:chExt cx="3039745" cy="1755139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742439"/>
            </a:xfrm>
            <a:custGeom>
              <a:avLst/>
              <a:gdLst/>
              <a:ahLst/>
              <a:cxnLst/>
              <a:rect l="l" t="t" r="r" b="b"/>
              <a:pathLst>
                <a:path w="2606040" h="1742439">
                  <a:moveTo>
                    <a:pt x="0" y="438150"/>
                  </a:moveTo>
                  <a:lnTo>
                    <a:pt x="437893" y="0"/>
                  </a:lnTo>
                </a:path>
                <a:path w="2606040" h="1742439">
                  <a:moveTo>
                    <a:pt x="2168146" y="0"/>
                  </a:moveTo>
                  <a:lnTo>
                    <a:pt x="2606040" y="438150"/>
                  </a:lnTo>
                  <a:lnTo>
                    <a:pt x="1303020" y="1741932"/>
                  </a:lnTo>
                  <a:lnTo>
                    <a:pt x="0" y="438150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82667" y="0"/>
              <a:ext cx="3027045" cy="1513840"/>
            </a:xfrm>
            <a:custGeom>
              <a:avLst/>
              <a:gdLst/>
              <a:ahLst/>
              <a:cxnLst/>
              <a:rect l="l" t="t" r="r" b="b"/>
              <a:pathLst>
                <a:path w="3027045" h="1513840">
                  <a:moveTo>
                    <a:pt x="3026664" y="0"/>
                  </a:moveTo>
                  <a:lnTo>
                    <a:pt x="1513332" y="1513332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5139" y="1856232"/>
            <a:ext cx="7642859" cy="46314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2180" y="652983"/>
            <a:ext cx="3416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FFFFFF"/>
                </a:solidFill>
              </a:rPr>
              <a:t>Applications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417" y="521919"/>
            <a:ext cx="410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0" dirty="0">
                <a:solidFill>
                  <a:srgbClr val="FFFFFF"/>
                </a:solidFill>
              </a:rPr>
              <a:t>Background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4318761" y="0"/>
            <a:ext cx="3554729" cy="2012314"/>
            <a:chOff x="4318761" y="0"/>
            <a:chExt cx="3554729" cy="2012314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46097" y="2259837"/>
            <a:ext cx="909574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An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increased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number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ecosystems,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integration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has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meant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that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many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vulnerable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endpoints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 Light"/>
                <a:cs typeface="Segoe UI Light"/>
              </a:rPr>
              <a:t>are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being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witnessed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Segoe UI Light"/>
                <a:cs typeface="Segoe UI Light"/>
              </a:rPr>
              <a:t>daily,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especially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smart 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homes,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smart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cities,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global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enterprises,</a:t>
            </a:r>
            <a:r>
              <a:rPr sz="22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critical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infrastructures.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Segoe UI Light"/>
                <a:cs typeface="Segoe UI Light"/>
              </a:rPr>
              <a:t>are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currently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trend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that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daily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expanding,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Segoe UI Light"/>
                <a:cs typeface="Segoe UI Light"/>
              </a:rPr>
              <a:t>however,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this </a:t>
            </a:r>
            <a:r>
              <a:rPr sz="2200" spc="-5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expansion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comes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with a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lot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Segoe UI Light"/>
                <a:cs typeface="Segoe UI Light"/>
              </a:rPr>
              <a:t>complexity,</a:t>
            </a:r>
            <a:r>
              <a:rPr sz="2200" spc="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integration,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issues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different</a:t>
            </a:r>
            <a:r>
              <a:rPr sz="220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areas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application.</a:t>
            </a:r>
            <a:r>
              <a:rPr sz="22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Because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these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foregoing,</a:t>
            </a:r>
            <a:r>
              <a:rPr sz="220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review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2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existing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conventional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2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frameworks</a:t>
            </a:r>
            <a:r>
              <a:rPr sz="2200" spc="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is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positioned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uncover</a:t>
            </a:r>
            <a:r>
              <a:rPr sz="22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key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perennial</a:t>
            </a:r>
            <a:r>
              <a:rPr sz="2200" spc="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issues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in IoT-based</a:t>
            </a:r>
            <a:r>
              <a:rPr sz="22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smart 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environments.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Segoe UI Light"/>
                <a:cs typeface="Segoe UI Light"/>
              </a:rPr>
              <a:t>We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deal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privacy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concerns</a:t>
            </a:r>
            <a:r>
              <a:rPr sz="22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as a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Segoe UI Light"/>
                <a:cs typeface="Segoe UI Light"/>
              </a:rPr>
              <a:t>base</a:t>
            </a:r>
            <a:r>
              <a:rPr sz="22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2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Segoe UI Light"/>
                <a:cs typeface="Segoe UI Light"/>
              </a:rPr>
              <a:t>background.</a:t>
            </a:r>
            <a:endParaRPr sz="2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275" y="928243"/>
            <a:ext cx="4152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0" dirty="0">
                <a:solidFill>
                  <a:srgbClr val="FFFFFF"/>
                </a:solidFill>
              </a:rPr>
              <a:t>SECURIT</a:t>
            </a:r>
            <a:r>
              <a:rPr sz="3200" spc="-330" dirty="0">
                <a:solidFill>
                  <a:srgbClr val="FFFFFF"/>
                </a:solidFill>
              </a:rPr>
              <a:t>Y</a:t>
            </a:r>
            <a:r>
              <a:rPr sz="3200" spc="-35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CONCERNS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318761" y="0"/>
            <a:ext cx="3554729" cy="2012314"/>
            <a:chOff x="4318761" y="0"/>
            <a:chExt cx="3554729" cy="2012314"/>
          </a:xfrm>
        </p:grpSpPr>
        <p:sp>
          <p:nvSpPr>
            <p:cNvPr id="4" name="object 4"/>
            <p:cNvSpPr/>
            <p:nvPr/>
          </p:nvSpPr>
          <p:spPr>
            <a:xfrm>
              <a:off x="4792979" y="0"/>
              <a:ext cx="2606040" cy="1999614"/>
            </a:xfrm>
            <a:custGeom>
              <a:avLst/>
              <a:gdLst/>
              <a:ahLst/>
              <a:cxnLst/>
              <a:rect l="l" t="t" r="r" b="b"/>
              <a:pathLst>
                <a:path w="2606040" h="1999614">
                  <a:moveTo>
                    <a:pt x="0" y="695705"/>
                  </a:moveTo>
                  <a:lnTo>
                    <a:pt x="695299" y="0"/>
                  </a:lnTo>
                </a:path>
                <a:path w="2606040" h="1999614">
                  <a:moveTo>
                    <a:pt x="1910740" y="0"/>
                  </a:moveTo>
                  <a:lnTo>
                    <a:pt x="2606040" y="695705"/>
                  </a:lnTo>
                  <a:lnTo>
                    <a:pt x="1303020" y="1999488"/>
                  </a:lnTo>
                  <a:lnTo>
                    <a:pt x="0" y="695705"/>
                  </a:lnTo>
                </a:path>
              </a:pathLst>
            </a:custGeom>
            <a:ln w="12700">
              <a:solidFill>
                <a:srgbClr val="11AD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111" y="0"/>
              <a:ext cx="3542029" cy="1771014"/>
            </a:xfrm>
            <a:custGeom>
              <a:avLst/>
              <a:gdLst/>
              <a:ahLst/>
              <a:cxnLst/>
              <a:rect l="l" t="t" r="r" b="b"/>
              <a:pathLst>
                <a:path w="3542029" h="1771014">
                  <a:moveTo>
                    <a:pt x="3541776" y="0"/>
                  </a:moveTo>
                  <a:lnTo>
                    <a:pt x="1770888" y="177088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59F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728" y="2433650"/>
            <a:ext cx="601027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Information</a:t>
            </a:r>
            <a:r>
              <a:rPr sz="28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Leakage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Eavesdropping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Hacking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</a:t>
            </a:r>
            <a:r>
              <a:rPr sz="28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 Hijacking and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Ransomware</a:t>
            </a:r>
            <a:endParaRPr sz="28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Denial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Segoe UI Light"/>
                <a:cs typeface="Segoe UI Light"/>
              </a:rPr>
              <a:t>Service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 (DoS/DDoS)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9507" y="372237"/>
            <a:ext cx="6162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60" dirty="0">
                <a:latin typeface="Verdana"/>
                <a:cs typeface="Verdana"/>
              </a:rPr>
              <a:t>Dat</a:t>
            </a:r>
            <a:r>
              <a:rPr sz="3200" b="0" spc="70" dirty="0">
                <a:latin typeface="Verdana"/>
                <a:cs typeface="Verdana"/>
              </a:rPr>
              <a:t>a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125" dirty="0">
                <a:latin typeface="Verdana"/>
                <a:cs typeface="Verdana"/>
              </a:rPr>
              <a:t>an</a:t>
            </a:r>
            <a:r>
              <a:rPr sz="3200" b="0" spc="130" dirty="0">
                <a:latin typeface="Verdana"/>
                <a:cs typeface="Verdana"/>
              </a:rPr>
              <a:t>d</a:t>
            </a:r>
            <a:r>
              <a:rPr sz="3200" b="0" spc="-254" dirty="0">
                <a:latin typeface="Verdana"/>
                <a:cs typeface="Verdana"/>
              </a:rPr>
              <a:t> </a:t>
            </a:r>
            <a:r>
              <a:rPr sz="3200" b="0" spc="-135" dirty="0">
                <a:latin typeface="Verdana"/>
                <a:cs typeface="Verdana"/>
              </a:rPr>
              <a:t>Inform</a:t>
            </a:r>
            <a:r>
              <a:rPr sz="3200" b="0" spc="-145" dirty="0">
                <a:latin typeface="Verdana"/>
                <a:cs typeface="Verdana"/>
              </a:rPr>
              <a:t>a</a:t>
            </a:r>
            <a:r>
              <a:rPr sz="3200" b="0" spc="-245" dirty="0">
                <a:latin typeface="Verdana"/>
                <a:cs typeface="Verdana"/>
              </a:rPr>
              <a:t>t</a:t>
            </a:r>
            <a:r>
              <a:rPr sz="3200" b="0" spc="-180" dirty="0">
                <a:latin typeface="Verdana"/>
                <a:cs typeface="Verdana"/>
              </a:rPr>
              <a:t>i</a:t>
            </a:r>
            <a:r>
              <a:rPr sz="3200" b="0" spc="40" dirty="0">
                <a:latin typeface="Verdana"/>
                <a:cs typeface="Verdana"/>
              </a:rPr>
              <a:t>on</a:t>
            </a:r>
            <a:r>
              <a:rPr sz="3200" b="0" spc="-240" dirty="0">
                <a:latin typeface="Verdana"/>
                <a:cs typeface="Verdana"/>
              </a:rPr>
              <a:t> </a:t>
            </a:r>
            <a:r>
              <a:rPr sz="3200" b="0" spc="65" dirty="0">
                <a:latin typeface="Verdana"/>
                <a:cs typeface="Verdana"/>
              </a:rPr>
              <a:t>Leakage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4085" y="1236090"/>
            <a:ext cx="7771130" cy="493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any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smart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without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proper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mechanisms that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protect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 and information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from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malware </a:t>
            </a:r>
            <a:r>
              <a:rPr sz="2400" spc="-6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other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malicious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intruders,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personal information</a:t>
            </a:r>
            <a:r>
              <a:rPr sz="240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could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easily be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leaked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resulting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breaches</a:t>
            </a:r>
            <a:endParaRPr sz="2400">
              <a:latin typeface="Segoe UI Light"/>
              <a:cs typeface="Segoe UI Light"/>
            </a:endParaRPr>
          </a:p>
          <a:p>
            <a:pPr marR="497840" algn="ctr">
              <a:lnSpc>
                <a:spcPct val="100000"/>
              </a:lnSpc>
              <a:spcBef>
                <a:spcPts val="2580"/>
              </a:spcBef>
            </a:pPr>
            <a:r>
              <a:rPr sz="3200" spc="-65" dirty="0">
                <a:solidFill>
                  <a:srgbClr val="CDDC85"/>
                </a:solidFill>
                <a:latin typeface="Verdana"/>
                <a:cs typeface="Verdana"/>
              </a:rPr>
              <a:t>Eavesdropping</a:t>
            </a:r>
            <a:r>
              <a:rPr sz="3600" spc="-65" dirty="0">
                <a:solidFill>
                  <a:srgbClr val="CDDC85"/>
                </a:solidFill>
                <a:latin typeface="Verdana"/>
                <a:cs typeface="Verdana"/>
              </a:rPr>
              <a:t>:</a:t>
            </a:r>
            <a:endParaRPr sz="3600">
              <a:latin typeface="Verdana"/>
              <a:cs typeface="Verdana"/>
            </a:endParaRPr>
          </a:p>
          <a:p>
            <a:pPr marL="248920" marR="17780" indent="3175" algn="ctr">
              <a:lnSpc>
                <a:spcPct val="100000"/>
              </a:lnSpc>
              <a:spcBef>
                <a:spcPts val="2980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information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moving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in and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around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IoT-based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smart 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environments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over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Internet,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malicious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attackers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can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take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advantage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unsecured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network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communications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steal data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it is being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transmitted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between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connected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which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lead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other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serious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breaches.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340" y="260045"/>
            <a:ext cx="1652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25" dirty="0">
                <a:latin typeface="Verdana"/>
                <a:cs typeface="Verdana"/>
              </a:rPr>
              <a:t>H</a:t>
            </a:r>
            <a:r>
              <a:rPr sz="3200" b="0" spc="5" dirty="0">
                <a:latin typeface="Verdana"/>
                <a:cs typeface="Verdana"/>
              </a:rPr>
              <a:t>a</a:t>
            </a:r>
            <a:r>
              <a:rPr sz="3200" b="0" spc="-5" dirty="0">
                <a:latin typeface="Verdana"/>
                <a:cs typeface="Verdana"/>
              </a:rPr>
              <a:t>cking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Most</a:t>
            </a:r>
            <a:r>
              <a:rPr spc="5" dirty="0"/>
              <a:t> </a:t>
            </a:r>
            <a:r>
              <a:rPr spc="-35" dirty="0"/>
              <a:t>of</a:t>
            </a:r>
            <a:r>
              <a:rPr dirty="0"/>
              <a:t> the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information</a:t>
            </a:r>
            <a:r>
              <a:rPr spc="35" dirty="0"/>
              <a:t> </a:t>
            </a:r>
            <a:r>
              <a:rPr dirty="0"/>
              <a:t>collected</a:t>
            </a:r>
            <a:r>
              <a:rPr spc="-5" dirty="0"/>
              <a:t> by </a:t>
            </a:r>
            <a:r>
              <a:rPr dirty="0"/>
              <a:t>IoT</a:t>
            </a:r>
            <a:r>
              <a:rPr spc="-5" dirty="0"/>
              <a:t> devices</a:t>
            </a:r>
            <a:r>
              <a:rPr spc="5" dirty="0"/>
              <a:t> </a:t>
            </a:r>
            <a:r>
              <a:rPr spc="-5" dirty="0"/>
              <a:t>within</a:t>
            </a:r>
            <a:r>
              <a:rPr spc="5" dirty="0"/>
              <a:t> </a:t>
            </a:r>
            <a:r>
              <a:rPr spc="15" dirty="0"/>
              <a:t>smart </a:t>
            </a:r>
            <a:r>
              <a:rPr spc="20" dirty="0"/>
              <a:t> </a:t>
            </a:r>
            <a:r>
              <a:rPr spc="-10" dirty="0"/>
              <a:t>environments</a:t>
            </a:r>
            <a:r>
              <a:rPr spc="20" dirty="0"/>
              <a:t> </a:t>
            </a:r>
            <a:r>
              <a:rPr dirty="0"/>
              <a:t>may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15" dirty="0"/>
              <a:t>stored</a:t>
            </a:r>
            <a:r>
              <a:rPr spc="15" dirty="0"/>
              <a:t> </a:t>
            </a:r>
            <a:r>
              <a:rPr spc="-5" dirty="0"/>
              <a:t>on</a:t>
            </a:r>
            <a:r>
              <a:rPr spc="5" dirty="0"/>
              <a:t> </a:t>
            </a:r>
            <a:r>
              <a:rPr spc="-5" dirty="0"/>
              <a:t>internet-accessible</a:t>
            </a:r>
            <a:r>
              <a:rPr dirty="0"/>
              <a:t> </a:t>
            </a:r>
            <a:r>
              <a:rPr spc="-5" dirty="0"/>
              <a:t>systems</a:t>
            </a:r>
            <a:r>
              <a:rPr spc="15" dirty="0"/>
              <a:t> </a:t>
            </a:r>
            <a:r>
              <a:rPr spc="-5" dirty="0"/>
              <a:t>like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95" dirty="0"/>
              <a:t>‘‘Cloud’’.</a:t>
            </a:r>
          </a:p>
          <a:p>
            <a:pPr marL="12700" marR="5080" indent="-2540" algn="ctr">
              <a:lnSpc>
                <a:spcPct val="100000"/>
              </a:lnSpc>
            </a:pPr>
            <a:r>
              <a:rPr dirty="0"/>
              <a:t>Many</a:t>
            </a:r>
            <a:r>
              <a:rPr spc="5" dirty="0"/>
              <a:t> </a:t>
            </a:r>
            <a:r>
              <a:rPr spc="-5" dirty="0"/>
              <a:t>cloud-based</a:t>
            </a:r>
            <a:r>
              <a:rPr spc="10" dirty="0"/>
              <a:t> </a:t>
            </a:r>
            <a:r>
              <a:rPr spc="-5" dirty="0"/>
              <a:t>IoT</a:t>
            </a:r>
            <a:r>
              <a:rPr spc="5" dirty="0"/>
              <a:t> </a:t>
            </a:r>
            <a:r>
              <a:rPr spc="-5" dirty="0"/>
              <a:t>devices</a:t>
            </a:r>
            <a:r>
              <a:rPr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systems</a:t>
            </a:r>
            <a:r>
              <a:rPr spc="15" dirty="0"/>
              <a:t> </a:t>
            </a:r>
            <a:r>
              <a:rPr spc="-20" dirty="0"/>
              <a:t>are</a:t>
            </a:r>
            <a:r>
              <a:rPr dirty="0"/>
              <a:t> </a:t>
            </a:r>
            <a:r>
              <a:rPr spc="-5" dirty="0"/>
              <a:t>known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have</a:t>
            </a:r>
            <a:r>
              <a:rPr spc="10" dirty="0"/>
              <a:t> </a:t>
            </a:r>
            <a:r>
              <a:rPr spc="-5" dirty="0"/>
              <a:t>security </a:t>
            </a:r>
            <a:r>
              <a:rPr dirty="0"/>
              <a:t> </a:t>
            </a:r>
            <a:r>
              <a:rPr spc="-5" dirty="0"/>
              <a:t>vulnerabilities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can</a:t>
            </a:r>
            <a:r>
              <a:rPr spc="-5" dirty="0"/>
              <a:t> easily be</a:t>
            </a:r>
            <a:r>
              <a:rPr spc="5" dirty="0"/>
              <a:t> </a:t>
            </a:r>
            <a:r>
              <a:rPr spc="-5" dirty="0"/>
              <a:t>victims</a:t>
            </a:r>
            <a:r>
              <a:rPr spc="-10" dirty="0"/>
              <a:t> </a:t>
            </a:r>
            <a:r>
              <a:rPr spc="-30" dirty="0"/>
              <a:t>of</a:t>
            </a:r>
            <a:r>
              <a:rPr dirty="0"/>
              <a:t> </a:t>
            </a:r>
            <a:r>
              <a:rPr spc="-5" dirty="0"/>
              <a:t>hacking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cyberattacks</a:t>
            </a:r>
            <a:r>
              <a:rPr spc="5" dirty="0"/>
              <a:t> </a:t>
            </a:r>
            <a:r>
              <a:rPr spc="-5" dirty="0"/>
              <a:t>as data </a:t>
            </a:r>
            <a:r>
              <a:rPr dirty="0"/>
              <a:t> </a:t>
            </a:r>
            <a:r>
              <a:rPr spc="-5" dirty="0"/>
              <a:t>transmission</a:t>
            </a:r>
            <a:r>
              <a:rPr spc="5" dirty="0"/>
              <a:t> </a:t>
            </a:r>
            <a:r>
              <a:rPr spc="-5" dirty="0"/>
              <a:t>like video</a:t>
            </a:r>
            <a:r>
              <a:rPr dirty="0"/>
              <a:t> </a:t>
            </a:r>
            <a:r>
              <a:rPr spc="-5" dirty="0"/>
              <a:t>data</a:t>
            </a:r>
            <a:r>
              <a:rPr spc="10" dirty="0"/>
              <a:t> </a:t>
            </a:r>
            <a:r>
              <a:rPr spc="-15" dirty="0"/>
              <a:t>from</a:t>
            </a:r>
            <a:r>
              <a:rPr dirty="0"/>
              <a:t> cameras</a:t>
            </a:r>
            <a:r>
              <a:rPr spc="10" dirty="0"/>
              <a:t> </a:t>
            </a:r>
            <a:r>
              <a:rPr dirty="0"/>
              <a:t>may</a:t>
            </a:r>
            <a:r>
              <a:rPr spc="15" dirty="0"/>
              <a:t> </a:t>
            </a:r>
            <a:r>
              <a:rPr spc="-5" dirty="0"/>
              <a:t>not</a:t>
            </a:r>
            <a:r>
              <a:rPr dirty="0"/>
              <a:t> even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10" dirty="0"/>
              <a:t> encrypted </a:t>
            </a:r>
            <a:r>
              <a:rPr dirty="0"/>
              <a:t>when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630" y="2719334"/>
            <a:ext cx="10222230" cy="357632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1365"/>
              </a:spcBef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sent over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internet.</a:t>
            </a:r>
            <a:endParaRPr sz="2400">
              <a:latin typeface="Segoe UI Light"/>
              <a:cs typeface="Segoe UI Light"/>
            </a:endParaRPr>
          </a:p>
          <a:p>
            <a:pPr marR="563245" algn="ctr">
              <a:lnSpc>
                <a:spcPct val="100000"/>
              </a:lnSpc>
              <a:spcBef>
                <a:spcPts val="1695"/>
              </a:spcBef>
            </a:pPr>
            <a:r>
              <a:rPr sz="3200" spc="-345" dirty="0">
                <a:solidFill>
                  <a:srgbClr val="CDDC85"/>
                </a:solidFill>
                <a:latin typeface="Verdana"/>
                <a:cs typeface="Verdana"/>
              </a:rPr>
              <a:t>Io</a:t>
            </a:r>
            <a:r>
              <a:rPr sz="3200" spc="-405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3200" spc="-24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CDDC85"/>
                </a:solidFill>
                <a:latin typeface="Verdana"/>
                <a:cs typeface="Verdana"/>
              </a:rPr>
              <a:t>Devic</a:t>
            </a:r>
            <a:r>
              <a:rPr sz="3200" spc="65" dirty="0">
                <a:solidFill>
                  <a:srgbClr val="CDDC85"/>
                </a:solidFill>
                <a:latin typeface="Verdana"/>
                <a:cs typeface="Verdana"/>
              </a:rPr>
              <a:t>e</a:t>
            </a:r>
            <a:r>
              <a:rPr sz="3200" spc="-260" dirty="0">
                <a:solidFill>
                  <a:srgbClr val="CDDC85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CDDC85"/>
                </a:solidFill>
                <a:latin typeface="Verdana"/>
                <a:cs typeface="Verdana"/>
              </a:rPr>
              <a:t>Securi</a:t>
            </a:r>
            <a:r>
              <a:rPr sz="3200" spc="-114" dirty="0">
                <a:solidFill>
                  <a:srgbClr val="CDDC85"/>
                </a:solidFill>
                <a:latin typeface="Verdana"/>
                <a:cs typeface="Verdana"/>
              </a:rPr>
              <a:t>t</a:t>
            </a:r>
            <a:r>
              <a:rPr sz="3200" spc="-180" dirty="0">
                <a:solidFill>
                  <a:srgbClr val="CDDC85"/>
                </a:solidFill>
                <a:latin typeface="Verdana"/>
                <a:cs typeface="Verdana"/>
              </a:rPr>
              <a:t>y</a:t>
            </a:r>
            <a:endParaRPr sz="3200">
              <a:latin typeface="Verdana"/>
              <a:cs typeface="Verdana"/>
            </a:endParaRPr>
          </a:p>
          <a:p>
            <a:pPr marL="12700" marR="5080" indent="-1905" algn="ctr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Because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lack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specialized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universal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approved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security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standards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assessment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frameworks,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some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may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manufactured</a:t>
            </a:r>
            <a:r>
              <a:rPr sz="24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poor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security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baselines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such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old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unpatched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embedded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operating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systems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software,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weak,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guessable,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hard-coded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passwords,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insecure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egoe UI Light"/>
                <a:cs typeface="Segoe UI Light"/>
              </a:rPr>
              <a:t>transfer,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400" spc="-6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storage,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among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others.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This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makes</a:t>
            </a:r>
            <a:r>
              <a:rPr sz="24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such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IoT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devices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vulnerable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different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 security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threats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attacks.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073" y="2931032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Verdana"/>
                <a:cs typeface="Verdana"/>
              </a:rPr>
              <a:t>.</a:t>
            </a:r>
            <a:endParaRPr sz="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2115</Words>
  <Application>Microsoft Office PowerPoint</Application>
  <PresentationFormat>Widescreen</PresentationFormat>
  <Paragraphs>186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 MT</vt:lpstr>
      <vt:lpstr>Calibri</vt:lpstr>
      <vt:lpstr>Segoe UI Light</vt:lpstr>
      <vt:lpstr>Tahoma</vt:lpstr>
      <vt:lpstr>Times New Roman</vt:lpstr>
      <vt:lpstr>Verdana</vt:lpstr>
      <vt:lpstr>Office Theme</vt:lpstr>
      <vt:lpstr>PowerPoint Presentation</vt:lpstr>
      <vt:lpstr>Abstract</vt:lpstr>
      <vt:lpstr>Content</vt:lpstr>
      <vt:lpstr>Introduction</vt:lpstr>
      <vt:lpstr>Applications</vt:lpstr>
      <vt:lpstr>Background</vt:lpstr>
      <vt:lpstr>SECURITY CONCERNS</vt:lpstr>
      <vt:lpstr>Data and Information Leakage</vt:lpstr>
      <vt:lpstr>Hacking</vt:lpstr>
      <vt:lpstr>IoT Device Hijacking and Ransomware</vt:lpstr>
      <vt:lpstr>PRIVACY CONCERNS</vt:lpstr>
      <vt:lpstr>Data Storage and Usage</vt:lpstr>
      <vt:lpstr>Context-Aware or Situational Privacy</vt:lpstr>
      <vt:lpstr>Existing  Research work  and their  primary focus  areas</vt:lpstr>
      <vt:lpstr>Methodology</vt:lpstr>
      <vt:lpstr>PHASE I: STUDY AREA IDENTIFICATION</vt:lpstr>
      <vt:lpstr>PowerPoint Presentation</vt:lpstr>
      <vt:lpstr>PHASE II: SEARCH STRATEGY</vt:lpstr>
      <vt:lpstr>PowerPoint Presentation</vt:lpstr>
      <vt:lpstr>PHASE III: IDENTIFYING AND REVIEWING THE  LITERATURE</vt:lpstr>
      <vt:lpstr>PowerPoint Presentation</vt:lpstr>
      <vt:lpstr>REVIEW OF EXISTING SECURITY STANDARDS AND  ASSESSMENT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PROBLEMS AND CHALLENGES FOR IoT-BASED  SMART ENVIRONMENTS</vt:lpstr>
      <vt:lpstr>PROPOSED POTENTIAL SOLUTIONS TO THE IDENTIFIED CHALLENGES</vt:lpstr>
      <vt:lpstr>CONCLUSION AND FUTURE WORK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</dc:title>
  <dc:creator>Ramakanth seshabhattar</dc:creator>
  <cp:lastModifiedBy>Ramakanth seshabhattar</cp:lastModifiedBy>
  <cp:revision>6</cp:revision>
  <dcterms:created xsi:type="dcterms:W3CDTF">2022-10-07T13:30:30Z</dcterms:created>
  <dcterms:modified xsi:type="dcterms:W3CDTF">2022-10-09T19:52:03Z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2022-10-07T00:00:00Z</vt:filetime>
  </property>
</Properties>
</file>