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648" r:id="rId2"/>
  </p:sldMasterIdLst>
  <p:notesMasterIdLst>
    <p:notesMasterId r:id="rId12"/>
  </p:notesMasterIdLst>
  <p:sldIdLst>
    <p:sldId id="256" r:id="rId3"/>
    <p:sldId id="258" r:id="rId4"/>
    <p:sldId id="265" r:id="rId5"/>
    <p:sldId id="268" r:id="rId6"/>
    <p:sldId id="266" r:id="rId7"/>
    <p:sldId id="267" r:id="rId8"/>
    <p:sldId id="263"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Academics</c:v>
                </c:pt>
              </c:strCache>
            </c:strRef>
          </c:tx>
          <c:spPr>
            <a:solidFill>
              <a:schemeClr val="accent1"/>
            </a:solidFill>
            <a:ln>
              <a:noFill/>
            </a:ln>
            <a:effectLst/>
            <a:sp3d/>
          </c:spPr>
          <c:invertIfNegative val="0"/>
          <c:cat>
            <c:strRef>
              <c:f>Sheet1!$A$2:$A$5</c:f>
              <c:strCache>
                <c:ptCount val="4"/>
                <c:pt idx="0">
                  <c:v>Ouarter 1</c:v>
                </c:pt>
                <c:pt idx="1">
                  <c:v>Quarter 2</c:v>
                </c:pt>
                <c:pt idx="2">
                  <c:v>Quarter 3</c:v>
                </c:pt>
                <c:pt idx="3">
                  <c:v>Quarter 4</c:v>
                </c:pt>
              </c:strCache>
            </c:strRef>
          </c:cat>
          <c:val>
            <c:numRef>
              <c:f>Sheet1!$B$2:$B$5</c:f>
              <c:numCache>
                <c:formatCode>General</c:formatCode>
                <c:ptCount val="4"/>
                <c:pt idx="0">
                  <c:v>4</c:v>
                </c:pt>
                <c:pt idx="1">
                  <c:v>3</c:v>
                </c:pt>
                <c:pt idx="2">
                  <c:v>5</c:v>
                </c:pt>
                <c:pt idx="3">
                  <c:v>4.5</c:v>
                </c:pt>
              </c:numCache>
            </c:numRef>
          </c:val>
          <c:extLst>
            <c:ext xmlns:c16="http://schemas.microsoft.com/office/drawing/2014/chart" uri="{C3380CC4-5D6E-409C-BE32-E72D297353CC}">
              <c16:uniqueId val="{00000000-0E2F-425A-9F04-43FF4B67B60E}"/>
            </c:ext>
          </c:extLst>
        </c:ser>
        <c:ser>
          <c:idx val="1"/>
          <c:order val="1"/>
          <c:tx>
            <c:strRef>
              <c:f>Sheet1!$C$1</c:f>
              <c:strCache>
                <c:ptCount val="1"/>
                <c:pt idx="0">
                  <c:v>CCA</c:v>
                </c:pt>
              </c:strCache>
            </c:strRef>
          </c:tx>
          <c:spPr>
            <a:solidFill>
              <a:schemeClr val="accent2"/>
            </a:solidFill>
            <a:ln>
              <a:noFill/>
            </a:ln>
            <a:effectLst/>
            <a:sp3d/>
          </c:spPr>
          <c:invertIfNegative val="0"/>
          <c:cat>
            <c:strRef>
              <c:f>Sheet1!$A$2:$A$5</c:f>
              <c:strCache>
                <c:ptCount val="4"/>
                <c:pt idx="0">
                  <c:v>Ouarter 1</c:v>
                </c:pt>
                <c:pt idx="1">
                  <c:v>Quarter 2</c:v>
                </c:pt>
                <c:pt idx="2">
                  <c:v>Quarter 3</c:v>
                </c:pt>
                <c:pt idx="3">
                  <c:v>Quarter 4</c:v>
                </c:pt>
              </c:strCache>
            </c:strRef>
          </c:cat>
          <c:val>
            <c:numRef>
              <c:f>Sheet1!$C$2:$C$5</c:f>
              <c:numCache>
                <c:formatCode>General</c:formatCode>
                <c:ptCount val="4"/>
                <c:pt idx="0">
                  <c:v>5</c:v>
                </c:pt>
                <c:pt idx="1">
                  <c:v>6</c:v>
                </c:pt>
                <c:pt idx="2">
                  <c:v>6</c:v>
                </c:pt>
                <c:pt idx="3">
                  <c:v>5.5</c:v>
                </c:pt>
              </c:numCache>
            </c:numRef>
          </c:val>
          <c:extLst>
            <c:ext xmlns:c16="http://schemas.microsoft.com/office/drawing/2014/chart" uri="{C3380CC4-5D6E-409C-BE32-E72D297353CC}">
              <c16:uniqueId val="{00000001-0E2F-425A-9F04-43FF4B67B60E}"/>
            </c:ext>
          </c:extLst>
        </c:ser>
        <c:ser>
          <c:idx val="2"/>
          <c:order val="2"/>
          <c:tx>
            <c:strRef>
              <c:f>Sheet1!$D$1</c:f>
              <c:strCache>
                <c:ptCount val="1"/>
                <c:pt idx="0">
                  <c:v>ECA</c:v>
                </c:pt>
              </c:strCache>
            </c:strRef>
          </c:tx>
          <c:spPr>
            <a:solidFill>
              <a:schemeClr val="accent3"/>
            </a:solidFill>
            <a:ln>
              <a:noFill/>
            </a:ln>
            <a:effectLst/>
            <a:sp3d/>
          </c:spPr>
          <c:invertIfNegative val="0"/>
          <c:cat>
            <c:strRef>
              <c:f>Sheet1!$A$2:$A$5</c:f>
              <c:strCache>
                <c:ptCount val="4"/>
                <c:pt idx="0">
                  <c:v>Ouarter 1</c:v>
                </c:pt>
                <c:pt idx="1">
                  <c:v>Quarter 2</c:v>
                </c:pt>
                <c:pt idx="2">
                  <c:v>Quarter 3</c:v>
                </c:pt>
                <c:pt idx="3">
                  <c:v>Quarter 4</c:v>
                </c:pt>
              </c:strCache>
            </c:strRef>
          </c:cat>
          <c:val>
            <c:numRef>
              <c:f>Sheet1!$D$2:$D$5</c:f>
              <c:numCache>
                <c:formatCode>General</c:formatCode>
                <c:ptCount val="4"/>
                <c:pt idx="0">
                  <c:v>2</c:v>
                </c:pt>
                <c:pt idx="1">
                  <c:v>3</c:v>
                </c:pt>
                <c:pt idx="2">
                  <c:v>4</c:v>
                </c:pt>
                <c:pt idx="3">
                  <c:v>3</c:v>
                </c:pt>
              </c:numCache>
            </c:numRef>
          </c:val>
          <c:extLst>
            <c:ext xmlns:c16="http://schemas.microsoft.com/office/drawing/2014/chart" uri="{C3380CC4-5D6E-409C-BE32-E72D297353CC}">
              <c16:uniqueId val="{00000002-0E2F-425A-9F04-43FF4B67B60E}"/>
            </c:ext>
          </c:extLst>
        </c:ser>
        <c:dLbls>
          <c:showLegendKey val="0"/>
          <c:showVal val="0"/>
          <c:showCatName val="0"/>
          <c:showSerName val="0"/>
          <c:showPercent val="0"/>
          <c:showBubbleSize val="0"/>
        </c:dLbls>
        <c:gapWidth val="150"/>
        <c:shape val="box"/>
        <c:axId val="687477408"/>
        <c:axId val="687478240"/>
        <c:axId val="0"/>
      </c:bar3DChart>
      <c:catAx>
        <c:axId val="6874774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7478240"/>
        <c:crosses val="autoZero"/>
        <c:auto val="1"/>
        <c:lblAlgn val="ctr"/>
        <c:lblOffset val="100"/>
        <c:noMultiLvlLbl val="0"/>
      </c:catAx>
      <c:valAx>
        <c:axId val="687478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7477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D5D8F-BD2A-4AD8-BD7A-D723DC3A8E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42B885C-BC31-4757-AD26-9FE3FE7F5C1E}" type="pres">
      <dgm:prSet presAssocID="{50BD5D8F-BD2A-4AD8-BD7A-D723DC3A8ECA}" presName="diagram" presStyleCnt="0">
        <dgm:presLayoutVars>
          <dgm:dir/>
          <dgm:resizeHandles val="exact"/>
        </dgm:presLayoutVars>
      </dgm:prSet>
      <dgm:spPr/>
    </dgm:pt>
  </dgm:ptLst>
  <dgm:cxnLst>
    <dgm:cxn modelId="{3760738B-967F-4882-B06B-23C77662C8E8}" type="presOf" srcId="{50BD5D8F-BD2A-4AD8-BD7A-D723DC3A8ECA}" destId="{142B885C-BC31-4757-AD26-9FE3FE7F5C1E}"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72C5F-B292-4A54-BF1A-5B2905A990F7}" type="datetimeFigureOut">
              <a:rPr lang="en-IN" smtClean="0"/>
              <a:t>19-03-2022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492AA-F043-4438-8E86-ADAA65673FD3}" type="slidenum">
              <a:rPr lang="en-IN" smtClean="0"/>
              <a:t>‹#›</a:t>
            </a:fld>
            <a:endParaRPr lang="en-IN"/>
          </a:p>
        </p:txBody>
      </p:sp>
    </p:spTree>
    <p:extLst>
      <p:ext uri="{BB962C8B-B14F-4D97-AF65-F5344CB8AC3E}">
        <p14:creationId xmlns:p14="http://schemas.microsoft.com/office/powerpoint/2010/main" val="949048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0138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3/19/2022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3/19/2022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3/19/2022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3/19/2022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3/19/2022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5F8F-D2D3-44EB-B32A-71AD90E31597}"/>
              </a:ext>
            </a:extLst>
          </p:cNvPr>
          <p:cNvSpPr>
            <a:spLocks noGrp="1"/>
          </p:cNvSpPr>
          <p:nvPr>
            <p:ph type="ctrTitle"/>
          </p:nvPr>
        </p:nvSpPr>
        <p:spPr>
          <a:xfrm>
            <a:off x="400050" y="1687070"/>
            <a:ext cx="7918323" cy="1378700"/>
          </a:xfrm>
        </p:spPr>
        <p:txBody>
          <a:bodyPr>
            <a:normAutofit fontScale="90000"/>
          </a:bodyPr>
          <a:lstStyle/>
          <a:p>
            <a:r>
              <a:rPr lang="en-IN" sz="3200" dirty="0">
                <a:solidFill>
                  <a:schemeClr val="tx1"/>
                </a:solidFill>
                <a:latin typeface="+mn-lt"/>
                <a:cs typeface="Times New Roman" panose="02020603050405020304" pitchFamily="18" charset="0"/>
              </a:rPr>
              <a:t>                                      </a:t>
            </a:r>
            <a:br>
              <a:rPr lang="en-IN" sz="3200" dirty="0">
                <a:solidFill>
                  <a:schemeClr val="bg2">
                    <a:lumMod val="20000"/>
                    <a:lumOff val="80000"/>
                  </a:schemeClr>
                </a:solidFill>
                <a:latin typeface="+mn-lt"/>
                <a:cs typeface="Times New Roman" panose="02020603050405020304" pitchFamily="18" charset="0"/>
              </a:rPr>
            </a:br>
            <a:br>
              <a:rPr lang="en-IN" sz="3200" dirty="0">
                <a:solidFill>
                  <a:schemeClr val="bg2">
                    <a:lumMod val="20000"/>
                    <a:lumOff val="80000"/>
                  </a:schemeClr>
                </a:solidFill>
                <a:latin typeface="+mn-lt"/>
                <a:cs typeface="Times New Roman" panose="02020603050405020304" pitchFamily="18" charset="0"/>
              </a:rPr>
            </a:br>
            <a:r>
              <a:rPr lang="en-IN" sz="2200" dirty="0">
                <a:solidFill>
                  <a:schemeClr val="bg2">
                    <a:lumMod val="20000"/>
                    <a:lumOff val="80000"/>
                  </a:schemeClr>
                </a:solidFill>
                <a:latin typeface="+mn-lt"/>
                <a:cs typeface="Times New Roman" panose="02020603050405020304" pitchFamily="18" charset="0"/>
              </a:rPr>
              <a:t>Real time tracking of student’s learning outcomes and their Academic progress across schools</a:t>
            </a:r>
            <a:br>
              <a:rPr lang="en-IN" sz="3200" dirty="0">
                <a:solidFill>
                  <a:schemeClr val="tx1"/>
                </a:solidFill>
                <a:latin typeface="+mn-lt"/>
                <a:cs typeface="Times New Roman" panose="02020603050405020304" pitchFamily="18" charset="0"/>
              </a:rPr>
            </a:br>
            <a:br>
              <a:rPr lang="en-IN" sz="3200" dirty="0">
                <a:solidFill>
                  <a:schemeClr val="tx1"/>
                </a:solidFill>
                <a:latin typeface="+mn-lt"/>
                <a:cs typeface="Times New Roman" panose="02020603050405020304" pitchFamily="18" charset="0"/>
              </a:rPr>
            </a:br>
            <a:endParaRPr lang="en-IN" sz="3200" dirty="0">
              <a:solidFill>
                <a:schemeClr val="tx1"/>
              </a:solidFill>
              <a:latin typeface="+mn-lt"/>
              <a:cs typeface="Times New Roman" panose="02020603050405020304" pitchFamily="18" charset="0"/>
            </a:endParaRPr>
          </a:p>
        </p:txBody>
      </p:sp>
      <p:sp>
        <p:nvSpPr>
          <p:cNvPr id="4" name="TextBox 3">
            <a:extLst>
              <a:ext uri="{FF2B5EF4-FFF2-40B4-BE49-F238E27FC236}">
                <a16:creationId xmlns:a16="http://schemas.microsoft.com/office/drawing/2014/main" id="{62A8A487-1EEC-4EFD-B5CE-5A3B01C03743}"/>
              </a:ext>
            </a:extLst>
          </p:cNvPr>
          <p:cNvSpPr txBox="1"/>
          <p:nvPr/>
        </p:nvSpPr>
        <p:spPr>
          <a:xfrm>
            <a:off x="3733800" y="2376420"/>
            <a:ext cx="2362200" cy="461665"/>
          </a:xfrm>
          <a:prstGeom prst="rect">
            <a:avLst/>
          </a:prstGeom>
          <a:noFill/>
        </p:spPr>
        <p:txBody>
          <a:bodyPr wrap="square" rtlCol="0">
            <a:spAutoFit/>
          </a:bodyPr>
          <a:lstStyle/>
          <a:p>
            <a:r>
              <a:rPr lang="en-IN" sz="2400" b="1" dirty="0">
                <a:solidFill>
                  <a:schemeClr val="bg1"/>
                </a:solidFill>
                <a:latin typeface="+mj-lt"/>
              </a:rPr>
              <a:t>Problem</a:t>
            </a:r>
          </a:p>
        </p:txBody>
      </p:sp>
      <p:sp>
        <p:nvSpPr>
          <p:cNvPr id="6" name="TextBox 5">
            <a:extLst>
              <a:ext uri="{FF2B5EF4-FFF2-40B4-BE49-F238E27FC236}">
                <a16:creationId xmlns:a16="http://schemas.microsoft.com/office/drawing/2014/main" id="{1A24C8CB-BAAB-4194-A2AE-07F95D031ACF}"/>
              </a:ext>
            </a:extLst>
          </p:cNvPr>
          <p:cNvSpPr txBox="1"/>
          <p:nvPr/>
        </p:nvSpPr>
        <p:spPr>
          <a:xfrm>
            <a:off x="400050" y="3065770"/>
            <a:ext cx="7600950" cy="2554545"/>
          </a:xfrm>
          <a:prstGeom prst="rect">
            <a:avLst/>
          </a:prstGeom>
          <a:noFill/>
        </p:spPr>
        <p:txBody>
          <a:bodyPr wrap="square">
            <a:spAutoFit/>
          </a:bodyPr>
          <a:lstStyle/>
          <a:p>
            <a:r>
              <a:rPr lang="en-IN" sz="2000" dirty="0">
                <a:solidFill>
                  <a:schemeClr val="bg1"/>
                </a:solidFill>
              </a:rPr>
              <a:t>Throughout the schools in our country, teachers follow the standard procedure of manually working on report cards to monitor students progress which is time consuming. It is often observed that some students perform well in co-circular activities and not in Academics. Being good in academics is not the only way to go ahead. Hence there is a need to monitor all the activities of the students including the academic progress and other activities</a:t>
            </a:r>
          </a:p>
          <a:p>
            <a:pPr marL="0" indent="0">
              <a:buNone/>
            </a:pPr>
            <a:endParaRPr lang="en-IN" sz="2000" dirty="0">
              <a:solidFill>
                <a:schemeClr val="bg1"/>
              </a:solidFill>
            </a:endParaRPr>
          </a:p>
        </p:txBody>
      </p:sp>
      <p:sp>
        <p:nvSpPr>
          <p:cNvPr id="8" name="TextBox 7">
            <a:extLst>
              <a:ext uri="{FF2B5EF4-FFF2-40B4-BE49-F238E27FC236}">
                <a16:creationId xmlns:a16="http://schemas.microsoft.com/office/drawing/2014/main" id="{4328276A-B139-420F-9967-A8216B3E4697}"/>
              </a:ext>
            </a:extLst>
          </p:cNvPr>
          <p:cNvSpPr txBox="1"/>
          <p:nvPr/>
        </p:nvSpPr>
        <p:spPr>
          <a:xfrm>
            <a:off x="1117473" y="946190"/>
            <a:ext cx="6096000" cy="1015663"/>
          </a:xfrm>
          <a:prstGeom prst="rect">
            <a:avLst/>
          </a:prstGeom>
          <a:noFill/>
        </p:spPr>
        <p:txBody>
          <a:bodyPr wrap="square">
            <a:spAutoFit/>
          </a:bodyPr>
          <a:lstStyle/>
          <a:p>
            <a:pPr algn="ctr"/>
            <a:r>
              <a:rPr lang="en-IN" sz="3600" b="1" dirty="0">
                <a:solidFill>
                  <a:schemeClr val="bg2">
                    <a:lumMod val="20000"/>
                    <a:lumOff val="80000"/>
                  </a:schemeClr>
                </a:solidFill>
                <a:latin typeface="+mn-lt"/>
                <a:cs typeface="Times New Roman" panose="02020603050405020304" pitchFamily="18" charset="0"/>
              </a:rPr>
              <a:t>Title</a:t>
            </a:r>
            <a:endParaRPr lang="en-IN" sz="2400" b="1" dirty="0">
              <a:solidFill>
                <a:schemeClr val="bg1"/>
              </a:solidFill>
            </a:endParaRPr>
          </a:p>
          <a:p>
            <a:pPr algn="ctr"/>
            <a:endParaRPr lang="en-IN" sz="2400" dirty="0"/>
          </a:p>
        </p:txBody>
      </p:sp>
    </p:spTree>
    <p:extLst>
      <p:ext uri="{BB962C8B-B14F-4D97-AF65-F5344CB8AC3E}">
        <p14:creationId xmlns:p14="http://schemas.microsoft.com/office/powerpoint/2010/main" val="199813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5E25-2FBD-4E97-A341-C5926236C503}"/>
              </a:ext>
            </a:extLst>
          </p:cNvPr>
          <p:cNvSpPr>
            <a:spLocks noGrp="1"/>
          </p:cNvSpPr>
          <p:nvPr>
            <p:ph type="title"/>
          </p:nvPr>
        </p:nvSpPr>
        <p:spPr>
          <a:xfrm>
            <a:off x="721659" y="1249344"/>
            <a:ext cx="2554942" cy="2103456"/>
          </a:xfrm>
        </p:spPr>
        <p:txBody>
          <a:bodyPr>
            <a:normAutofit/>
          </a:bodyPr>
          <a:lstStyle/>
          <a:p>
            <a:r>
              <a:rPr lang="en-IN" sz="2400" dirty="0">
                <a:latin typeface="Algerian" panose="04020705040A02060702" pitchFamily="82" charset="0"/>
              </a:rPr>
              <a:t>Solution -</a:t>
            </a:r>
            <a:br>
              <a:rPr lang="en-IN" sz="2400" dirty="0">
                <a:latin typeface="Algerian" panose="04020705040A02060702" pitchFamily="82" charset="0"/>
              </a:rPr>
            </a:br>
            <a:r>
              <a:rPr lang="en-IN" sz="2400" dirty="0">
                <a:latin typeface="Algerian" panose="04020705040A02060702" pitchFamily="82" charset="0"/>
              </a:rPr>
              <a:t>SCHOOLER</a:t>
            </a:r>
          </a:p>
        </p:txBody>
      </p:sp>
      <p:sp>
        <p:nvSpPr>
          <p:cNvPr id="3" name="Content Placeholder 2">
            <a:extLst>
              <a:ext uri="{FF2B5EF4-FFF2-40B4-BE49-F238E27FC236}">
                <a16:creationId xmlns:a16="http://schemas.microsoft.com/office/drawing/2014/main" id="{6D2E6A41-F78B-4F5D-B68D-6E0E7FA01CF0}"/>
              </a:ext>
            </a:extLst>
          </p:cNvPr>
          <p:cNvSpPr>
            <a:spLocks noGrp="1"/>
          </p:cNvSpPr>
          <p:nvPr>
            <p:ph idx="1"/>
          </p:nvPr>
        </p:nvSpPr>
        <p:spPr>
          <a:xfrm>
            <a:off x="3840693" y="972671"/>
            <a:ext cx="7315200" cy="3441573"/>
          </a:xfrm>
        </p:spPr>
        <p:txBody>
          <a:bodyPr/>
          <a:lstStyle/>
          <a:p>
            <a:pPr marL="0" indent="0">
              <a:buNone/>
            </a:pPr>
            <a:r>
              <a:rPr lang="en-IN" dirty="0"/>
              <a:t>Web based solution that facilitates:</a:t>
            </a:r>
          </a:p>
          <a:p>
            <a:r>
              <a:rPr lang="en-IN" dirty="0"/>
              <a:t>Registration of schools through UDISE code</a:t>
            </a:r>
          </a:p>
          <a:p>
            <a:r>
              <a:rPr lang="en-IN" dirty="0"/>
              <a:t>Login is made available to the Admin , teachers and the students</a:t>
            </a:r>
          </a:p>
          <a:p>
            <a:r>
              <a:rPr lang="en-IN" dirty="0"/>
              <a:t>Students can view their Attendance, Marks, Homework and non-academic activities conducted by their school</a:t>
            </a:r>
          </a:p>
          <a:p>
            <a:endParaRPr lang="en-IN" dirty="0"/>
          </a:p>
          <a:p>
            <a:endParaRPr lang="en-IN" dirty="0"/>
          </a:p>
        </p:txBody>
      </p:sp>
      <p:graphicFrame>
        <p:nvGraphicFramePr>
          <p:cNvPr id="4" name="Chart 3">
            <a:extLst>
              <a:ext uri="{FF2B5EF4-FFF2-40B4-BE49-F238E27FC236}">
                <a16:creationId xmlns:a16="http://schemas.microsoft.com/office/drawing/2014/main" id="{4C9207D2-E3F2-4906-B113-F6333271B6E8}"/>
              </a:ext>
            </a:extLst>
          </p:cNvPr>
          <p:cNvGraphicFramePr/>
          <p:nvPr>
            <p:extLst>
              <p:ext uri="{D42A27DB-BD31-4B8C-83A1-F6EECF244321}">
                <p14:modId xmlns:p14="http://schemas.microsoft.com/office/powerpoint/2010/main" val="2190815491"/>
              </p:ext>
            </p:extLst>
          </p:nvPr>
        </p:nvGraphicFramePr>
        <p:xfrm>
          <a:off x="5254999" y="3429000"/>
          <a:ext cx="4281644" cy="24563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880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7818-7C53-472A-9D0F-51A45E096E22}"/>
              </a:ext>
            </a:extLst>
          </p:cNvPr>
          <p:cNvSpPr>
            <a:spLocks noGrp="1"/>
          </p:cNvSpPr>
          <p:nvPr>
            <p:ph type="title"/>
          </p:nvPr>
        </p:nvSpPr>
        <p:spPr>
          <a:xfrm>
            <a:off x="510987" y="1123837"/>
            <a:ext cx="2689413" cy="2426187"/>
          </a:xfrm>
        </p:spPr>
        <p:txBody>
          <a:bodyPr>
            <a:normAutofit/>
          </a:bodyPr>
          <a:lstStyle/>
          <a:p>
            <a:r>
              <a:rPr lang="en-IN" sz="2800" dirty="0">
                <a:latin typeface="Algerian" panose="04020705040A02060702" pitchFamily="82" charset="0"/>
              </a:rPr>
              <a:t>Why Schooler?</a:t>
            </a:r>
          </a:p>
        </p:txBody>
      </p:sp>
      <p:graphicFrame>
        <p:nvGraphicFramePr>
          <p:cNvPr id="14" name="Content Placeholder 13">
            <a:extLst>
              <a:ext uri="{FF2B5EF4-FFF2-40B4-BE49-F238E27FC236}">
                <a16:creationId xmlns:a16="http://schemas.microsoft.com/office/drawing/2014/main" id="{5D5DEAD7-5D34-4C98-9843-F0A3D0B9AF26}"/>
              </a:ext>
            </a:extLst>
          </p:cNvPr>
          <p:cNvGraphicFramePr>
            <a:graphicFrameLocks noGrp="1"/>
          </p:cNvGraphicFramePr>
          <p:nvPr>
            <p:ph idx="1"/>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ectangle: Rounded Corners 19">
            <a:extLst>
              <a:ext uri="{FF2B5EF4-FFF2-40B4-BE49-F238E27FC236}">
                <a16:creationId xmlns:a16="http://schemas.microsoft.com/office/drawing/2014/main" id="{337C8762-B7E6-44E0-A4F8-524CD3F7C7EE}"/>
              </a:ext>
            </a:extLst>
          </p:cNvPr>
          <p:cNvSpPr/>
          <p:nvPr/>
        </p:nvSpPr>
        <p:spPr>
          <a:xfrm>
            <a:off x="3586069" y="315914"/>
            <a:ext cx="8175814" cy="18478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B4840B00-7A38-4B95-B941-43658D5F02CC}"/>
              </a:ext>
            </a:extLst>
          </p:cNvPr>
          <p:cNvSpPr/>
          <p:nvPr/>
        </p:nvSpPr>
        <p:spPr>
          <a:xfrm>
            <a:off x="4914900" y="2711450"/>
            <a:ext cx="45719"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0F85C6C0-1C66-4806-9490-52E5DF367043}"/>
              </a:ext>
            </a:extLst>
          </p:cNvPr>
          <p:cNvSpPr/>
          <p:nvPr/>
        </p:nvSpPr>
        <p:spPr>
          <a:xfrm>
            <a:off x="4141004" y="2172969"/>
            <a:ext cx="3250418" cy="3978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24" name="Rectangle 23">
            <a:extLst>
              <a:ext uri="{FF2B5EF4-FFF2-40B4-BE49-F238E27FC236}">
                <a16:creationId xmlns:a16="http://schemas.microsoft.com/office/drawing/2014/main" id="{2FDFBFC9-F763-4D8A-A017-CD810F631116}"/>
              </a:ext>
            </a:extLst>
          </p:cNvPr>
          <p:cNvSpPr/>
          <p:nvPr/>
        </p:nvSpPr>
        <p:spPr>
          <a:xfrm>
            <a:off x="7933520" y="2171700"/>
            <a:ext cx="3250418" cy="3970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DB522F13-C216-4587-840A-FDF00B2E6976}"/>
              </a:ext>
            </a:extLst>
          </p:cNvPr>
          <p:cNvSpPr/>
          <p:nvPr/>
        </p:nvSpPr>
        <p:spPr>
          <a:xfrm>
            <a:off x="4767218" y="643294"/>
            <a:ext cx="2019300" cy="1276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CBA575C0-7028-495D-A7AA-6FEB9D319AD7}"/>
              </a:ext>
            </a:extLst>
          </p:cNvPr>
          <p:cNvSpPr/>
          <p:nvPr/>
        </p:nvSpPr>
        <p:spPr>
          <a:xfrm>
            <a:off x="8343813" y="643294"/>
            <a:ext cx="2019300" cy="1276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1AE37AE2-92B2-4EA0-9104-9CE9FBFA998A}"/>
              </a:ext>
            </a:extLst>
          </p:cNvPr>
          <p:cNvSpPr txBox="1"/>
          <p:nvPr/>
        </p:nvSpPr>
        <p:spPr>
          <a:xfrm>
            <a:off x="5025553" y="954116"/>
            <a:ext cx="1371600" cy="646331"/>
          </a:xfrm>
          <a:prstGeom prst="rect">
            <a:avLst/>
          </a:prstGeom>
          <a:noFill/>
        </p:spPr>
        <p:txBody>
          <a:bodyPr wrap="square" rtlCol="0">
            <a:spAutoFit/>
          </a:bodyPr>
          <a:lstStyle/>
          <a:p>
            <a:pPr marL="0" algn="ctr" rtl="0" eaLnBrk="1" latinLnBrk="0" hangingPunct="1">
              <a:spcBef>
                <a:spcPts val="0"/>
              </a:spcBef>
              <a:spcAft>
                <a:spcPts val="0"/>
              </a:spcAft>
            </a:pPr>
            <a:r>
              <a:rPr lang="en-IN" sz="1800" kern="1200" dirty="0">
                <a:solidFill>
                  <a:srgbClr val="000000"/>
                </a:solidFill>
                <a:effectLst/>
                <a:latin typeface="Corbel" panose="020B0503020204020204" pitchFamily="34" charset="0"/>
                <a:ea typeface="+mn-ea"/>
                <a:cs typeface="+mn-cs"/>
              </a:rPr>
              <a:t>Progress Reports</a:t>
            </a:r>
            <a:endParaRPr lang="en-IN" dirty="0">
              <a:effectLst/>
            </a:endParaRPr>
          </a:p>
        </p:txBody>
      </p:sp>
      <p:sp>
        <p:nvSpPr>
          <p:cNvPr id="32" name="TextBox 31">
            <a:extLst>
              <a:ext uri="{FF2B5EF4-FFF2-40B4-BE49-F238E27FC236}">
                <a16:creationId xmlns:a16="http://schemas.microsoft.com/office/drawing/2014/main" id="{2C7106BC-3916-4EFF-B8D2-15599A20FB3D}"/>
              </a:ext>
            </a:extLst>
          </p:cNvPr>
          <p:cNvSpPr txBox="1"/>
          <p:nvPr/>
        </p:nvSpPr>
        <p:spPr>
          <a:xfrm>
            <a:off x="4532681" y="2942630"/>
            <a:ext cx="2098453"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Auto Generated </a:t>
            </a:r>
          </a:p>
          <a:p>
            <a:pPr marL="285750" indent="-285750">
              <a:buFont typeface="Arial" panose="020B0604020202020204" pitchFamily="34" charset="0"/>
              <a:buChar char="•"/>
            </a:pPr>
            <a:r>
              <a:rPr lang="en-IN" dirty="0"/>
              <a:t>No manual effort for calculating grades</a:t>
            </a:r>
          </a:p>
          <a:p>
            <a:pPr marL="285750" indent="-285750">
              <a:buFont typeface="Arial" panose="020B0604020202020204" pitchFamily="34" charset="0"/>
              <a:buChar char="•"/>
            </a:pPr>
            <a:r>
              <a:rPr lang="en-IN" dirty="0"/>
              <a:t>Detailed analysis</a:t>
            </a:r>
          </a:p>
        </p:txBody>
      </p:sp>
      <p:sp>
        <p:nvSpPr>
          <p:cNvPr id="34" name="TextBox 33">
            <a:extLst>
              <a:ext uri="{FF2B5EF4-FFF2-40B4-BE49-F238E27FC236}">
                <a16:creationId xmlns:a16="http://schemas.microsoft.com/office/drawing/2014/main" id="{0E86FBF8-BD08-4CE1-A351-325291F881EA}"/>
              </a:ext>
            </a:extLst>
          </p:cNvPr>
          <p:cNvSpPr txBox="1"/>
          <p:nvPr/>
        </p:nvSpPr>
        <p:spPr>
          <a:xfrm>
            <a:off x="8464400" y="1092615"/>
            <a:ext cx="1667241" cy="369332"/>
          </a:xfrm>
          <a:prstGeom prst="rect">
            <a:avLst/>
          </a:prstGeom>
          <a:noFill/>
        </p:spPr>
        <p:txBody>
          <a:bodyPr wrap="square" rtlCol="0">
            <a:spAutoFit/>
          </a:bodyPr>
          <a:lstStyle/>
          <a:p>
            <a:pPr algn="ctr"/>
            <a:r>
              <a:rPr lang="en-IN" dirty="0"/>
              <a:t>CCA &amp; ECA</a:t>
            </a:r>
          </a:p>
        </p:txBody>
      </p:sp>
      <p:sp>
        <p:nvSpPr>
          <p:cNvPr id="36" name="TextBox 35">
            <a:extLst>
              <a:ext uri="{FF2B5EF4-FFF2-40B4-BE49-F238E27FC236}">
                <a16:creationId xmlns:a16="http://schemas.microsoft.com/office/drawing/2014/main" id="{B2C293F3-CC0C-417B-AB56-8FD65D5DA827}"/>
              </a:ext>
            </a:extLst>
          </p:cNvPr>
          <p:cNvSpPr txBox="1"/>
          <p:nvPr/>
        </p:nvSpPr>
        <p:spPr>
          <a:xfrm>
            <a:off x="9271007" y="2789026"/>
            <a:ext cx="2290580" cy="646331"/>
          </a:xfrm>
          <a:prstGeom prst="rect">
            <a:avLst/>
          </a:prstGeom>
          <a:noFill/>
        </p:spPr>
        <p:txBody>
          <a:bodyPr wrap="square" rtlCol="0">
            <a:spAutoFit/>
          </a:bodyPr>
          <a:lstStyle/>
          <a:p>
            <a:endParaRPr lang="en-IN" dirty="0"/>
          </a:p>
          <a:p>
            <a:endParaRPr lang="en-IN" dirty="0"/>
          </a:p>
        </p:txBody>
      </p:sp>
      <p:sp>
        <p:nvSpPr>
          <p:cNvPr id="3" name="TextBox 2">
            <a:extLst>
              <a:ext uri="{FF2B5EF4-FFF2-40B4-BE49-F238E27FC236}">
                <a16:creationId xmlns:a16="http://schemas.microsoft.com/office/drawing/2014/main" id="{E207FEDC-1F64-47AB-898D-2E823AF2EC8F}"/>
              </a:ext>
            </a:extLst>
          </p:cNvPr>
          <p:cNvSpPr txBox="1"/>
          <p:nvPr/>
        </p:nvSpPr>
        <p:spPr>
          <a:xfrm>
            <a:off x="8210576" y="2942630"/>
            <a:ext cx="217489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Prioritization of Non-Academic activities</a:t>
            </a:r>
          </a:p>
          <a:p>
            <a:pPr marL="285750" indent="-285750">
              <a:buFont typeface="Arial" panose="020B0604020202020204" pitchFamily="34" charset="0"/>
              <a:buChar char="•"/>
            </a:pPr>
            <a:r>
              <a:rPr lang="en-IN" dirty="0"/>
              <a:t>Bring out the best in a child</a:t>
            </a:r>
          </a:p>
        </p:txBody>
      </p:sp>
    </p:spTree>
    <p:extLst>
      <p:ext uri="{BB962C8B-B14F-4D97-AF65-F5344CB8AC3E}">
        <p14:creationId xmlns:p14="http://schemas.microsoft.com/office/powerpoint/2010/main" val="1700242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553EBF-B253-47AE-B6A0-7F6FFF5C83C5}"/>
              </a:ext>
            </a:extLst>
          </p:cNvPr>
          <p:cNvSpPr/>
          <p:nvPr/>
        </p:nvSpPr>
        <p:spPr>
          <a:xfrm>
            <a:off x="924560" y="2407604"/>
            <a:ext cx="2478088" cy="3978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3" name="Rectangle: Rounded Corners 2">
            <a:extLst>
              <a:ext uri="{FF2B5EF4-FFF2-40B4-BE49-F238E27FC236}">
                <a16:creationId xmlns:a16="http://schemas.microsoft.com/office/drawing/2014/main" id="{8508E98F-94F9-4E70-9F80-8896159C7F31}"/>
              </a:ext>
            </a:extLst>
          </p:cNvPr>
          <p:cNvSpPr/>
          <p:nvPr/>
        </p:nvSpPr>
        <p:spPr>
          <a:xfrm>
            <a:off x="780257" y="193040"/>
            <a:ext cx="10810240" cy="2218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DBD1F2D9-A84D-470B-9857-16FC1EA414EB}"/>
              </a:ext>
            </a:extLst>
          </p:cNvPr>
          <p:cNvSpPr/>
          <p:nvPr/>
        </p:nvSpPr>
        <p:spPr>
          <a:xfrm>
            <a:off x="3707289" y="2407604"/>
            <a:ext cx="2478088" cy="3978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5" name="Rectangle 4">
            <a:extLst>
              <a:ext uri="{FF2B5EF4-FFF2-40B4-BE49-F238E27FC236}">
                <a16:creationId xmlns:a16="http://schemas.microsoft.com/office/drawing/2014/main" id="{BCC8A749-F20C-4C51-8E43-6E8E76105F72}"/>
              </a:ext>
            </a:extLst>
          </p:cNvPr>
          <p:cNvSpPr/>
          <p:nvPr/>
        </p:nvSpPr>
        <p:spPr>
          <a:xfrm>
            <a:off x="6490018" y="2407604"/>
            <a:ext cx="2478088" cy="3978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6" name="Rectangle 5">
            <a:extLst>
              <a:ext uri="{FF2B5EF4-FFF2-40B4-BE49-F238E27FC236}">
                <a16:creationId xmlns:a16="http://schemas.microsoft.com/office/drawing/2014/main" id="{E979386A-6F09-4047-84CC-772526D840AB}"/>
              </a:ext>
            </a:extLst>
          </p:cNvPr>
          <p:cNvSpPr/>
          <p:nvPr/>
        </p:nvSpPr>
        <p:spPr>
          <a:xfrm>
            <a:off x="9197498" y="2407604"/>
            <a:ext cx="2478088" cy="3978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7" name="Rectangle 6">
            <a:extLst>
              <a:ext uri="{FF2B5EF4-FFF2-40B4-BE49-F238E27FC236}">
                <a16:creationId xmlns:a16="http://schemas.microsoft.com/office/drawing/2014/main" id="{EB5EC042-647C-4A1B-80E6-D73E870A86B9}"/>
              </a:ext>
            </a:extLst>
          </p:cNvPr>
          <p:cNvSpPr/>
          <p:nvPr/>
        </p:nvSpPr>
        <p:spPr>
          <a:xfrm>
            <a:off x="3914380" y="688327"/>
            <a:ext cx="2019300" cy="1276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0790970-74D2-44D1-B8B3-588B5DBE6D54}"/>
              </a:ext>
            </a:extLst>
          </p:cNvPr>
          <p:cNvSpPr/>
          <p:nvPr/>
        </p:nvSpPr>
        <p:spPr>
          <a:xfrm>
            <a:off x="1153954" y="635596"/>
            <a:ext cx="2019300" cy="1276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B75706E5-1DC9-415E-8501-3977C33DA071}"/>
              </a:ext>
            </a:extLst>
          </p:cNvPr>
          <p:cNvSpPr/>
          <p:nvPr/>
        </p:nvSpPr>
        <p:spPr>
          <a:xfrm>
            <a:off x="6719412" y="635596"/>
            <a:ext cx="2019300" cy="1276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7C41CB9-0CAB-4716-A79C-90F713F273FC}"/>
              </a:ext>
            </a:extLst>
          </p:cNvPr>
          <p:cNvSpPr/>
          <p:nvPr/>
        </p:nvSpPr>
        <p:spPr>
          <a:xfrm>
            <a:off x="9223932" y="660369"/>
            <a:ext cx="2019300" cy="1276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47763E0D-3854-40BA-9694-77B0CCA988E7}"/>
              </a:ext>
            </a:extLst>
          </p:cNvPr>
          <p:cNvSpPr txBox="1"/>
          <p:nvPr/>
        </p:nvSpPr>
        <p:spPr>
          <a:xfrm>
            <a:off x="3956925" y="947011"/>
            <a:ext cx="2019300" cy="646331"/>
          </a:xfrm>
          <a:prstGeom prst="rect">
            <a:avLst/>
          </a:prstGeom>
          <a:noFill/>
        </p:spPr>
        <p:txBody>
          <a:bodyPr wrap="square" rtlCol="0">
            <a:spAutoFit/>
          </a:bodyPr>
          <a:lstStyle/>
          <a:p>
            <a:pPr algn="ctr"/>
            <a:r>
              <a:rPr lang="en-IN" dirty="0"/>
              <a:t>Recommendation system</a:t>
            </a:r>
          </a:p>
        </p:txBody>
      </p:sp>
      <p:sp>
        <p:nvSpPr>
          <p:cNvPr id="13" name="TextBox 12">
            <a:extLst>
              <a:ext uri="{FF2B5EF4-FFF2-40B4-BE49-F238E27FC236}">
                <a16:creationId xmlns:a16="http://schemas.microsoft.com/office/drawing/2014/main" id="{3E0BE297-F8CC-43EB-B436-3A77EC946CFB}"/>
              </a:ext>
            </a:extLst>
          </p:cNvPr>
          <p:cNvSpPr txBox="1"/>
          <p:nvPr/>
        </p:nvSpPr>
        <p:spPr>
          <a:xfrm>
            <a:off x="3936683" y="3078480"/>
            <a:ext cx="1843246" cy="2308324"/>
          </a:xfrm>
          <a:prstGeom prst="rect">
            <a:avLst/>
          </a:prstGeom>
          <a:noFill/>
        </p:spPr>
        <p:txBody>
          <a:bodyPr wrap="square" rtlCol="0">
            <a:spAutoFit/>
          </a:bodyPr>
          <a:lstStyle/>
          <a:p>
            <a:pPr marL="285750" indent="-285750">
              <a:buFont typeface="Arial" panose="020B0604020202020204" pitchFamily="34" charset="0"/>
              <a:buChar char="•"/>
            </a:pPr>
            <a:r>
              <a:rPr lang="en-IN" dirty="0"/>
              <a:t>Recommends students on their blind areas</a:t>
            </a:r>
          </a:p>
          <a:p>
            <a:pPr marL="285750" indent="-285750">
              <a:buFont typeface="Arial" panose="020B0604020202020204" pitchFamily="34" charset="0"/>
              <a:buChar char="•"/>
            </a:pPr>
            <a:r>
              <a:rPr lang="en-IN" dirty="0"/>
              <a:t>Helps in planning accordingly as per statistics</a:t>
            </a:r>
          </a:p>
        </p:txBody>
      </p:sp>
      <p:sp>
        <p:nvSpPr>
          <p:cNvPr id="14" name="TextBox 13">
            <a:extLst>
              <a:ext uri="{FF2B5EF4-FFF2-40B4-BE49-F238E27FC236}">
                <a16:creationId xmlns:a16="http://schemas.microsoft.com/office/drawing/2014/main" id="{8084A568-CBCE-41DF-B81B-5F72FF22F9D7}"/>
              </a:ext>
            </a:extLst>
          </p:cNvPr>
          <p:cNvSpPr txBox="1"/>
          <p:nvPr/>
        </p:nvSpPr>
        <p:spPr>
          <a:xfrm flipH="1">
            <a:off x="1153954" y="3180080"/>
            <a:ext cx="2019300" cy="2071965"/>
          </a:xfrm>
          <a:prstGeom prst="rect">
            <a:avLst/>
          </a:prstGeom>
          <a:noFill/>
        </p:spPr>
        <p:txBody>
          <a:bodyPr wrap="square" rtlCol="0">
            <a:spAutoFit/>
          </a:bodyPr>
          <a:lstStyle/>
          <a:p>
            <a:pPr marL="283464" indent="-283464" algn="l" rtl="0" eaLnBrk="1" latinLnBrk="0" hangingPunct="1">
              <a:spcBef>
                <a:spcPts val="0"/>
              </a:spcBef>
              <a:spcAft>
                <a:spcPts val="0"/>
              </a:spcAft>
              <a:buClrTx/>
              <a:buSzPts val="1800"/>
              <a:buFont typeface="Arial" panose="020B0604020202020204" pitchFamily="34" charset="0"/>
              <a:buChar char="•"/>
            </a:pPr>
            <a:r>
              <a:rPr lang="en-IN" sz="1800" kern="1200" dirty="0">
                <a:solidFill>
                  <a:srgbClr val="000000"/>
                </a:solidFill>
                <a:effectLst/>
                <a:latin typeface="Corbel" panose="020B0503020204020204" pitchFamily="34" charset="0"/>
                <a:ea typeface="+mn-ea"/>
                <a:cs typeface="+mn-cs"/>
              </a:rPr>
              <a:t>No need of Registers</a:t>
            </a:r>
            <a:endParaRPr lang="en-IN" dirty="0"/>
          </a:p>
          <a:p>
            <a:pPr marL="283464" indent="-283464" algn="l" rtl="0" eaLnBrk="1" latinLnBrk="0" hangingPunct="1">
              <a:spcBef>
                <a:spcPts val="0"/>
              </a:spcBef>
              <a:spcAft>
                <a:spcPts val="0"/>
              </a:spcAft>
              <a:buClrTx/>
              <a:buSzPts val="1800"/>
              <a:buFont typeface="Arial" panose="020B0604020202020204" pitchFamily="34" charset="0"/>
              <a:buChar char="•"/>
            </a:pPr>
            <a:r>
              <a:rPr lang="en-IN" sz="1800" kern="1200" dirty="0">
                <a:solidFill>
                  <a:srgbClr val="000000"/>
                </a:solidFill>
                <a:effectLst/>
                <a:latin typeface="Corbel" panose="020B0503020204020204" pitchFamily="34" charset="0"/>
                <a:ea typeface="+mn-ea"/>
                <a:cs typeface="+mn-cs"/>
              </a:rPr>
              <a:t>Updates once per day</a:t>
            </a:r>
            <a:endParaRPr lang="en-IN" dirty="0"/>
          </a:p>
          <a:p>
            <a:pPr marL="283464" indent="-283464" algn="l" rtl="0" eaLnBrk="1" latinLnBrk="0" hangingPunct="1">
              <a:spcBef>
                <a:spcPts val="0"/>
              </a:spcBef>
              <a:spcAft>
                <a:spcPts val="0"/>
              </a:spcAft>
              <a:buClrTx/>
              <a:buSzPts val="1800"/>
              <a:buFont typeface="Arial" panose="020B0604020202020204" pitchFamily="34" charset="0"/>
              <a:buChar char="•"/>
            </a:pPr>
            <a:r>
              <a:rPr lang="en-IN" sz="1800" kern="1200" dirty="0">
                <a:solidFill>
                  <a:srgbClr val="000000"/>
                </a:solidFill>
                <a:effectLst/>
                <a:latin typeface="Corbel" panose="020B0503020204020204" pitchFamily="34" charset="0"/>
                <a:ea typeface="+mn-ea"/>
                <a:cs typeface="+mn-cs"/>
              </a:rPr>
              <a:t>Easy to track and update online</a:t>
            </a:r>
            <a:endParaRPr lang="en-IN" dirty="0">
              <a:effectLst/>
            </a:endParaRPr>
          </a:p>
        </p:txBody>
      </p:sp>
      <p:sp>
        <p:nvSpPr>
          <p:cNvPr id="15" name="TextBox 14">
            <a:extLst>
              <a:ext uri="{FF2B5EF4-FFF2-40B4-BE49-F238E27FC236}">
                <a16:creationId xmlns:a16="http://schemas.microsoft.com/office/drawing/2014/main" id="{5ED5E6F8-A596-4F94-A50B-5DC6901764FB}"/>
              </a:ext>
            </a:extLst>
          </p:cNvPr>
          <p:cNvSpPr txBox="1"/>
          <p:nvPr/>
        </p:nvSpPr>
        <p:spPr>
          <a:xfrm flipH="1">
            <a:off x="1477804" y="794747"/>
            <a:ext cx="1371600" cy="646331"/>
          </a:xfrm>
          <a:prstGeom prst="rect">
            <a:avLst/>
          </a:prstGeom>
          <a:noFill/>
        </p:spPr>
        <p:txBody>
          <a:bodyPr wrap="square" rtlCol="0">
            <a:spAutoFit/>
          </a:bodyPr>
          <a:lstStyle/>
          <a:p>
            <a:r>
              <a:rPr lang="en-US" dirty="0"/>
              <a:t>Attendance </a:t>
            </a:r>
          </a:p>
          <a:p>
            <a:r>
              <a:rPr lang="en-US" dirty="0"/>
              <a:t>   tracking</a:t>
            </a:r>
            <a:endParaRPr lang="en-IN" dirty="0"/>
          </a:p>
        </p:txBody>
      </p:sp>
      <p:sp>
        <p:nvSpPr>
          <p:cNvPr id="16" name="TextBox 15">
            <a:extLst>
              <a:ext uri="{FF2B5EF4-FFF2-40B4-BE49-F238E27FC236}">
                <a16:creationId xmlns:a16="http://schemas.microsoft.com/office/drawing/2014/main" id="{365D0A69-DFB7-4EDE-9289-5608A743B132}"/>
              </a:ext>
            </a:extLst>
          </p:cNvPr>
          <p:cNvSpPr txBox="1"/>
          <p:nvPr/>
        </p:nvSpPr>
        <p:spPr>
          <a:xfrm flipH="1">
            <a:off x="7064375" y="940603"/>
            <a:ext cx="1798004" cy="923330"/>
          </a:xfrm>
          <a:prstGeom prst="rect">
            <a:avLst/>
          </a:prstGeom>
          <a:noFill/>
        </p:spPr>
        <p:txBody>
          <a:bodyPr wrap="square" rtlCol="0">
            <a:spAutoFit/>
          </a:bodyPr>
          <a:lstStyle/>
          <a:p>
            <a:r>
              <a:rPr lang="en-IN" dirty="0"/>
              <a:t>Work-Made-Easy</a:t>
            </a:r>
          </a:p>
          <a:p>
            <a:endParaRPr lang="en-IN" dirty="0"/>
          </a:p>
        </p:txBody>
      </p:sp>
      <p:sp>
        <p:nvSpPr>
          <p:cNvPr id="17" name="TextBox 16">
            <a:extLst>
              <a:ext uri="{FF2B5EF4-FFF2-40B4-BE49-F238E27FC236}">
                <a16:creationId xmlns:a16="http://schemas.microsoft.com/office/drawing/2014/main" id="{5B145BF9-9562-4937-9504-E08C2FF2D70F}"/>
              </a:ext>
            </a:extLst>
          </p:cNvPr>
          <p:cNvSpPr txBox="1"/>
          <p:nvPr/>
        </p:nvSpPr>
        <p:spPr>
          <a:xfrm flipH="1">
            <a:off x="6719412" y="3180080"/>
            <a:ext cx="1906428" cy="2308324"/>
          </a:xfrm>
          <a:prstGeom prst="rect">
            <a:avLst/>
          </a:prstGeom>
          <a:noFill/>
        </p:spPr>
        <p:txBody>
          <a:bodyPr wrap="square" rtlCol="0">
            <a:spAutoFit/>
          </a:bodyPr>
          <a:lstStyle/>
          <a:p>
            <a:pPr marL="285750" indent="-285750">
              <a:buFont typeface="Arial" panose="020B0604020202020204" pitchFamily="34" charset="0"/>
              <a:buChar char="•"/>
            </a:pPr>
            <a:r>
              <a:rPr lang="en-IN"/>
              <a:t>Saves a lot of teachers time</a:t>
            </a:r>
          </a:p>
          <a:p>
            <a:pPr marL="285750" indent="-285750">
              <a:buFont typeface="Arial" panose="020B0604020202020204" pitchFamily="34" charset="0"/>
              <a:buChar char="•"/>
            </a:pPr>
            <a:r>
              <a:rPr lang="en-IN"/>
              <a:t>Organized Storage</a:t>
            </a:r>
          </a:p>
          <a:p>
            <a:pPr marL="285750" indent="-285750">
              <a:buFont typeface="Arial" panose="020B0604020202020204" pitchFamily="34" charset="0"/>
              <a:buChar char="•"/>
            </a:pPr>
            <a:r>
              <a:rPr lang="en-IN"/>
              <a:t>Helps parents track their wards progress effortlessly</a:t>
            </a:r>
            <a:endParaRPr lang="en-IN" dirty="0"/>
          </a:p>
        </p:txBody>
      </p:sp>
      <p:sp>
        <p:nvSpPr>
          <p:cNvPr id="18" name="TextBox 17">
            <a:extLst>
              <a:ext uri="{FF2B5EF4-FFF2-40B4-BE49-F238E27FC236}">
                <a16:creationId xmlns:a16="http://schemas.microsoft.com/office/drawing/2014/main" id="{5F045128-7F4C-4CD2-98F8-E72A9B13AFD1}"/>
              </a:ext>
            </a:extLst>
          </p:cNvPr>
          <p:cNvSpPr txBox="1"/>
          <p:nvPr/>
        </p:nvSpPr>
        <p:spPr>
          <a:xfrm flipH="1">
            <a:off x="9668668" y="928507"/>
            <a:ext cx="1295401" cy="923330"/>
          </a:xfrm>
          <a:prstGeom prst="rect">
            <a:avLst/>
          </a:prstGeom>
          <a:noFill/>
        </p:spPr>
        <p:txBody>
          <a:bodyPr wrap="square" rtlCol="0">
            <a:spAutoFit/>
          </a:bodyPr>
          <a:lstStyle/>
          <a:p>
            <a:r>
              <a:rPr lang="en-IN" dirty="0"/>
              <a:t>Homework Tracking</a:t>
            </a:r>
          </a:p>
          <a:p>
            <a:endParaRPr lang="en-IN" dirty="0"/>
          </a:p>
        </p:txBody>
      </p:sp>
      <p:sp>
        <p:nvSpPr>
          <p:cNvPr id="19" name="TextBox 18">
            <a:extLst>
              <a:ext uri="{FF2B5EF4-FFF2-40B4-BE49-F238E27FC236}">
                <a16:creationId xmlns:a16="http://schemas.microsoft.com/office/drawing/2014/main" id="{82840D66-E739-4C03-B899-5311E9BA285B}"/>
              </a:ext>
            </a:extLst>
          </p:cNvPr>
          <p:cNvSpPr txBox="1"/>
          <p:nvPr/>
        </p:nvSpPr>
        <p:spPr>
          <a:xfrm flipH="1">
            <a:off x="9453363" y="3338899"/>
            <a:ext cx="1966357" cy="1477328"/>
          </a:xfrm>
          <a:prstGeom prst="rect">
            <a:avLst/>
          </a:prstGeom>
          <a:noFill/>
        </p:spPr>
        <p:txBody>
          <a:bodyPr wrap="square" rtlCol="0">
            <a:spAutoFit/>
          </a:bodyPr>
          <a:lstStyle/>
          <a:p>
            <a:pPr marL="285750" indent="-285750">
              <a:buFont typeface="Arial" panose="020B0604020202020204" pitchFamily="34" charset="0"/>
              <a:buChar char="•"/>
            </a:pPr>
            <a:r>
              <a:rPr lang="en-IN" dirty="0"/>
              <a:t>Independent of Diaries</a:t>
            </a:r>
          </a:p>
          <a:p>
            <a:pPr marL="285750" indent="-285750">
              <a:buFont typeface="Arial" panose="020B0604020202020204" pitchFamily="34" charset="0"/>
              <a:buChar char="•"/>
            </a:pPr>
            <a:r>
              <a:rPr lang="en-IN" dirty="0"/>
              <a:t>Real-time updates</a:t>
            </a:r>
          </a:p>
          <a:p>
            <a:pPr marL="285750" indent="-285750">
              <a:buFont typeface="Arial" panose="020B0604020202020204" pitchFamily="34" charset="0"/>
              <a:buChar char="•"/>
            </a:pPr>
            <a:r>
              <a:rPr lang="en-IN" dirty="0"/>
              <a:t>Remote Access</a:t>
            </a:r>
          </a:p>
        </p:txBody>
      </p:sp>
    </p:spTree>
    <p:extLst>
      <p:ext uri="{BB962C8B-B14F-4D97-AF65-F5344CB8AC3E}">
        <p14:creationId xmlns:p14="http://schemas.microsoft.com/office/powerpoint/2010/main" val="2265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10" name="Picture 9" descr="Text&#10;&#10;Description automatically generated with medium confidence">
            <a:extLst>
              <a:ext uri="{FF2B5EF4-FFF2-40B4-BE49-F238E27FC236}">
                <a16:creationId xmlns:a16="http://schemas.microsoft.com/office/drawing/2014/main" id="{10C19BE1-FD98-463E-A432-BF2BF998C768}"/>
              </a:ext>
            </a:extLst>
          </p:cNvPr>
          <p:cNvPicPr>
            <a:picLocks noChangeAspect="1"/>
          </p:cNvPicPr>
          <p:nvPr/>
        </p:nvPicPr>
        <p:blipFill>
          <a:blip r:embed="rId3"/>
          <a:stretch>
            <a:fillRect/>
          </a:stretch>
        </p:blipFill>
        <p:spPr>
          <a:xfrm>
            <a:off x="2674375" y="709185"/>
            <a:ext cx="7057800" cy="6247137"/>
          </a:xfrm>
          <a:prstGeom prst="rect">
            <a:avLst/>
          </a:prstGeom>
        </p:spPr>
      </p:pic>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
        <p:nvSpPr>
          <p:cNvPr id="5" name="Google Shape;227;p3">
            <a:extLst>
              <a:ext uri="{FF2B5EF4-FFF2-40B4-BE49-F238E27FC236}">
                <a16:creationId xmlns:a16="http://schemas.microsoft.com/office/drawing/2014/main" id="{B7EECB1F-296C-4129-880A-57CC98859965}"/>
              </a:ext>
            </a:extLst>
          </p:cNvPr>
          <p:cNvSpPr txBox="1">
            <a:spLocks/>
          </p:cNvSpPr>
          <p:nvPr/>
        </p:nvSpPr>
        <p:spPr>
          <a:xfrm>
            <a:off x="971550" y="1096346"/>
            <a:ext cx="5780809" cy="610863"/>
          </a:xfrm>
          <a:prstGeom prst="rect">
            <a:avLst/>
          </a:prstGeom>
          <a:noFill/>
          <a:ln>
            <a:noFill/>
          </a:ln>
        </p:spPr>
        <p:txBody>
          <a:bodyPr spcFirstLastPara="1" wrap="square" lIns="0" tIns="0" rIns="0" bIns="0" anchor="b"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defTabSz="914400">
              <a:buSzPct val="100000"/>
            </a:pPr>
            <a:endParaRPr lang="en-US" kern="0" dirty="0"/>
          </a:p>
        </p:txBody>
      </p:sp>
    </p:spTree>
    <p:extLst>
      <p:ext uri="{BB962C8B-B14F-4D97-AF65-F5344CB8AC3E}">
        <p14:creationId xmlns:p14="http://schemas.microsoft.com/office/powerpoint/2010/main" val="414199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3B87-8AA5-4793-9006-0AB840A00AF3}"/>
              </a:ext>
            </a:extLst>
          </p:cNvPr>
          <p:cNvSpPr>
            <a:spLocks noGrp="1"/>
          </p:cNvSpPr>
          <p:nvPr>
            <p:ph type="title"/>
          </p:nvPr>
        </p:nvSpPr>
        <p:spPr>
          <a:xfrm>
            <a:off x="599439" y="1123837"/>
            <a:ext cx="2600961" cy="2305163"/>
          </a:xfrm>
        </p:spPr>
        <p:txBody>
          <a:bodyPr>
            <a:normAutofit/>
          </a:bodyPr>
          <a:lstStyle/>
          <a:p>
            <a:r>
              <a:rPr lang="en-US" sz="2400" dirty="0">
                <a:latin typeface="Algerian" panose="04020705040A02060702" pitchFamily="82" charset="0"/>
              </a:rPr>
              <a:t>FEASIBILITY</a:t>
            </a:r>
            <a:endParaRPr lang="en-IN" sz="2400" dirty="0">
              <a:latin typeface="Algerian" panose="04020705040A02060702" pitchFamily="82" charset="0"/>
            </a:endParaRPr>
          </a:p>
        </p:txBody>
      </p:sp>
      <p:sp>
        <p:nvSpPr>
          <p:cNvPr id="3" name="Content Placeholder 2">
            <a:extLst>
              <a:ext uri="{FF2B5EF4-FFF2-40B4-BE49-F238E27FC236}">
                <a16:creationId xmlns:a16="http://schemas.microsoft.com/office/drawing/2014/main" id="{A711B2DF-BC27-499B-B731-99F1D98E3C87}"/>
              </a:ext>
            </a:extLst>
          </p:cNvPr>
          <p:cNvSpPr>
            <a:spLocks noGrp="1"/>
          </p:cNvSpPr>
          <p:nvPr>
            <p:ph idx="1"/>
          </p:nvPr>
        </p:nvSpPr>
        <p:spPr/>
        <p:txBody>
          <a:bodyPr/>
          <a:lstStyle/>
          <a:p>
            <a:r>
              <a:rPr lang="en-US" dirty="0"/>
              <a:t>This software can be used by any admin without having any prior knowledge of database administration. </a:t>
            </a:r>
          </a:p>
          <a:p>
            <a:r>
              <a:rPr lang="en-US" dirty="0"/>
              <a:t>The software can be easily integrated by any school management without </a:t>
            </a:r>
            <a:r>
              <a:rPr lang="en-US"/>
              <a:t>any overheads.</a:t>
            </a:r>
            <a:endParaRPr lang="en-US" dirty="0"/>
          </a:p>
          <a:p>
            <a:endParaRPr lang="en-IN" dirty="0"/>
          </a:p>
        </p:txBody>
      </p:sp>
    </p:spTree>
    <p:extLst>
      <p:ext uri="{BB962C8B-B14F-4D97-AF65-F5344CB8AC3E}">
        <p14:creationId xmlns:p14="http://schemas.microsoft.com/office/powerpoint/2010/main" val="83550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7818-7C53-472A-9D0F-51A45E096E22}"/>
              </a:ext>
            </a:extLst>
          </p:cNvPr>
          <p:cNvSpPr>
            <a:spLocks noGrp="1"/>
          </p:cNvSpPr>
          <p:nvPr>
            <p:ph type="title"/>
          </p:nvPr>
        </p:nvSpPr>
        <p:spPr>
          <a:xfrm>
            <a:off x="510987" y="1123837"/>
            <a:ext cx="2689413" cy="2426187"/>
          </a:xfrm>
        </p:spPr>
        <p:txBody>
          <a:bodyPr>
            <a:normAutofit/>
          </a:bodyPr>
          <a:lstStyle/>
          <a:p>
            <a:r>
              <a:rPr lang="en-IN" sz="2400" dirty="0">
                <a:latin typeface="Algerian" panose="04020705040A02060702" pitchFamily="82" charset="0"/>
              </a:rPr>
              <a:t>Scalability</a:t>
            </a:r>
          </a:p>
        </p:txBody>
      </p:sp>
      <p:sp>
        <p:nvSpPr>
          <p:cNvPr id="3" name="Content Placeholder 2">
            <a:extLst>
              <a:ext uri="{FF2B5EF4-FFF2-40B4-BE49-F238E27FC236}">
                <a16:creationId xmlns:a16="http://schemas.microsoft.com/office/drawing/2014/main" id="{C0DE8C13-2E64-477A-AD30-2E55C3C20A2A}"/>
              </a:ext>
            </a:extLst>
          </p:cNvPr>
          <p:cNvSpPr>
            <a:spLocks noGrp="1"/>
          </p:cNvSpPr>
          <p:nvPr>
            <p:ph idx="1"/>
          </p:nvPr>
        </p:nvSpPr>
        <p:spPr/>
        <p:txBody>
          <a:bodyPr/>
          <a:lstStyle/>
          <a:p>
            <a:r>
              <a:rPr lang="en-IN" dirty="0"/>
              <a:t>Ever since the pandemic, Virtual classrooms have taken over the learning system. Every school can use this as a platform for enhanced online activity. </a:t>
            </a:r>
          </a:p>
          <a:p>
            <a:r>
              <a:rPr lang="en-IN" dirty="0"/>
              <a:t>AI has taken over many fields and emerged as an innovative means to understand the pulse of the users and offer relevant solutions with minimal human interventions. It can be implemented effectively in the education system for creating customized teaching solutions.</a:t>
            </a:r>
          </a:p>
        </p:txBody>
      </p:sp>
    </p:spTree>
    <p:extLst>
      <p:ext uri="{BB962C8B-B14F-4D97-AF65-F5344CB8AC3E}">
        <p14:creationId xmlns:p14="http://schemas.microsoft.com/office/powerpoint/2010/main" val="155987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C7A0-7EF2-4F9A-A857-0B9015F741E2}"/>
              </a:ext>
            </a:extLst>
          </p:cNvPr>
          <p:cNvSpPr>
            <a:spLocks noGrp="1"/>
          </p:cNvSpPr>
          <p:nvPr>
            <p:ph type="title"/>
          </p:nvPr>
        </p:nvSpPr>
        <p:spPr>
          <a:xfrm>
            <a:off x="726141" y="1123837"/>
            <a:ext cx="2474260" cy="1691081"/>
          </a:xfrm>
        </p:spPr>
        <p:txBody>
          <a:bodyPr>
            <a:normAutofit/>
          </a:bodyPr>
          <a:lstStyle/>
          <a:p>
            <a:r>
              <a:rPr lang="en-IN" sz="2400"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E7FC671A-2B1A-46EF-ADB1-1FAE04B12245}"/>
              </a:ext>
            </a:extLst>
          </p:cNvPr>
          <p:cNvSpPr>
            <a:spLocks noGrp="1"/>
          </p:cNvSpPr>
          <p:nvPr>
            <p:ph idx="1"/>
          </p:nvPr>
        </p:nvSpPr>
        <p:spPr/>
        <p:txBody>
          <a:bodyPr/>
          <a:lstStyle/>
          <a:p>
            <a:r>
              <a:rPr lang="en-IN" dirty="0"/>
              <a:t>This software solution is an Efficient and Interactive way to Track students progress</a:t>
            </a:r>
          </a:p>
          <a:p>
            <a:r>
              <a:rPr lang="en-IN" dirty="0"/>
              <a:t>Non-academic activities are prioritized</a:t>
            </a:r>
          </a:p>
          <a:p>
            <a:r>
              <a:rPr lang="en-IN" dirty="0"/>
              <a:t>Students with talent in particular fields  can easily be spotted and the management can take steps to provide them opportunities in the respective field.</a:t>
            </a:r>
          </a:p>
        </p:txBody>
      </p:sp>
    </p:spTree>
    <p:extLst>
      <p:ext uri="{BB962C8B-B14F-4D97-AF65-F5344CB8AC3E}">
        <p14:creationId xmlns:p14="http://schemas.microsoft.com/office/powerpoint/2010/main" val="232748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FC5D-8488-4E7D-AD8E-AA88121806CD}"/>
              </a:ext>
            </a:extLst>
          </p:cNvPr>
          <p:cNvSpPr>
            <a:spLocks noGrp="1"/>
          </p:cNvSpPr>
          <p:nvPr>
            <p:ph type="ctrTitle"/>
          </p:nvPr>
        </p:nvSpPr>
        <p:spPr>
          <a:xfrm>
            <a:off x="3164541" y="1298448"/>
            <a:ext cx="5220506" cy="1776446"/>
          </a:xfrm>
        </p:spPr>
        <p:txBody>
          <a:bodyPr>
            <a:normAutofit/>
          </a:bodyPr>
          <a:lstStyle/>
          <a:p>
            <a:r>
              <a:rPr lang="en-IN" sz="4000" dirty="0">
                <a:latin typeface="Algerian" panose="04020705040A02060702" pitchFamily="82" charset="0"/>
              </a:rPr>
              <a:t>Thank you</a:t>
            </a:r>
          </a:p>
        </p:txBody>
      </p:sp>
    </p:spTree>
    <p:extLst>
      <p:ext uri="{BB962C8B-B14F-4D97-AF65-F5344CB8AC3E}">
        <p14:creationId xmlns:p14="http://schemas.microsoft.com/office/powerpoint/2010/main" val="348404041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309</TotalTime>
  <Words>382</Words>
  <Application>Microsoft Office PowerPoint</Application>
  <PresentationFormat>Widescreen</PresentationFormat>
  <Paragraphs>47</Paragraphs>
  <Slides>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Algerian</vt:lpstr>
      <vt:lpstr>Arial</vt:lpstr>
      <vt:lpstr>Calibri</vt:lpstr>
      <vt:lpstr>Corbel</vt:lpstr>
      <vt:lpstr>Franklin Gothic</vt:lpstr>
      <vt:lpstr>Libre Franklin</vt:lpstr>
      <vt:lpstr>Wingdings 2</vt:lpstr>
      <vt:lpstr>Frame</vt:lpstr>
      <vt:lpstr>Theme1</vt:lpstr>
      <vt:lpstr>                                        Real time tracking of student’s learning outcomes and their Academic progress across schools  </vt:lpstr>
      <vt:lpstr>Solution - SCHOOLER</vt:lpstr>
      <vt:lpstr>Why Schooler?</vt:lpstr>
      <vt:lpstr>PowerPoint Presentation</vt:lpstr>
      <vt:lpstr>Idea/Approach Details</vt:lpstr>
      <vt:lpstr>FEASIBILITY</vt:lpstr>
      <vt:lpstr>Scalability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Real time tracking of student’s learning outcomes and their Academic progress across schools</dc:title>
  <dc:creator>Nikhil</dc:creator>
  <cp:lastModifiedBy>Ramakanth seshabhattar</cp:lastModifiedBy>
  <cp:revision>10</cp:revision>
  <dcterms:created xsi:type="dcterms:W3CDTF">2022-03-18T12:10:04Z</dcterms:created>
  <dcterms:modified xsi:type="dcterms:W3CDTF">2022-03-19T05:33:38Z</dcterms:modified>
</cp:coreProperties>
</file>