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887" r:id="rId1"/>
  </p:sldMasterIdLst>
  <p:notesMasterIdLst>
    <p:notesMasterId r:id="rId3"/>
  </p:notesMasterIdLst>
  <p:sldIdLst>
    <p:sldId id="256" r:id="rId2"/>
  </p:sldIdLst>
  <p:sldSz cx="12192000" cy="6858000"/>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25588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62972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51340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955745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29162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22924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0430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32390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0723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3248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013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1077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372"/>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500506" y="2017336"/>
            <a:ext cx="3062826" cy="1878945"/>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542028" y="461285"/>
            <a:ext cx="6352500" cy="5935430"/>
          </a:xfrm>
          <a:prstGeom prst="rect">
            <a:avLst/>
          </a:prstGeom>
          <a:noFill/>
          <a:ln>
            <a:noFill/>
          </a:ln>
        </p:spPr>
        <p:txBody>
          <a:bodyPr spcFirstLastPara="1" wrap="square" lIns="91425" tIns="45700" rIns="91425" bIns="45700" anchor="t" anchorCtr="0">
            <a:noAutofit/>
          </a:bodyPr>
          <a:lstStyle/>
          <a:p>
            <a:pPr marL="450900" marR="0" lvl="1" indent="-342900" algn="l" rtl="0">
              <a:lnSpc>
                <a:spcPct val="90000"/>
              </a:lnSpc>
              <a:spcBef>
                <a:spcPts val="0"/>
              </a:spcBef>
              <a:spcAft>
                <a:spcPts val="0"/>
              </a:spcAft>
              <a:buClr>
                <a:srgbClr val="28BA73"/>
              </a:buClr>
              <a:buSzPts val="1600"/>
              <a:buFont typeface="Arial"/>
              <a:buAutoNum type="arabicPeriod"/>
            </a:pPr>
            <a:r>
              <a:rPr lang="en-US" sz="1600" b="1" dirty="0">
                <a:solidFill>
                  <a:schemeClr val="bg1"/>
                </a:solidFill>
                <a:latin typeface="Trebuchet MS"/>
                <a:ea typeface="Trebuchet MS"/>
                <a:cs typeface="Trebuchet MS"/>
                <a:sym typeface="Trebuchet MS"/>
              </a:rPr>
              <a:t>Basic Business Understanding: </a:t>
            </a:r>
          </a:p>
          <a:p>
            <a:pPr marL="450900" marR="0" lvl="1" indent="-342900" algn="l" rtl="0">
              <a:lnSpc>
                <a:spcPct val="90000"/>
              </a:lnSpc>
              <a:spcBef>
                <a:spcPts val="0"/>
              </a:spcBef>
              <a:spcAft>
                <a:spcPts val="0"/>
              </a:spcAft>
              <a:buClr>
                <a:srgbClr val="28BA73"/>
              </a:buClr>
              <a:buSzPts val="1600"/>
              <a:buFont typeface="Arial"/>
              <a:buAutoNum type="arabicPeriod"/>
            </a:pPr>
            <a:endParaRPr lang="en-US" sz="1600" b="1" dirty="0">
              <a:solidFill>
                <a:schemeClr val="bg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r>
              <a:rPr lang="en-US" sz="1600" b="1" dirty="0">
                <a:solidFill>
                  <a:schemeClr val="bg1"/>
                </a:solidFill>
                <a:latin typeface="Trebuchet MS"/>
                <a:ea typeface="Trebuchet MS"/>
                <a:cs typeface="Trebuchet MS"/>
                <a:sym typeface="Trebuchet MS"/>
              </a:rPr>
              <a:t>	</a:t>
            </a:r>
            <a:r>
              <a:rPr lang="en-US" sz="1400" b="1" dirty="0">
                <a:solidFill>
                  <a:schemeClr val="bg1"/>
                </a:solidFill>
                <a:latin typeface="Trebuchet MS"/>
                <a:ea typeface="Trebuchet MS"/>
                <a:cs typeface="Trebuchet MS"/>
                <a:sym typeface="Trebuchet MS"/>
              </a:rPr>
              <a:t>I </a:t>
            </a:r>
            <a:r>
              <a:rPr lang="en-US" sz="1400" dirty="0">
                <a:solidFill>
                  <a:schemeClr val="bg1"/>
                </a:solidFill>
                <a:latin typeface="Trebuchet MS"/>
                <a:ea typeface="Trebuchet MS"/>
                <a:cs typeface="Trebuchet MS"/>
                <a:sym typeface="Trebuchet MS"/>
              </a:rPr>
              <a:t>demonstrated an understanding of the business context and objectives related to the data science project. This step involved gathering requirements, defining goals, and aligning data analysis with business needs.</a:t>
            </a:r>
          </a:p>
          <a:p>
            <a:pPr marL="108000" marR="0" lvl="1" indent="0" algn="l" rtl="0">
              <a:lnSpc>
                <a:spcPct val="90000"/>
              </a:lnSpc>
              <a:spcBef>
                <a:spcPts val="0"/>
              </a:spcBef>
              <a:spcAft>
                <a:spcPts val="0"/>
              </a:spcAft>
              <a:buClr>
                <a:srgbClr val="28BA73"/>
              </a:buClr>
              <a:buSzPts val="1600"/>
              <a:buFont typeface="Arial"/>
              <a:buNone/>
            </a:pPr>
            <a:endParaRPr lang="en-US" sz="1600" dirty="0">
              <a:solidFill>
                <a:schemeClr val="bg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r>
              <a:rPr lang="en-US" sz="1600" b="1" dirty="0">
                <a:solidFill>
                  <a:schemeClr val="bg1"/>
                </a:solidFill>
                <a:latin typeface="Trebuchet MS"/>
                <a:ea typeface="Trebuchet MS"/>
                <a:cs typeface="Trebuchet MS"/>
                <a:sym typeface="Trebuchet MS"/>
              </a:rPr>
              <a:t>2. Exploratory Data Analysis (EDA) and Cleaning:</a:t>
            </a:r>
          </a:p>
          <a:p>
            <a:pPr marL="108000" marR="0" lvl="1" indent="0" algn="l" rtl="0">
              <a:lnSpc>
                <a:spcPct val="90000"/>
              </a:lnSpc>
              <a:spcBef>
                <a:spcPts val="0"/>
              </a:spcBef>
              <a:spcAft>
                <a:spcPts val="0"/>
              </a:spcAft>
              <a:buClr>
                <a:srgbClr val="28BA73"/>
              </a:buClr>
              <a:buSzPts val="1600"/>
              <a:buFont typeface="Arial"/>
              <a:buNone/>
            </a:pPr>
            <a:endParaRPr lang="en-US" sz="1600" b="1" dirty="0">
              <a:solidFill>
                <a:schemeClr val="bg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r>
              <a:rPr lang="en-US" sz="1600" b="1" dirty="0">
                <a:solidFill>
                  <a:schemeClr val="bg1"/>
                </a:solidFill>
                <a:latin typeface="Trebuchet MS"/>
                <a:ea typeface="Trebuchet MS"/>
                <a:cs typeface="Trebuchet MS"/>
                <a:sym typeface="Trebuchet MS"/>
              </a:rPr>
              <a:t>	1. </a:t>
            </a:r>
            <a:r>
              <a:rPr lang="en-US" sz="1400" dirty="0">
                <a:solidFill>
                  <a:schemeClr val="bg1"/>
                </a:solidFill>
                <a:latin typeface="Trebuchet MS"/>
                <a:ea typeface="Trebuchet MS"/>
                <a:cs typeface="Trebuchet MS"/>
                <a:sym typeface="Trebuchet MS"/>
              </a:rPr>
              <a:t>The churn rate for customer without contract is a little bit higher than customers with contract.</a:t>
            </a:r>
          </a:p>
          <a:p>
            <a:pPr marL="108000" marR="0" lvl="1" indent="0" algn="l" rtl="0">
              <a:lnSpc>
                <a:spcPct val="90000"/>
              </a:lnSpc>
              <a:spcBef>
                <a:spcPts val="0"/>
              </a:spcBef>
              <a:spcAft>
                <a:spcPts val="0"/>
              </a:spcAft>
              <a:buClr>
                <a:srgbClr val="28BA73"/>
              </a:buClr>
              <a:buSzPts val="1600"/>
              <a:buFont typeface="Arial"/>
              <a:buNone/>
            </a:pPr>
            <a:r>
              <a:rPr lang="en-US" sz="1600" b="1" dirty="0">
                <a:solidFill>
                  <a:schemeClr val="bg1"/>
                </a:solidFill>
                <a:latin typeface="Trebuchet MS"/>
                <a:ea typeface="Trebuchet MS"/>
                <a:cs typeface="Trebuchet MS"/>
                <a:sym typeface="Trebuchet MS"/>
              </a:rPr>
              <a:t>	2. </a:t>
            </a:r>
            <a:r>
              <a:rPr lang="en-US" sz="1400" dirty="0">
                <a:solidFill>
                  <a:schemeClr val="bg1"/>
                </a:solidFill>
                <a:latin typeface="Trebuchet MS"/>
                <a:ea typeface="Trebuchet MS"/>
                <a:cs typeface="Trebuchet MS"/>
                <a:sym typeface="Trebuchet MS"/>
              </a:rPr>
              <a:t>the correlation between churn and prices variables is very low, which mean customers' churn is not sensitive to price change.</a:t>
            </a:r>
          </a:p>
          <a:p>
            <a:pPr marL="108000" marR="0" lvl="1" indent="0" algn="l" rtl="0">
              <a:lnSpc>
                <a:spcPct val="90000"/>
              </a:lnSpc>
              <a:spcBef>
                <a:spcPts val="0"/>
              </a:spcBef>
              <a:spcAft>
                <a:spcPts val="0"/>
              </a:spcAft>
              <a:buClr>
                <a:srgbClr val="28BA73"/>
              </a:buClr>
              <a:buSzPts val="1600"/>
              <a:buFont typeface="Arial"/>
              <a:buNone/>
            </a:pPr>
            <a:endParaRPr lang="en-US" sz="1600" dirty="0">
              <a:solidFill>
                <a:schemeClr val="bg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r>
              <a:rPr lang="en-US" sz="1600" b="1" dirty="0">
                <a:solidFill>
                  <a:schemeClr val="bg1"/>
                </a:solidFill>
                <a:latin typeface="Trebuchet MS"/>
                <a:ea typeface="Trebuchet MS"/>
                <a:cs typeface="Trebuchet MS"/>
                <a:sym typeface="Trebuchet MS"/>
              </a:rPr>
              <a:t>3. Feature Selection:</a:t>
            </a:r>
          </a:p>
          <a:p>
            <a:pPr marL="108000" marR="0" lvl="1" indent="0" algn="l" rtl="0">
              <a:lnSpc>
                <a:spcPct val="90000"/>
              </a:lnSpc>
              <a:spcBef>
                <a:spcPts val="0"/>
              </a:spcBef>
              <a:spcAft>
                <a:spcPts val="0"/>
              </a:spcAft>
              <a:buClr>
                <a:srgbClr val="28BA73"/>
              </a:buClr>
              <a:buSzPts val="1600"/>
              <a:buFont typeface="Arial"/>
              <a:buNone/>
            </a:pPr>
            <a:endParaRPr lang="en-US" sz="1600" b="1" dirty="0">
              <a:solidFill>
                <a:schemeClr val="bg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r>
              <a:rPr lang="en-US" sz="1600" b="1" dirty="0">
                <a:solidFill>
                  <a:schemeClr val="bg1"/>
                </a:solidFill>
                <a:latin typeface="Trebuchet MS"/>
                <a:ea typeface="Trebuchet MS"/>
                <a:cs typeface="Trebuchet MS"/>
                <a:sym typeface="Trebuchet MS"/>
              </a:rPr>
              <a:t>	1. Logistic Regression:  </a:t>
            </a:r>
            <a:r>
              <a:rPr lang="en-US" sz="1400" dirty="0">
                <a:solidFill>
                  <a:schemeClr val="bg1"/>
                </a:solidFill>
                <a:latin typeface="Trebuchet MS"/>
                <a:ea typeface="Trebuchet MS"/>
                <a:cs typeface="Trebuchet MS"/>
                <a:sym typeface="Trebuchet MS"/>
              </a:rPr>
              <a:t>The precision score and recall score, this shows us a score of 0.27 and 0.02 which are very bad.</a:t>
            </a:r>
          </a:p>
          <a:p>
            <a:pPr marL="108000" marR="0" lvl="1" indent="0" algn="l" rtl="0">
              <a:lnSpc>
                <a:spcPct val="90000"/>
              </a:lnSpc>
              <a:spcBef>
                <a:spcPts val="0"/>
              </a:spcBef>
              <a:spcAft>
                <a:spcPts val="0"/>
              </a:spcAft>
              <a:buClr>
                <a:srgbClr val="28BA73"/>
              </a:buClr>
              <a:buSzPts val="1600"/>
              <a:buFont typeface="Arial"/>
              <a:buNone/>
            </a:pPr>
            <a:r>
              <a:rPr lang="en-US" sz="1400" b="1" dirty="0">
                <a:solidFill>
                  <a:schemeClr val="bg1"/>
                </a:solidFill>
                <a:latin typeface="Trebuchet MS"/>
                <a:ea typeface="Trebuchet MS"/>
                <a:cs typeface="Trebuchet MS"/>
                <a:sym typeface="Trebuchet MS"/>
              </a:rPr>
              <a:t>	2. </a:t>
            </a:r>
            <a:r>
              <a:rPr lang="en-US" sz="1600" b="1" dirty="0">
                <a:solidFill>
                  <a:schemeClr val="bg1"/>
                </a:solidFill>
                <a:latin typeface="Trebuchet MS"/>
                <a:ea typeface="Trebuchet MS"/>
                <a:cs typeface="Trebuchet MS"/>
                <a:sym typeface="Trebuchet MS"/>
              </a:rPr>
              <a:t>Random Forest: </a:t>
            </a:r>
            <a:r>
              <a:rPr lang="en-US" sz="1400" dirty="0">
                <a:solidFill>
                  <a:schemeClr val="bg1"/>
                </a:solidFill>
                <a:latin typeface="Trebuchet MS"/>
                <a:ea typeface="Trebuchet MS"/>
                <a:cs typeface="Trebuchet MS"/>
                <a:sym typeface="Trebuchet MS"/>
              </a:rPr>
              <a:t>The precision score and recall score, this shows us a score of 0.81 which is not bad, but could be improved</a:t>
            </a:r>
          </a:p>
          <a:p>
            <a:pPr marL="108000" marR="0" lvl="1" indent="0" algn="l" rtl="0">
              <a:lnSpc>
                <a:spcPct val="90000"/>
              </a:lnSpc>
              <a:spcBef>
                <a:spcPts val="0"/>
              </a:spcBef>
              <a:spcAft>
                <a:spcPts val="0"/>
              </a:spcAft>
              <a:buClr>
                <a:srgbClr val="28BA73"/>
              </a:buClr>
              <a:buSzPts val="1600"/>
              <a:buFont typeface="Arial"/>
              <a:buNone/>
            </a:pPr>
            <a:endParaRPr lang="en-US" sz="1400" dirty="0">
              <a:solidFill>
                <a:schemeClr val="bg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bg1"/>
                </a:solidFill>
                <a:latin typeface="Trebuchet MS"/>
                <a:ea typeface="Trebuchet MS"/>
                <a:cs typeface="Trebuchet MS"/>
                <a:sym typeface="Trebuchet MS"/>
              </a:rPr>
              <a:t>These tasks are fundamental steps in the data science process and are crucial for building accurate and effective predictive models or extracting valuable insights from data. Completing these tasks during your internship showcases your proficiency in data analysis and preparation, as well as your ability to understand and address business challenges using data-driven approaches. Well done!</a:t>
            </a:r>
            <a:endParaRPr lang="en-IN" sz="1600" dirty="0">
              <a:solidFill>
                <a:schemeClr val="bg1"/>
              </a:solidFill>
              <a:latin typeface="Trebuchet MS"/>
              <a:ea typeface="Trebuchet MS"/>
              <a:cs typeface="Trebuchet MS"/>
              <a:sym typeface="Trebuchet MS"/>
            </a:endParaRPr>
          </a:p>
        </p:txBody>
      </p:sp>
      <p:sp>
        <p:nvSpPr>
          <p:cNvPr id="513" name="Google Shape;513;p1"/>
          <p:cNvSpPr txBox="1"/>
          <p:nvPr/>
        </p:nvSpPr>
        <p:spPr>
          <a:xfrm>
            <a:off x="313060" y="1061708"/>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b="1" dirty="0">
              <a:ln w="22225">
                <a:solidFill>
                  <a:schemeClr val="accent2"/>
                </a:solidFill>
                <a:prstDash val="solid"/>
              </a:ln>
              <a:solidFill>
                <a:schemeClr val="accent2">
                  <a:lumMod val="40000"/>
                  <a:lumOff val="60000"/>
                </a:schemeClr>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516</TotalTime>
  <Words>225</Words>
  <Application>Microsoft Office PowerPoint</Application>
  <PresentationFormat>Widescreen</PresentationFormat>
  <Paragraphs>17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Trebuchet MS</vt:lpstr>
      <vt:lpstr>Gallery</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Ramakrushna Mohapatra</cp:lastModifiedBy>
  <cp:revision>3</cp:revision>
  <dcterms:created xsi:type="dcterms:W3CDTF">2016-11-04T11:46:04Z</dcterms:created>
  <dcterms:modified xsi:type="dcterms:W3CDTF">2023-07-19T15:41:56Z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