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sldIdLst>
    <p:sldId id="256" r:id="rId2"/>
    <p:sldId id="257" r:id="rId3"/>
    <p:sldId id="258" r:id="rId4"/>
    <p:sldId id="260" r:id="rId5"/>
    <p:sldId id="267" r:id="rId6"/>
    <p:sldId id="261" r:id="rId7"/>
    <p:sldId id="262" r:id="rId8"/>
    <p:sldId id="263" r:id="rId9"/>
    <p:sldId id="264" r:id="rId10"/>
    <p:sldId id="265" r:id="rId11"/>
    <p:sldId id="266" r:id="rId12"/>
    <p:sldId id="270"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29C795FA-5662-4C94-9119-32E36F6328D5}" type="datetimeFigureOut">
              <a:rPr lang="en-IN" smtClean="0"/>
              <a:t>01-11-2022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80698B4-B0F4-4D7C-B49C-9724C8394E26}" type="slidenum">
              <a:rPr lang="en-IN" smtClean="0"/>
              <a:t>‹#›</a:t>
            </a:fld>
            <a:endParaRPr lang="en-IN"/>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74643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795FA-5662-4C94-9119-32E36F6328D5}"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698B4-B0F4-4D7C-B49C-9724C8394E26}" type="slidenum">
              <a:rPr lang="en-IN" smtClean="0"/>
              <a:t>‹#›</a:t>
            </a:fld>
            <a:endParaRPr lang="en-IN"/>
          </a:p>
        </p:txBody>
      </p:sp>
    </p:spTree>
    <p:extLst>
      <p:ext uri="{BB962C8B-B14F-4D97-AF65-F5344CB8AC3E}">
        <p14:creationId xmlns:p14="http://schemas.microsoft.com/office/powerpoint/2010/main" val="539693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795FA-5662-4C94-9119-32E36F6328D5}"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698B4-B0F4-4D7C-B49C-9724C8394E26}" type="slidenum">
              <a:rPr lang="en-IN" smtClean="0"/>
              <a:t>‹#›</a:t>
            </a:fld>
            <a:endParaRPr lang="en-IN"/>
          </a:p>
        </p:txBody>
      </p:sp>
    </p:spTree>
    <p:extLst>
      <p:ext uri="{BB962C8B-B14F-4D97-AF65-F5344CB8AC3E}">
        <p14:creationId xmlns:p14="http://schemas.microsoft.com/office/powerpoint/2010/main" val="141301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795FA-5662-4C94-9119-32E36F6328D5}"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698B4-B0F4-4D7C-B49C-9724C8394E26}" type="slidenum">
              <a:rPr lang="en-IN" smtClean="0"/>
              <a:t>‹#›</a:t>
            </a:fld>
            <a:endParaRPr lang="en-IN"/>
          </a:p>
        </p:txBody>
      </p:sp>
    </p:spTree>
    <p:extLst>
      <p:ext uri="{BB962C8B-B14F-4D97-AF65-F5344CB8AC3E}">
        <p14:creationId xmlns:p14="http://schemas.microsoft.com/office/powerpoint/2010/main" val="111782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795FA-5662-4C94-9119-32E36F6328D5}"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698B4-B0F4-4D7C-B49C-9724C8394E26}" type="slidenum">
              <a:rPr lang="en-IN" smtClean="0"/>
              <a:t>‹#›</a:t>
            </a:fld>
            <a:endParaRPr lang="en-IN"/>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5672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C795FA-5662-4C94-9119-32E36F6328D5}" type="datetimeFigureOut">
              <a:rPr lang="en-IN" smtClean="0"/>
              <a:t>01-11-2022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0698B4-B0F4-4D7C-B49C-9724C8394E26}" type="slidenum">
              <a:rPr lang="en-IN" smtClean="0"/>
              <a:t>‹#›</a:t>
            </a:fld>
            <a:endParaRPr lang="en-IN"/>
          </a:p>
        </p:txBody>
      </p:sp>
    </p:spTree>
    <p:extLst>
      <p:ext uri="{BB962C8B-B14F-4D97-AF65-F5344CB8AC3E}">
        <p14:creationId xmlns:p14="http://schemas.microsoft.com/office/powerpoint/2010/main" val="233352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C795FA-5662-4C94-9119-32E36F6328D5}" type="datetimeFigureOut">
              <a:rPr lang="en-IN" smtClean="0"/>
              <a:t>01-11-2022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0698B4-B0F4-4D7C-B49C-9724C8394E26}" type="slidenum">
              <a:rPr lang="en-IN" smtClean="0"/>
              <a:t>‹#›</a:t>
            </a:fld>
            <a:endParaRPr lang="en-IN"/>
          </a:p>
        </p:txBody>
      </p:sp>
    </p:spTree>
    <p:extLst>
      <p:ext uri="{BB962C8B-B14F-4D97-AF65-F5344CB8AC3E}">
        <p14:creationId xmlns:p14="http://schemas.microsoft.com/office/powerpoint/2010/main" val="4234158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C795FA-5662-4C94-9119-32E36F6328D5}" type="datetimeFigureOut">
              <a:rPr lang="en-IN" smtClean="0"/>
              <a:t>01-11-2022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0698B4-B0F4-4D7C-B49C-9724C8394E26}" type="slidenum">
              <a:rPr lang="en-IN" smtClean="0"/>
              <a:t>‹#›</a:t>
            </a:fld>
            <a:endParaRPr lang="en-IN"/>
          </a:p>
        </p:txBody>
      </p:sp>
    </p:spTree>
    <p:extLst>
      <p:ext uri="{BB962C8B-B14F-4D97-AF65-F5344CB8AC3E}">
        <p14:creationId xmlns:p14="http://schemas.microsoft.com/office/powerpoint/2010/main" val="55146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795FA-5662-4C94-9119-32E36F6328D5}" type="datetimeFigureOut">
              <a:rPr lang="en-IN" smtClean="0"/>
              <a:t>01-11-2022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0698B4-B0F4-4D7C-B49C-9724C8394E26}" type="slidenum">
              <a:rPr lang="en-IN" smtClean="0"/>
              <a:t>‹#›</a:t>
            </a:fld>
            <a:endParaRPr lang="en-IN"/>
          </a:p>
        </p:txBody>
      </p:sp>
    </p:spTree>
    <p:extLst>
      <p:ext uri="{BB962C8B-B14F-4D97-AF65-F5344CB8AC3E}">
        <p14:creationId xmlns:p14="http://schemas.microsoft.com/office/powerpoint/2010/main" val="279435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795FA-5662-4C94-9119-32E36F6328D5}" type="datetimeFigureOut">
              <a:rPr lang="en-IN" smtClean="0"/>
              <a:t>01-11-2022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0698B4-B0F4-4D7C-B49C-9724C8394E26}" type="slidenum">
              <a:rPr lang="en-IN" smtClean="0"/>
              <a:t>‹#›</a:t>
            </a:fld>
            <a:endParaRPr lang="en-IN"/>
          </a:p>
        </p:txBody>
      </p:sp>
    </p:spTree>
    <p:extLst>
      <p:ext uri="{BB962C8B-B14F-4D97-AF65-F5344CB8AC3E}">
        <p14:creationId xmlns:p14="http://schemas.microsoft.com/office/powerpoint/2010/main" val="1821028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795FA-5662-4C94-9119-32E36F6328D5}" type="datetimeFigureOut">
              <a:rPr lang="en-IN" smtClean="0"/>
              <a:t>01-11-2022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0698B4-B0F4-4D7C-B49C-9724C8394E26}" type="slidenum">
              <a:rPr lang="en-IN" smtClean="0"/>
              <a:t>‹#›</a:t>
            </a:fld>
            <a:endParaRPr lang="en-IN"/>
          </a:p>
        </p:txBody>
      </p:sp>
    </p:spTree>
    <p:extLst>
      <p:ext uri="{BB962C8B-B14F-4D97-AF65-F5344CB8AC3E}">
        <p14:creationId xmlns:p14="http://schemas.microsoft.com/office/powerpoint/2010/main" val="2642545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29C795FA-5662-4C94-9119-32E36F6328D5}" type="datetimeFigureOut">
              <a:rPr lang="en-IN" smtClean="0"/>
              <a:t>01-11-2022</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880698B4-B0F4-4D7C-B49C-9724C8394E26}" type="slidenum">
              <a:rPr lang="en-IN" smtClean="0"/>
              <a:t>‹#›</a:t>
            </a:fld>
            <a:endParaRPr lang="en-IN"/>
          </a:p>
        </p:txBody>
      </p:sp>
    </p:spTree>
    <p:extLst>
      <p:ext uri="{BB962C8B-B14F-4D97-AF65-F5344CB8AC3E}">
        <p14:creationId xmlns:p14="http://schemas.microsoft.com/office/powerpoint/2010/main" val="2690975702"/>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2F78-750C-4A5C-9083-39977453E9FE}"/>
              </a:ext>
            </a:extLst>
          </p:cNvPr>
          <p:cNvSpPr>
            <a:spLocks noGrp="1"/>
          </p:cNvSpPr>
          <p:nvPr>
            <p:ph type="ctrTitle"/>
          </p:nvPr>
        </p:nvSpPr>
        <p:spPr>
          <a:xfrm>
            <a:off x="914400" y="493060"/>
            <a:ext cx="9323294" cy="3334870"/>
          </a:xfrm>
        </p:spPr>
        <p:txBody>
          <a:bodyPr/>
          <a:lstStyle/>
          <a:p>
            <a:r>
              <a:rPr lang="en-IN" b="1" i="0" dirty="0">
                <a:effectLst/>
                <a:latin typeface="circular"/>
              </a:rPr>
              <a:t>Credit EDA Assignment</a:t>
            </a:r>
            <a:br>
              <a:rPr lang="en-IN" b="1" i="0" dirty="0">
                <a:effectLst/>
                <a:latin typeface="circular"/>
              </a:rPr>
            </a:br>
            <a:endParaRPr lang="en-IN" dirty="0"/>
          </a:p>
        </p:txBody>
      </p:sp>
      <p:sp>
        <p:nvSpPr>
          <p:cNvPr id="3" name="Subtitle 2">
            <a:extLst>
              <a:ext uri="{FF2B5EF4-FFF2-40B4-BE49-F238E27FC236}">
                <a16:creationId xmlns:a16="http://schemas.microsoft.com/office/drawing/2014/main" id="{F3D5472C-F735-4BDD-A335-05F2C555E45C}"/>
              </a:ext>
            </a:extLst>
          </p:cNvPr>
          <p:cNvSpPr>
            <a:spLocks noGrp="1"/>
          </p:cNvSpPr>
          <p:nvPr>
            <p:ph type="subTitle" idx="1"/>
          </p:nvPr>
        </p:nvSpPr>
        <p:spPr/>
        <p:txBody>
          <a:bodyPr>
            <a:normAutofit/>
          </a:bodyPr>
          <a:lstStyle/>
          <a:p>
            <a:r>
              <a:rPr lang="en-IN" dirty="0">
                <a:solidFill>
                  <a:schemeClr val="tx1"/>
                </a:solidFill>
              </a:rPr>
              <a:t>By: Ramakrushna Mohapatra</a:t>
            </a:r>
          </a:p>
          <a:p>
            <a:r>
              <a:rPr lang="en-IN" dirty="0">
                <a:solidFill>
                  <a:schemeClr val="tx1"/>
                </a:solidFill>
              </a:rPr>
              <a:t>Batch: DS C47</a:t>
            </a:r>
          </a:p>
          <a:p>
            <a:r>
              <a:rPr lang="en-IN" dirty="0">
                <a:solidFill>
                  <a:schemeClr val="tx1"/>
                </a:solidFill>
              </a:rPr>
              <a:t>August 2022 Batch</a:t>
            </a:r>
          </a:p>
          <a:p>
            <a:endParaRPr lang="en-IN" dirty="0"/>
          </a:p>
        </p:txBody>
      </p:sp>
    </p:spTree>
    <p:extLst>
      <p:ext uri="{BB962C8B-B14F-4D97-AF65-F5344CB8AC3E}">
        <p14:creationId xmlns:p14="http://schemas.microsoft.com/office/powerpoint/2010/main" val="4128595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61BC39F-3D5E-47C0-942F-50BEBD426613}"/>
              </a:ext>
            </a:extLst>
          </p:cNvPr>
          <p:cNvSpPr>
            <a:spLocks noGrp="1"/>
          </p:cNvSpPr>
          <p:nvPr>
            <p:ph type="subTitle" idx="1"/>
          </p:nvPr>
        </p:nvSpPr>
        <p:spPr>
          <a:xfrm>
            <a:off x="457200" y="0"/>
            <a:ext cx="10847294" cy="6858000"/>
          </a:xfrm>
        </p:spPr>
        <p:txBody>
          <a:bodyPr/>
          <a:lstStyle/>
          <a:p>
            <a:pPr marL="285750" indent="-285750">
              <a:buFont typeface="Arial" panose="020B0604020202020204" pitchFamily="34" charset="0"/>
              <a:buChar char="•"/>
            </a:pPr>
            <a:r>
              <a:rPr lang="en-US" sz="1800" dirty="0">
                <a:solidFill>
                  <a:schemeClr val="tx1"/>
                </a:solidFill>
              </a:rPr>
              <a:t>Most of the defaulters are earning between 1lakhs to 1.7lakhs annually.</a:t>
            </a:r>
          </a:p>
          <a:p>
            <a:pPr marL="285750" indent="-285750">
              <a:buFont typeface="Arial" panose="020B0604020202020204" pitchFamily="34" charset="0"/>
              <a:buChar char="•"/>
            </a:pPr>
            <a:r>
              <a:rPr lang="en-US" sz="1800" dirty="0">
                <a:solidFill>
                  <a:schemeClr val="tx1"/>
                </a:solidFill>
              </a:rPr>
              <a:t>The credit amount of the loan, the more chances of being a defaulter. We can see that the spike is high till 0.50 which is 500000.</a:t>
            </a:r>
          </a:p>
          <a:p>
            <a:r>
              <a:rPr lang="en-IN" sz="1800" dirty="0">
                <a:solidFill>
                  <a:srgbClr val="FFFF00"/>
                </a:solidFill>
              </a:rPr>
              <a:t>CORRELAIONS:</a:t>
            </a:r>
          </a:p>
          <a:p>
            <a:pPr marL="285750" indent="-285750">
              <a:buFont typeface="Arial" panose="020B0604020202020204" pitchFamily="34" charset="0"/>
              <a:buChar char="•"/>
            </a:pPr>
            <a:r>
              <a:rPr lang="en-IN" sz="1800" dirty="0">
                <a:solidFill>
                  <a:schemeClr val="tx1"/>
                </a:solidFill>
              </a:rPr>
              <a:t>For Defaulters, there is a strong relation between credit amount and goods price amount. Which is nearly 98%.</a:t>
            </a:r>
          </a:p>
          <a:p>
            <a:pPr marL="285750" indent="-285750">
              <a:buFont typeface="Arial" panose="020B0604020202020204" pitchFamily="34" charset="0"/>
              <a:buChar char="•"/>
            </a:pPr>
            <a:r>
              <a:rPr lang="en-IN" sz="1800" dirty="0">
                <a:solidFill>
                  <a:schemeClr val="tx1"/>
                </a:solidFill>
              </a:rPr>
              <a:t>Good price and annuity amount is having strong correlation of 75% which is same as credit amount and annuity amount.</a:t>
            </a:r>
          </a:p>
          <a:p>
            <a:pPr marL="285750" indent="-285750">
              <a:buFont typeface="Arial" panose="020B0604020202020204" pitchFamily="34" charset="0"/>
              <a:buChar char="•"/>
            </a:pPr>
            <a:r>
              <a:rPr lang="en-IN" sz="1800" dirty="0">
                <a:solidFill>
                  <a:schemeClr val="tx1"/>
                </a:solidFill>
              </a:rPr>
              <a:t> Age and Days Employed also not strong not weakly correlated but somewhere in the medium. They are 58% correlated.</a:t>
            </a:r>
          </a:p>
          <a:p>
            <a:pPr marL="342900" indent="-342900">
              <a:buFont typeface="Arial" panose="020B0604020202020204" pitchFamily="34" charset="0"/>
              <a:buChar char="•"/>
            </a:pPr>
            <a:endParaRPr lang="en-IN" sz="1800" dirty="0">
              <a:solidFill>
                <a:schemeClr val="tx1"/>
              </a:solidFill>
            </a:endParaRPr>
          </a:p>
          <a:p>
            <a:pPr marL="342900" indent="-342900">
              <a:buFont typeface="Arial" panose="020B0604020202020204" pitchFamily="34" charset="0"/>
              <a:buChar char="•"/>
            </a:pPr>
            <a:endParaRPr lang="en-IN" sz="1800" dirty="0">
              <a:solidFill>
                <a:schemeClr val="tx1"/>
              </a:solidFill>
            </a:endParaRPr>
          </a:p>
          <a:p>
            <a:pPr marL="342900" indent="-342900">
              <a:buFont typeface="Arial" panose="020B0604020202020204" pitchFamily="34" charset="0"/>
              <a:buChar char="•"/>
            </a:pPr>
            <a:endParaRPr lang="en-IN" sz="1800" dirty="0">
              <a:solidFill>
                <a:schemeClr val="tx1"/>
              </a:solidFill>
            </a:endParaRPr>
          </a:p>
          <a:p>
            <a:pPr marL="342900" indent="-342900">
              <a:buFont typeface="Arial" panose="020B0604020202020204" pitchFamily="34" charset="0"/>
              <a:buChar char="•"/>
            </a:pPr>
            <a:endParaRPr lang="en-IN" sz="1800" dirty="0">
              <a:solidFill>
                <a:schemeClr val="tx1"/>
              </a:solidFill>
            </a:endParaRPr>
          </a:p>
          <a:p>
            <a:pPr marL="342900" indent="-342900">
              <a:buFont typeface="Arial" panose="020B0604020202020204" pitchFamily="34" charset="0"/>
              <a:buChar char="•"/>
            </a:pPr>
            <a:endParaRPr lang="en-IN" sz="1800" dirty="0">
              <a:solidFill>
                <a:schemeClr val="tx1"/>
              </a:solidFill>
            </a:endParaRPr>
          </a:p>
          <a:p>
            <a:endParaRPr lang="en-IN" sz="1800" dirty="0">
              <a:solidFill>
                <a:schemeClr val="tx1"/>
              </a:solidFill>
            </a:endParaRPr>
          </a:p>
        </p:txBody>
      </p:sp>
      <p:pic>
        <p:nvPicPr>
          <p:cNvPr id="11" name="Picture 10">
            <a:extLst>
              <a:ext uri="{FF2B5EF4-FFF2-40B4-BE49-F238E27FC236}">
                <a16:creationId xmlns:a16="http://schemas.microsoft.com/office/drawing/2014/main" id="{667154D7-D265-45A0-8B00-62C6A0ED3FD3}"/>
              </a:ext>
            </a:extLst>
          </p:cNvPr>
          <p:cNvPicPr>
            <a:picLocks noChangeAspect="1"/>
          </p:cNvPicPr>
          <p:nvPr/>
        </p:nvPicPr>
        <p:blipFill>
          <a:blip r:embed="rId2"/>
          <a:stretch>
            <a:fillRect/>
          </a:stretch>
        </p:blipFill>
        <p:spPr>
          <a:xfrm>
            <a:off x="5880847" y="3429000"/>
            <a:ext cx="5320363" cy="3286262"/>
          </a:xfrm>
          <a:prstGeom prst="rect">
            <a:avLst/>
          </a:prstGeom>
        </p:spPr>
      </p:pic>
    </p:spTree>
    <p:extLst>
      <p:ext uri="{BB962C8B-B14F-4D97-AF65-F5344CB8AC3E}">
        <p14:creationId xmlns:p14="http://schemas.microsoft.com/office/powerpoint/2010/main" val="96642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582538B-5418-428F-8D52-BABF48004BFD}"/>
              </a:ext>
            </a:extLst>
          </p:cNvPr>
          <p:cNvSpPr>
            <a:spLocks noGrp="1"/>
          </p:cNvSpPr>
          <p:nvPr>
            <p:ph type="subTitle" idx="1"/>
          </p:nvPr>
        </p:nvSpPr>
        <p:spPr>
          <a:xfrm>
            <a:off x="467360" y="0"/>
            <a:ext cx="10800080" cy="6858000"/>
          </a:xfrm>
        </p:spPr>
        <p:txBody>
          <a:bodyPr/>
          <a:lstStyle/>
          <a:p>
            <a:r>
              <a:rPr lang="en-IN" dirty="0">
                <a:solidFill>
                  <a:srgbClr val="FFFF00"/>
                </a:solidFill>
              </a:rPr>
              <a:t>Bivariate Analysis:</a:t>
            </a:r>
          </a:p>
          <a:p>
            <a:pPr marL="342900" indent="-342900">
              <a:buFont typeface="Arial" panose="020B0604020202020204" pitchFamily="34" charset="0"/>
              <a:buChar char="•"/>
            </a:pPr>
            <a:r>
              <a:rPr lang="en-US" sz="2000" dirty="0">
                <a:solidFill>
                  <a:schemeClr val="tx1"/>
                </a:solidFill>
              </a:rPr>
              <a:t>Defaulters: Female Academic Degree holders are earning more but still they are in defaulter list more. Where as not s single Academic male holders are in defaulter list.</a:t>
            </a:r>
          </a:p>
          <a:p>
            <a:pPr marL="342900" indent="-342900">
              <a:buFont typeface="Arial" panose="020B0604020202020204" pitchFamily="34" charset="0"/>
              <a:buChar char="•"/>
            </a:pPr>
            <a:r>
              <a:rPr lang="en-US" sz="2000" dirty="0">
                <a:solidFill>
                  <a:schemeClr val="tx1"/>
                </a:solidFill>
              </a:rPr>
              <a:t>Defaulters: There are more congested values in initial or lower areas of both AMT_CREDIT and AMT_INCOME_TOTAL. With the Income the LOAN value also increases.</a:t>
            </a:r>
          </a:p>
          <a:p>
            <a:pPr marL="342900" indent="-342900">
              <a:buFont typeface="Arial" panose="020B0604020202020204" pitchFamily="34" charset="0"/>
              <a:buChar char="•"/>
            </a:pPr>
            <a:r>
              <a:rPr lang="en-US" sz="2000" dirty="0">
                <a:solidFill>
                  <a:schemeClr val="tx1"/>
                </a:solidFill>
              </a:rPr>
              <a:t>But for rest of the education type we can see that males are earning more as well being the more defaulters.</a:t>
            </a:r>
          </a:p>
          <a:p>
            <a:pPr marL="342900" indent="-342900">
              <a:buFont typeface="Arial" panose="020B0604020202020204" pitchFamily="34" charset="0"/>
              <a:buChar char="•"/>
            </a:pPr>
            <a:r>
              <a:rPr lang="en-US" sz="2000" dirty="0">
                <a:solidFill>
                  <a:schemeClr val="tx1"/>
                </a:solidFill>
              </a:rPr>
              <a:t>Cash loans by males are more compared to female and they are more defaulters as well.</a:t>
            </a:r>
          </a:p>
          <a:p>
            <a:pPr marL="342900" indent="-342900">
              <a:buFont typeface="Arial" panose="020B0604020202020204" pitchFamily="34" charset="0"/>
              <a:buChar char="•"/>
            </a:pPr>
            <a:r>
              <a:rPr lang="en-US" sz="2000" dirty="0">
                <a:solidFill>
                  <a:schemeClr val="tx1"/>
                </a:solidFill>
              </a:rPr>
              <a:t>We can see that Unemployed people are more defaulters in both male and female case. Maternity leave females are also in higher no in defaulters list.</a:t>
            </a:r>
          </a:p>
          <a:p>
            <a:pPr marL="342900" indent="-342900">
              <a:buFont typeface="Arial" panose="020B0604020202020204" pitchFamily="34" charset="0"/>
              <a:buChar char="•"/>
            </a:pPr>
            <a:r>
              <a:rPr lang="en-US" sz="2000" dirty="0">
                <a:solidFill>
                  <a:schemeClr val="tx1"/>
                </a:solidFill>
              </a:rPr>
              <a:t>The occupation type core staff who owns of House/apartment are more in number of non-Defaulters whereas the occupation type Laborers who owns of House/apartment are high in number to likely to default.</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endParaRPr lang="en-IN" sz="2000" dirty="0">
              <a:solidFill>
                <a:schemeClr val="tx1"/>
              </a:solidFill>
            </a:endParaRPr>
          </a:p>
        </p:txBody>
      </p:sp>
    </p:spTree>
    <p:extLst>
      <p:ext uri="{BB962C8B-B14F-4D97-AF65-F5344CB8AC3E}">
        <p14:creationId xmlns:p14="http://schemas.microsoft.com/office/powerpoint/2010/main" val="3422453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226BF0-9DD0-4106-8A42-ED81DC86AD4B}"/>
              </a:ext>
            </a:extLst>
          </p:cNvPr>
          <p:cNvSpPr>
            <a:spLocks noGrp="1"/>
          </p:cNvSpPr>
          <p:nvPr>
            <p:ph type="subTitle" idx="1"/>
          </p:nvPr>
        </p:nvSpPr>
        <p:spPr>
          <a:xfrm>
            <a:off x="457200" y="0"/>
            <a:ext cx="10222992" cy="6492240"/>
          </a:xfrm>
        </p:spPr>
        <p:txBody>
          <a:bodyPr/>
          <a:lstStyle/>
          <a:p>
            <a:r>
              <a:rPr lang="en-IN" dirty="0">
                <a:solidFill>
                  <a:srgbClr val="FFFF00"/>
                </a:solidFill>
              </a:rPr>
              <a:t>Previous Data Analysis:</a:t>
            </a:r>
          </a:p>
          <a:p>
            <a:pPr marL="342900" indent="-342900">
              <a:buFont typeface="Arial" panose="020B0604020202020204" pitchFamily="34" charset="0"/>
              <a:buChar char="•"/>
            </a:pPr>
            <a:r>
              <a:rPr lang="en-IN" sz="1800" dirty="0">
                <a:solidFill>
                  <a:schemeClr val="tx1"/>
                </a:solidFill>
              </a:rPr>
              <a:t>Here also more no of female loanees compare to male. So, they the one with most defaulters.</a:t>
            </a:r>
          </a:p>
          <a:p>
            <a:pPr marL="342900" indent="-342900">
              <a:buFont typeface="Arial" panose="020B0604020202020204" pitchFamily="34" charset="0"/>
              <a:buChar char="•"/>
            </a:pPr>
            <a:r>
              <a:rPr lang="en-IN" sz="1800" dirty="0">
                <a:solidFill>
                  <a:schemeClr val="tx1"/>
                </a:solidFill>
              </a:rPr>
              <a:t>Secondary/ Secondary special education people are struggling to pay their loan bills and are defaulters.</a:t>
            </a:r>
          </a:p>
          <a:p>
            <a:pPr marL="342900" indent="-342900">
              <a:buFont typeface="Arial" panose="020B0604020202020204" pitchFamily="34" charset="0"/>
              <a:buChar char="•"/>
            </a:pPr>
            <a:r>
              <a:rPr lang="en-IN" sz="1800" dirty="0">
                <a:solidFill>
                  <a:schemeClr val="tx1"/>
                </a:solidFill>
              </a:rPr>
              <a:t>Repeater clients are getting approved more compare new clients.</a:t>
            </a:r>
          </a:p>
          <a:p>
            <a:pPr marL="342900" indent="-342900">
              <a:buFont typeface="Arial" panose="020B0604020202020204" pitchFamily="34" charset="0"/>
              <a:buChar char="•"/>
            </a:pPr>
            <a:r>
              <a:rPr lang="en-IN" sz="1800" dirty="0">
                <a:solidFill>
                  <a:schemeClr val="tx1"/>
                </a:solidFill>
              </a:rPr>
              <a:t>Consumer contract types are approved more compared to other contract type.</a:t>
            </a:r>
          </a:p>
          <a:p>
            <a:pPr marL="342900" indent="-342900">
              <a:buFont typeface="Arial" panose="020B0604020202020204" pitchFamily="34" charset="0"/>
              <a:buChar char="•"/>
            </a:pPr>
            <a:r>
              <a:rPr lang="en-US" sz="1800" dirty="0">
                <a:solidFill>
                  <a:schemeClr val="tx1"/>
                </a:solidFill>
              </a:rPr>
              <a:t>Highest no </a:t>
            </a:r>
            <a:r>
              <a:rPr lang="en-US" sz="1800">
                <a:solidFill>
                  <a:schemeClr val="tx1"/>
                </a:solidFill>
              </a:rPr>
              <a:t>of loans </a:t>
            </a:r>
            <a:r>
              <a:rPr lang="en-US" sz="1800" dirty="0">
                <a:solidFill>
                  <a:schemeClr val="tx1"/>
                </a:solidFill>
              </a:rPr>
              <a:t>got approved to those who are married.</a:t>
            </a:r>
            <a:endParaRPr lang="en-IN" sz="1800" dirty="0">
              <a:solidFill>
                <a:schemeClr val="tx1"/>
              </a:solidFill>
            </a:endParaRPr>
          </a:p>
        </p:txBody>
      </p:sp>
      <p:pic>
        <p:nvPicPr>
          <p:cNvPr id="5" name="Picture 4">
            <a:extLst>
              <a:ext uri="{FF2B5EF4-FFF2-40B4-BE49-F238E27FC236}">
                <a16:creationId xmlns:a16="http://schemas.microsoft.com/office/drawing/2014/main" id="{63696222-7F3C-4154-AC05-903ADD74852F}"/>
              </a:ext>
            </a:extLst>
          </p:cNvPr>
          <p:cNvPicPr>
            <a:picLocks noChangeAspect="1"/>
          </p:cNvPicPr>
          <p:nvPr/>
        </p:nvPicPr>
        <p:blipFill>
          <a:blip r:embed="rId2"/>
          <a:stretch>
            <a:fillRect/>
          </a:stretch>
        </p:blipFill>
        <p:spPr>
          <a:xfrm>
            <a:off x="457200" y="3826836"/>
            <a:ext cx="5163671" cy="3031164"/>
          </a:xfrm>
          <a:prstGeom prst="rect">
            <a:avLst/>
          </a:prstGeom>
        </p:spPr>
      </p:pic>
      <p:pic>
        <p:nvPicPr>
          <p:cNvPr id="7" name="Picture 6">
            <a:extLst>
              <a:ext uri="{FF2B5EF4-FFF2-40B4-BE49-F238E27FC236}">
                <a16:creationId xmlns:a16="http://schemas.microsoft.com/office/drawing/2014/main" id="{AE96BD76-93AD-42D9-BF58-F0830CEB6BF5}"/>
              </a:ext>
            </a:extLst>
          </p:cNvPr>
          <p:cNvPicPr>
            <a:picLocks noChangeAspect="1"/>
          </p:cNvPicPr>
          <p:nvPr/>
        </p:nvPicPr>
        <p:blipFill>
          <a:blip r:embed="rId3"/>
          <a:stretch>
            <a:fillRect/>
          </a:stretch>
        </p:blipFill>
        <p:spPr>
          <a:xfrm>
            <a:off x="5620871" y="4745915"/>
            <a:ext cx="5592225" cy="2112085"/>
          </a:xfrm>
          <a:prstGeom prst="rect">
            <a:avLst/>
          </a:prstGeom>
        </p:spPr>
      </p:pic>
    </p:spTree>
    <p:extLst>
      <p:ext uri="{BB962C8B-B14F-4D97-AF65-F5344CB8AC3E}">
        <p14:creationId xmlns:p14="http://schemas.microsoft.com/office/powerpoint/2010/main" val="3378438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E95173-911A-4090-8E18-C141CDBD5DDE}"/>
              </a:ext>
            </a:extLst>
          </p:cNvPr>
          <p:cNvSpPr>
            <a:spLocks noGrp="1"/>
          </p:cNvSpPr>
          <p:nvPr>
            <p:ph type="subTitle" idx="1"/>
          </p:nvPr>
        </p:nvSpPr>
        <p:spPr>
          <a:xfrm>
            <a:off x="436880" y="0"/>
            <a:ext cx="10840720" cy="6858000"/>
          </a:xfrm>
        </p:spPr>
        <p:txBody>
          <a:bodyPr/>
          <a:lstStyle/>
          <a:p>
            <a:r>
              <a:rPr lang="en-IN" dirty="0">
                <a:solidFill>
                  <a:srgbClr val="FFFF00"/>
                </a:solidFill>
              </a:rPr>
              <a:t>Merge Data Analysis:</a:t>
            </a:r>
          </a:p>
          <a:p>
            <a:pPr marL="342900" indent="-342900">
              <a:buFont typeface="Arial" panose="020B0604020202020204" pitchFamily="34" charset="0"/>
              <a:buChar char="•"/>
            </a:pPr>
            <a:r>
              <a:rPr lang="en-IN" sz="2000" dirty="0">
                <a:solidFill>
                  <a:schemeClr val="tx1"/>
                </a:solidFill>
              </a:rPr>
              <a:t>In Contract type, female with consumer loans type are in more no of defaulters.</a:t>
            </a:r>
          </a:p>
          <a:p>
            <a:pPr marL="342900" indent="-342900">
              <a:buFont typeface="Arial" panose="020B0604020202020204" pitchFamily="34" charset="0"/>
              <a:buChar char="•"/>
            </a:pPr>
            <a:r>
              <a:rPr lang="en-IN" sz="2000" dirty="0">
                <a:solidFill>
                  <a:schemeClr val="tx1"/>
                </a:solidFill>
              </a:rPr>
              <a:t>Married people are struggling to pay the loan bill compared to single and separated people. More no of approved people are married. From next time onwards we need to give loan to those who are either single or divorced.</a:t>
            </a:r>
          </a:p>
          <a:p>
            <a:pPr marL="342900" indent="-342900">
              <a:buFont typeface="Arial" panose="020B0604020202020204" pitchFamily="34" charset="0"/>
              <a:buChar char="•"/>
            </a:pPr>
            <a:r>
              <a:rPr lang="en-IN" sz="2000" dirty="0">
                <a:solidFill>
                  <a:schemeClr val="tx1"/>
                </a:solidFill>
              </a:rPr>
              <a:t>Secondary/ secondary special people with education are struggling to pay their loan bill and becoming defaulters.</a:t>
            </a:r>
          </a:p>
          <a:p>
            <a:pPr marL="342900" indent="-342900">
              <a:buFont typeface="Arial" panose="020B0604020202020204" pitchFamily="34" charset="0"/>
              <a:buChar char="•"/>
            </a:pPr>
            <a:r>
              <a:rPr lang="en-IN" sz="2000" dirty="0">
                <a:solidFill>
                  <a:schemeClr val="tx1"/>
                </a:solidFill>
              </a:rPr>
              <a:t>Lower credit amount people else really higher credit amount people are having high chance to becoming a defaulters.</a:t>
            </a:r>
          </a:p>
          <a:p>
            <a:pPr marL="342900" indent="-342900">
              <a:buFont typeface="Arial" panose="020B0604020202020204" pitchFamily="34" charset="0"/>
              <a:buChar char="•"/>
            </a:pPr>
            <a:r>
              <a:rPr lang="en-US" sz="2000" dirty="0">
                <a:solidFill>
                  <a:schemeClr val="tx1"/>
                </a:solidFill>
              </a:rPr>
              <a:t>Female Gender are more likely to not face payment difficulties then the male and hence it is recommended to approve more loans of Female Gender than the male gender at the same Female are High in number than who face difficulties than males.</a:t>
            </a:r>
          </a:p>
          <a:p>
            <a:pPr marL="342900" indent="-342900">
              <a:buFont typeface="Arial" panose="020B0604020202020204" pitchFamily="34" charset="0"/>
              <a:buChar char="•"/>
            </a:pPr>
            <a:r>
              <a:rPr lang="en-IN" sz="2000" dirty="0">
                <a:solidFill>
                  <a:schemeClr val="tx1"/>
                </a:solidFill>
              </a:rPr>
              <a:t>The Repeater applicant has High chance of non-Defaulting and also has high chance of defaulting when compared to new applicants.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178834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7965-2390-49B7-B3F1-F5DFAA532CF1}"/>
              </a:ext>
            </a:extLst>
          </p:cNvPr>
          <p:cNvSpPr>
            <a:spLocks noGrp="1"/>
          </p:cNvSpPr>
          <p:nvPr>
            <p:ph type="ctrTitle"/>
          </p:nvPr>
        </p:nvSpPr>
        <p:spPr>
          <a:xfrm>
            <a:off x="1019825" y="131423"/>
            <a:ext cx="9418320" cy="4041648"/>
          </a:xfrm>
        </p:spPr>
        <p:txBody>
          <a:bodyPr/>
          <a:lstStyle/>
          <a:p>
            <a:r>
              <a:rPr lang="en-IN" dirty="0"/>
              <a:t>THANK YOU </a:t>
            </a:r>
          </a:p>
        </p:txBody>
      </p:sp>
      <p:sp>
        <p:nvSpPr>
          <p:cNvPr id="3" name="Subtitle 2">
            <a:extLst>
              <a:ext uri="{FF2B5EF4-FFF2-40B4-BE49-F238E27FC236}">
                <a16:creationId xmlns:a16="http://schemas.microsoft.com/office/drawing/2014/main" id="{514149AB-6182-4DD7-A7D4-3EA14AF99B6E}"/>
              </a:ext>
            </a:extLst>
          </p:cNvPr>
          <p:cNvSpPr>
            <a:spLocks noGrp="1"/>
          </p:cNvSpPr>
          <p:nvPr>
            <p:ph type="subTitle" idx="1"/>
          </p:nvPr>
        </p:nvSpPr>
        <p:spPr/>
        <p:txBody>
          <a:bodyPr/>
          <a:lstStyle/>
          <a:p>
            <a:r>
              <a:rPr lang="en-IN" dirty="0">
                <a:solidFill>
                  <a:schemeClr val="tx1"/>
                </a:solidFill>
              </a:rPr>
              <a:t>Regards</a:t>
            </a:r>
          </a:p>
          <a:p>
            <a:r>
              <a:rPr lang="en-IN" dirty="0">
                <a:solidFill>
                  <a:schemeClr val="tx1"/>
                </a:solidFill>
              </a:rPr>
              <a:t>Ramakrushna Mohapatra</a:t>
            </a:r>
          </a:p>
        </p:txBody>
      </p:sp>
    </p:spTree>
    <p:extLst>
      <p:ext uri="{BB962C8B-B14F-4D97-AF65-F5344CB8AC3E}">
        <p14:creationId xmlns:p14="http://schemas.microsoft.com/office/powerpoint/2010/main" val="395770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E009B8-658E-4FF5-A09D-7E0A66B1CD0F}"/>
              </a:ext>
            </a:extLst>
          </p:cNvPr>
          <p:cNvSpPr>
            <a:spLocks noGrp="1"/>
          </p:cNvSpPr>
          <p:nvPr>
            <p:ph type="subTitle" idx="1"/>
          </p:nvPr>
        </p:nvSpPr>
        <p:spPr>
          <a:xfrm>
            <a:off x="609600" y="71718"/>
            <a:ext cx="10070592" cy="6420522"/>
          </a:xfrm>
        </p:spPr>
        <p:txBody>
          <a:bodyPr>
            <a:normAutofit lnSpcReduction="10000"/>
          </a:bodyPr>
          <a:lstStyle/>
          <a:p>
            <a:r>
              <a:rPr lang="en-IN" b="1" dirty="0">
                <a:solidFill>
                  <a:srgbClr val="FFFF00"/>
                </a:solidFill>
                <a:effectLst/>
              </a:rPr>
              <a:t>::Problem Statement::</a:t>
            </a:r>
          </a:p>
          <a:p>
            <a:endParaRPr lang="en-IN" b="1" dirty="0">
              <a:solidFill>
                <a:schemeClr val="tx1"/>
              </a:solidFill>
            </a:endParaRPr>
          </a:p>
          <a:p>
            <a:r>
              <a:rPr lang="en-IN" sz="2200" dirty="0">
                <a:solidFill>
                  <a:schemeClr val="tx1"/>
                </a:solidFill>
              </a:rPr>
              <a:t>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capable of repaying the loan are not rejected.</a:t>
            </a:r>
          </a:p>
          <a:p>
            <a:endParaRPr lang="en-IN" b="1" dirty="0">
              <a:solidFill>
                <a:schemeClr val="tx1"/>
              </a:solidFill>
              <a:effectLst/>
            </a:endParaRPr>
          </a:p>
          <a:p>
            <a:pPr>
              <a:buNone/>
            </a:pPr>
            <a:r>
              <a:rPr lang="en-IN" sz="2400" dirty="0">
                <a:solidFill>
                  <a:srgbClr val="FFFF00"/>
                </a:solidFill>
              </a:rPr>
              <a:t>Major Problems:</a:t>
            </a:r>
          </a:p>
          <a:p>
            <a:pPr marL="457200" indent="-457200">
              <a:buFont typeface="+mj-lt"/>
              <a:buAutoNum type="arabicPeriod"/>
            </a:pPr>
            <a:r>
              <a:rPr lang="en-IN" sz="2200" dirty="0">
                <a:solidFill>
                  <a:schemeClr val="tx1"/>
                </a:solidFill>
              </a:rPr>
              <a:t>If the applicant is likely to repay the loan, then not approving the loan results in a loss of business to the company</a:t>
            </a:r>
          </a:p>
          <a:p>
            <a:pPr marL="457200" indent="-457200">
              <a:buFont typeface="+mj-lt"/>
              <a:buAutoNum type="arabicPeriod"/>
            </a:pPr>
            <a:r>
              <a:rPr lang="en-IN" sz="2200" dirty="0">
                <a:solidFill>
                  <a:schemeClr val="tx1"/>
                </a:solidFill>
              </a:rPr>
              <a:t>If the applicant is not likely to repay the loan, i.e. he/she is likely to default, then approving the loan may lead to a financial loss for the company</a:t>
            </a:r>
            <a:endParaRPr lang="en-IN" b="1" dirty="0">
              <a:solidFill>
                <a:schemeClr val="tx1"/>
              </a:solidFill>
              <a:effectLst/>
            </a:endParaRPr>
          </a:p>
        </p:txBody>
      </p:sp>
    </p:spTree>
    <p:extLst>
      <p:ext uri="{BB962C8B-B14F-4D97-AF65-F5344CB8AC3E}">
        <p14:creationId xmlns:p14="http://schemas.microsoft.com/office/powerpoint/2010/main" val="545040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F2C7611-9A1F-4B64-9452-4972779D3CB9}"/>
              </a:ext>
            </a:extLst>
          </p:cNvPr>
          <p:cNvSpPr>
            <a:spLocks noGrp="1"/>
          </p:cNvSpPr>
          <p:nvPr>
            <p:ph type="subTitle" idx="1"/>
          </p:nvPr>
        </p:nvSpPr>
        <p:spPr>
          <a:xfrm>
            <a:off x="475129" y="0"/>
            <a:ext cx="10739718" cy="6786282"/>
          </a:xfrm>
        </p:spPr>
        <p:txBody>
          <a:bodyPr/>
          <a:lstStyle/>
          <a:p>
            <a:r>
              <a:rPr lang="en-IN" dirty="0">
                <a:solidFill>
                  <a:srgbClr val="FFFF00"/>
                </a:solidFill>
              </a:rPr>
              <a:t>Data Mining and Cleaning: (Application Data)</a:t>
            </a:r>
          </a:p>
          <a:p>
            <a:r>
              <a:rPr lang="en-IN" sz="2000" dirty="0">
                <a:solidFill>
                  <a:srgbClr val="FFFF00"/>
                </a:solidFill>
              </a:rPr>
              <a:t>Shape:</a:t>
            </a:r>
          </a:p>
          <a:p>
            <a:r>
              <a:rPr lang="en-IN" sz="1800" dirty="0">
                <a:solidFill>
                  <a:schemeClr val="tx1"/>
                </a:solidFill>
              </a:rPr>
              <a:t>Total 307511 rows and 122 columns.</a:t>
            </a:r>
          </a:p>
          <a:p>
            <a:endParaRPr lang="en-IN" dirty="0">
              <a:solidFill>
                <a:srgbClr val="FFFF00"/>
              </a:solidFill>
            </a:endParaRPr>
          </a:p>
          <a:p>
            <a:endParaRPr lang="en-IN" dirty="0">
              <a:solidFill>
                <a:srgbClr val="FFFF00"/>
              </a:solidFill>
            </a:endParaRPr>
          </a:p>
          <a:p>
            <a:r>
              <a:rPr lang="en-IN" sz="2000" dirty="0">
                <a:solidFill>
                  <a:srgbClr val="FFFF00"/>
                </a:solidFill>
              </a:rPr>
              <a:t>Missing Value Check and Imputation:</a:t>
            </a:r>
          </a:p>
          <a:p>
            <a:pPr marL="457200" indent="-457200">
              <a:buAutoNum type="arabicPeriod"/>
            </a:pPr>
            <a:r>
              <a:rPr lang="en-IN" sz="1800" dirty="0">
                <a:solidFill>
                  <a:schemeClr val="tx1"/>
                </a:solidFill>
              </a:rPr>
              <a:t>Dropped those columns which are having more than 40% of null values from the </a:t>
            </a:r>
            <a:r>
              <a:rPr lang="en-IN" sz="1800" dirty="0" err="1">
                <a:solidFill>
                  <a:schemeClr val="tx1"/>
                </a:solidFill>
              </a:rPr>
              <a:t>dataframe</a:t>
            </a:r>
            <a:r>
              <a:rPr lang="en-IN" sz="1800" dirty="0">
                <a:solidFill>
                  <a:schemeClr val="tx1"/>
                </a:solidFill>
              </a:rPr>
              <a:t>.</a:t>
            </a:r>
          </a:p>
          <a:p>
            <a:pPr marL="457200" indent="-457200">
              <a:buAutoNum type="arabicPeriod"/>
            </a:pPr>
            <a:r>
              <a:rPr lang="en-IN" sz="1800" dirty="0">
                <a:solidFill>
                  <a:schemeClr val="tx1"/>
                </a:solidFill>
              </a:rPr>
              <a:t>Columns which are having less than 30% of null values has been imputed with values mean, median and mode. Mostly Mode and mean.</a:t>
            </a:r>
          </a:p>
          <a:p>
            <a:pPr marL="457200" indent="-457200">
              <a:buAutoNum type="arabicPeriod"/>
            </a:pPr>
            <a:r>
              <a:rPr lang="en-IN" sz="1800" dirty="0">
                <a:solidFill>
                  <a:schemeClr val="tx1"/>
                </a:solidFill>
              </a:rPr>
              <a:t>3. Total 49 no of columns has been dropped after checking as per the condition mentioned in first point. Total column reduced to 73.</a:t>
            </a:r>
          </a:p>
          <a:p>
            <a:pPr marL="457200" indent="-457200">
              <a:buAutoNum type="arabicPeriod"/>
            </a:pPr>
            <a:endParaRPr lang="en-IN" sz="2000" dirty="0">
              <a:solidFill>
                <a:srgbClr val="FFFF00"/>
              </a:solidFill>
            </a:endParaRPr>
          </a:p>
          <a:p>
            <a:pPr marL="457200" indent="-457200">
              <a:buAutoNum type="arabicPeriod"/>
            </a:pPr>
            <a:endParaRPr lang="en-IN" sz="2000" dirty="0">
              <a:solidFill>
                <a:srgbClr val="FFFF00"/>
              </a:solidFill>
            </a:endParaRPr>
          </a:p>
        </p:txBody>
      </p:sp>
      <p:pic>
        <p:nvPicPr>
          <p:cNvPr id="5" name="Picture 4">
            <a:extLst>
              <a:ext uri="{FF2B5EF4-FFF2-40B4-BE49-F238E27FC236}">
                <a16:creationId xmlns:a16="http://schemas.microsoft.com/office/drawing/2014/main" id="{2CBE0C65-4371-4A61-88A2-322E5936CA06}"/>
              </a:ext>
            </a:extLst>
          </p:cNvPr>
          <p:cNvPicPr>
            <a:picLocks noChangeAspect="1"/>
          </p:cNvPicPr>
          <p:nvPr/>
        </p:nvPicPr>
        <p:blipFill>
          <a:blip r:embed="rId2"/>
          <a:stretch>
            <a:fillRect/>
          </a:stretch>
        </p:blipFill>
        <p:spPr>
          <a:xfrm>
            <a:off x="566952" y="1416364"/>
            <a:ext cx="4787153" cy="1067767"/>
          </a:xfrm>
          <a:prstGeom prst="rect">
            <a:avLst/>
          </a:prstGeom>
        </p:spPr>
      </p:pic>
      <p:pic>
        <p:nvPicPr>
          <p:cNvPr id="7" name="Picture 6">
            <a:extLst>
              <a:ext uri="{FF2B5EF4-FFF2-40B4-BE49-F238E27FC236}">
                <a16:creationId xmlns:a16="http://schemas.microsoft.com/office/drawing/2014/main" id="{BBBE9146-0A2C-4251-B2E5-E5F9A228DAC1}"/>
              </a:ext>
            </a:extLst>
          </p:cNvPr>
          <p:cNvPicPr>
            <a:picLocks noChangeAspect="1"/>
          </p:cNvPicPr>
          <p:nvPr/>
        </p:nvPicPr>
        <p:blipFill>
          <a:blip r:embed="rId3"/>
          <a:stretch>
            <a:fillRect/>
          </a:stretch>
        </p:blipFill>
        <p:spPr>
          <a:xfrm>
            <a:off x="977153" y="4807032"/>
            <a:ext cx="4401671" cy="1548944"/>
          </a:xfrm>
          <a:prstGeom prst="rect">
            <a:avLst/>
          </a:prstGeom>
        </p:spPr>
      </p:pic>
      <p:pic>
        <p:nvPicPr>
          <p:cNvPr id="9" name="Picture 8">
            <a:extLst>
              <a:ext uri="{FF2B5EF4-FFF2-40B4-BE49-F238E27FC236}">
                <a16:creationId xmlns:a16="http://schemas.microsoft.com/office/drawing/2014/main" id="{8C72C273-4A48-4659-9B45-70B05408AFFD}"/>
              </a:ext>
            </a:extLst>
          </p:cNvPr>
          <p:cNvPicPr>
            <a:picLocks noChangeAspect="1"/>
          </p:cNvPicPr>
          <p:nvPr/>
        </p:nvPicPr>
        <p:blipFill>
          <a:blip r:embed="rId4"/>
          <a:stretch>
            <a:fillRect/>
          </a:stretch>
        </p:blipFill>
        <p:spPr>
          <a:xfrm>
            <a:off x="5560293" y="4785622"/>
            <a:ext cx="4767048" cy="1591764"/>
          </a:xfrm>
          <a:prstGeom prst="rect">
            <a:avLst/>
          </a:prstGeom>
        </p:spPr>
      </p:pic>
    </p:spTree>
    <p:extLst>
      <p:ext uri="{BB962C8B-B14F-4D97-AF65-F5344CB8AC3E}">
        <p14:creationId xmlns:p14="http://schemas.microsoft.com/office/powerpoint/2010/main" val="2103024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EF5D67-658A-4402-895C-C99DD3E8D68E}"/>
              </a:ext>
            </a:extLst>
          </p:cNvPr>
          <p:cNvSpPr>
            <a:spLocks noGrp="1"/>
          </p:cNvSpPr>
          <p:nvPr>
            <p:ph type="subTitle" idx="1"/>
          </p:nvPr>
        </p:nvSpPr>
        <p:spPr>
          <a:xfrm>
            <a:off x="439271" y="0"/>
            <a:ext cx="10856258" cy="6858000"/>
          </a:xfrm>
        </p:spPr>
        <p:txBody>
          <a:bodyPr/>
          <a:lstStyle/>
          <a:p>
            <a:r>
              <a:rPr lang="en-IN" dirty="0">
                <a:solidFill>
                  <a:srgbClr val="FFFF00"/>
                </a:solidFill>
              </a:rPr>
              <a:t>Imputation Of Columns:</a:t>
            </a:r>
          </a:p>
          <a:p>
            <a:r>
              <a:rPr lang="en-IN" sz="1800" dirty="0">
                <a:solidFill>
                  <a:srgbClr val="FFFF00"/>
                </a:solidFill>
              </a:rPr>
              <a:t>*</a:t>
            </a:r>
            <a:r>
              <a:rPr lang="en-IN" sz="1600" dirty="0">
                <a:solidFill>
                  <a:srgbClr val="FFFF00"/>
                </a:solidFill>
              </a:rPr>
              <a:t> </a:t>
            </a:r>
            <a:r>
              <a:rPr lang="en-IN" sz="1400" dirty="0">
                <a:solidFill>
                  <a:schemeClr val="tx1"/>
                </a:solidFill>
              </a:rPr>
              <a:t>EXT_SOURCE_3, EXT_SOURCE_2, AMT_GOOD_PRICE,  AMT_ANNUITY,  AMT_REQ_CREDIT_BUREAU_QRT,  AMT_INCOME_TOTAL and  AGE.</a:t>
            </a:r>
          </a:p>
          <a:p>
            <a:endParaRPr lang="en-IN" sz="1600" dirty="0">
              <a:solidFill>
                <a:srgbClr val="FFFF00"/>
              </a:solidFill>
            </a:endParaRPr>
          </a:p>
        </p:txBody>
      </p:sp>
      <p:pic>
        <p:nvPicPr>
          <p:cNvPr id="6" name="Picture 5">
            <a:extLst>
              <a:ext uri="{FF2B5EF4-FFF2-40B4-BE49-F238E27FC236}">
                <a16:creationId xmlns:a16="http://schemas.microsoft.com/office/drawing/2014/main" id="{27754A0A-58E5-4B1E-9E54-424A514A1952}"/>
              </a:ext>
            </a:extLst>
          </p:cNvPr>
          <p:cNvPicPr>
            <a:picLocks noChangeAspect="1"/>
          </p:cNvPicPr>
          <p:nvPr/>
        </p:nvPicPr>
        <p:blipFill>
          <a:blip r:embed="rId2"/>
          <a:stretch>
            <a:fillRect/>
          </a:stretch>
        </p:blipFill>
        <p:spPr>
          <a:xfrm>
            <a:off x="505140" y="1129375"/>
            <a:ext cx="3351966" cy="2429613"/>
          </a:xfrm>
          <a:prstGeom prst="rect">
            <a:avLst/>
          </a:prstGeom>
        </p:spPr>
      </p:pic>
      <p:pic>
        <p:nvPicPr>
          <p:cNvPr id="10" name="Picture 9">
            <a:extLst>
              <a:ext uri="{FF2B5EF4-FFF2-40B4-BE49-F238E27FC236}">
                <a16:creationId xmlns:a16="http://schemas.microsoft.com/office/drawing/2014/main" id="{11C9E267-CE9D-40B8-A510-AED192C5150A}"/>
              </a:ext>
            </a:extLst>
          </p:cNvPr>
          <p:cNvPicPr>
            <a:picLocks noChangeAspect="1"/>
          </p:cNvPicPr>
          <p:nvPr/>
        </p:nvPicPr>
        <p:blipFill>
          <a:blip r:embed="rId3"/>
          <a:stretch>
            <a:fillRect/>
          </a:stretch>
        </p:blipFill>
        <p:spPr>
          <a:xfrm>
            <a:off x="4124261" y="1129376"/>
            <a:ext cx="3486278" cy="2429612"/>
          </a:xfrm>
          <a:prstGeom prst="rect">
            <a:avLst/>
          </a:prstGeom>
        </p:spPr>
      </p:pic>
      <p:pic>
        <p:nvPicPr>
          <p:cNvPr id="12" name="Picture 11">
            <a:extLst>
              <a:ext uri="{FF2B5EF4-FFF2-40B4-BE49-F238E27FC236}">
                <a16:creationId xmlns:a16="http://schemas.microsoft.com/office/drawing/2014/main" id="{83B6DFB2-7B85-4121-8F44-DD270F5159B3}"/>
              </a:ext>
            </a:extLst>
          </p:cNvPr>
          <p:cNvPicPr>
            <a:picLocks noChangeAspect="1"/>
          </p:cNvPicPr>
          <p:nvPr/>
        </p:nvPicPr>
        <p:blipFill>
          <a:blip r:embed="rId4"/>
          <a:stretch>
            <a:fillRect/>
          </a:stretch>
        </p:blipFill>
        <p:spPr>
          <a:xfrm>
            <a:off x="7877694" y="1078915"/>
            <a:ext cx="3193712" cy="2480073"/>
          </a:xfrm>
          <a:prstGeom prst="rect">
            <a:avLst/>
          </a:prstGeom>
        </p:spPr>
      </p:pic>
      <p:pic>
        <p:nvPicPr>
          <p:cNvPr id="14" name="Picture 13">
            <a:extLst>
              <a:ext uri="{FF2B5EF4-FFF2-40B4-BE49-F238E27FC236}">
                <a16:creationId xmlns:a16="http://schemas.microsoft.com/office/drawing/2014/main" id="{0ED1D4F9-6192-4CCF-AE9A-204282DB60E2}"/>
              </a:ext>
            </a:extLst>
          </p:cNvPr>
          <p:cNvPicPr>
            <a:picLocks noChangeAspect="1"/>
          </p:cNvPicPr>
          <p:nvPr/>
        </p:nvPicPr>
        <p:blipFill>
          <a:blip r:embed="rId5"/>
          <a:stretch>
            <a:fillRect/>
          </a:stretch>
        </p:blipFill>
        <p:spPr>
          <a:xfrm>
            <a:off x="3498028" y="3951749"/>
            <a:ext cx="4799703" cy="2605933"/>
          </a:xfrm>
          <a:prstGeom prst="rect">
            <a:avLst/>
          </a:prstGeom>
        </p:spPr>
      </p:pic>
    </p:spTree>
    <p:extLst>
      <p:ext uri="{BB962C8B-B14F-4D97-AF65-F5344CB8AC3E}">
        <p14:creationId xmlns:p14="http://schemas.microsoft.com/office/powerpoint/2010/main" val="227876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C07372-F1C6-4AC5-A2B0-E1E9757BCED0}"/>
              </a:ext>
            </a:extLst>
          </p:cNvPr>
          <p:cNvSpPr>
            <a:spLocks noGrp="1"/>
          </p:cNvSpPr>
          <p:nvPr>
            <p:ph type="subTitle" idx="1"/>
          </p:nvPr>
        </p:nvSpPr>
        <p:spPr>
          <a:xfrm>
            <a:off x="457200" y="0"/>
            <a:ext cx="10847294" cy="6858000"/>
          </a:xfrm>
        </p:spPr>
        <p:txBody>
          <a:bodyPr/>
          <a:lstStyle/>
          <a:p>
            <a:pPr marL="342900" indent="-342900">
              <a:buFont typeface="Arial" panose="020B0604020202020204" pitchFamily="34" charset="0"/>
              <a:buChar char="•"/>
            </a:pPr>
            <a:r>
              <a:rPr lang="en-IN" sz="2000" dirty="0">
                <a:solidFill>
                  <a:srgbClr val="FFFF00"/>
                </a:solidFill>
              </a:rPr>
              <a:t>EXT_SOURCE_3: </a:t>
            </a:r>
            <a:r>
              <a:rPr lang="en-IN" sz="1800" dirty="0">
                <a:solidFill>
                  <a:schemeClr val="tx1"/>
                </a:solidFill>
              </a:rPr>
              <a:t>There is not much more difference between mean and median  value while showing the describe() method. So, I went with mean value imputation.</a:t>
            </a:r>
            <a:endParaRPr lang="en-IN" sz="2000" dirty="0">
              <a:solidFill>
                <a:schemeClr val="tx1"/>
              </a:solidFill>
            </a:endParaRPr>
          </a:p>
          <a:p>
            <a:pPr marL="342900" indent="-342900">
              <a:buFont typeface="Arial" panose="020B0604020202020204" pitchFamily="34" charset="0"/>
              <a:buChar char="•"/>
            </a:pPr>
            <a:r>
              <a:rPr lang="en-IN" sz="2000" dirty="0">
                <a:solidFill>
                  <a:srgbClr val="FFFF00"/>
                </a:solidFill>
              </a:rPr>
              <a:t>EXT_SOURCE_2: </a:t>
            </a:r>
            <a:r>
              <a:rPr lang="en-IN" sz="1800" dirty="0">
                <a:solidFill>
                  <a:schemeClr val="tx1"/>
                </a:solidFill>
              </a:rPr>
              <a:t>There is no outliers and very less missing value. I went with mean() as well.</a:t>
            </a:r>
          </a:p>
          <a:p>
            <a:pPr marL="342900" indent="-342900">
              <a:buFont typeface="Arial" panose="020B0604020202020204" pitchFamily="34" charset="0"/>
              <a:buChar char="•"/>
            </a:pPr>
            <a:r>
              <a:rPr lang="en-IN" sz="2000" dirty="0">
                <a:solidFill>
                  <a:srgbClr val="FFFF00"/>
                </a:solidFill>
              </a:rPr>
              <a:t>OCCUPATION_TYPE: </a:t>
            </a:r>
            <a:r>
              <a:rPr lang="en-IN" sz="1800" dirty="0">
                <a:solidFill>
                  <a:schemeClr val="tx1"/>
                </a:solidFill>
              </a:rPr>
              <a:t>This is object data type column where most of the columns values are filled with Labour but when I checked the no of missing value which is really higher than the labour value present in that column. We can’t take mode of it. So, I left the missing value as it is. </a:t>
            </a:r>
          </a:p>
          <a:p>
            <a:pPr marL="342900" indent="-342900">
              <a:buFont typeface="Arial" panose="020B0604020202020204" pitchFamily="34" charset="0"/>
              <a:buChar char="•"/>
            </a:pPr>
            <a:r>
              <a:rPr lang="en-IN" sz="2000" dirty="0">
                <a:solidFill>
                  <a:srgbClr val="FFFF00"/>
                </a:solidFill>
              </a:rPr>
              <a:t>AMT_GOOD_PRICE: </a:t>
            </a:r>
            <a:r>
              <a:rPr lang="en-IN" sz="1800" dirty="0">
                <a:solidFill>
                  <a:schemeClr val="tx1"/>
                </a:solidFill>
              </a:rPr>
              <a:t>Here the std is very high, we simply can’t put the mean or median value here. So, I just dropped those rows which are having </a:t>
            </a:r>
            <a:r>
              <a:rPr lang="en-IN" sz="1800" dirty="0" err="1">
                <a:solidFill>
                  <a:schemeClr val="tx1"/>
                </a:solidFill>
              </a:rPr>
              <a:t>NaN</a:t>
            </a:r>
            <a:r>
              <a:rPr lang="en-IN" sz="1800" dirty="0">
                <a:solidFill>
                  <a:schemeClr val="tx1"/>
                </a:solidFill>
              </a:rPr>
              <a:t> value. Also, the no of missing value rows are really less, nearly 0.09% of total column.</a:t>
            </a:r>
          </a:p>
          <a:p>
            <a:pPr marL="342900" indent="-342900">
              <a:buFont typeface="Arial" panose="020B0604020202020204" pitchFamily="34" charset="0"/>
              <a:buChar char="•"/>
            </a:pPr>
            <a:r>
              <a:rPr lang="en-IN" sz="2000" dirty="0">
                <a:solidFill>
                  <a:srgbClr val="FFFF00"/>
                </a:solidFill>
              </a:rPr>
              <a:t>AMT_REQ_CREDIT_BUREAU_QRT</a:t>
            </a:r>
            <a:r>
              <a:rPr lang="en-IN" sz="1800" dirty="0">
                <a:solidFill>
                  <a:schemeClr val="tx1"/>
                </a:solidFill>
              </a:rPr>
              <a:t>: Here I took the mode as this is also a object type datatype and most widely used value was 0.0. So, I just replaced 0.0 in place of missing value in this column.</a:t>
            </a:r>
          </a:p>
          <a:p>
            <a:pPr marL="342900" indent="-342900">
              <a:buFont typeface="Arial" panose="020B0604020202020204" pitchFamily="34" charset="0"/>
              <a:buChar char="•"/>
            </a:pPr>
            <a:r>
              <a:rPr lang="en-IN" sz="1800" dirty="0">
                <a:solidFill>
                  <a:schemeClr val="tx1"/>
                </a:solidFill>
              </a:rPr>
              <a:t>Same goes with AMT_REQ_CREDIT_BUREAU_WEEK, YEAR and MON.</a:t>
            </a:r>
          </a:p>
          <a:p>
            <a:pPr marL="342900" indent="-342900">
              <a:buFont typeface="Arial" panose="020B0604020202020204" pitchFamily="34" charset="0"/>
              <a:buChar char="•"/>
            </a:pPr>
            <a:r>
              <a:rPr lang="en-IN" sz="2400" dirty="0">
                <a:solidFill>
                  <a:srgbClr val="FFFF00"/>
                </a:solidFill>
              </a:rPr>
              <a:t>HANDLING ERRORS: </a:t>
            </a:r>
            <a:r>
              <a:rPr lang="en-IN" sz="1800" dirty="0">
                <a:solidFill>
                  <a:schemeClr val="tx1"/>
                </a:solidFill>
              </a:rPr>
              <a:t>DAYS_BIRTH, DAYS_EMPLOYED, DAYS_ID_PUBLISH column used to having negative values. I have converted them to absolute values.</a:t>
            </a:r>
            <a:endParaRPr lang="en-IN" sz="2400" dirty="0">
              <a:solidFill>
                <a:schemeClr val="tx1"/>
              </a:solidFill>
            </a:endParaRPr>
          </a:p>
        </p:txBody>
      </p:sp>
    </p:spTree>
    <p:extLst>
      <p:ext uri="{BB962C8B-B14F-4D97-AF65-F5344CB8AC3E}">
        <p14:creationId xmlns:p14="http://schemas.microsoft.com/office/powerpoint/2010/main" val="403149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FA73D7-F2F6-4D89-A02B-BE0F9A0C2E3C}"/>
              </a:ext>
            </a:extLst>
          </p:cNvPr>
          <p:cNvSpPr>
            <a:spLocks noGrp="1"/>
          </p:cNvSpPr>
          <p:nvPr>
            <p:ph type="subTitle" idx="1"/>
          </p:nvPr>
        </p:nvSpPr>
        <p:spPr>
          <a:xfrm>
            <a:off x="466165" y="-1"/>
            <a:ext cx="10811435" cy="6795247"/>
          </a:xfrm>
        </p:spPr>
        <p:txBody>
          <a:bodyPr>
            <a:normAutofit/>
          </a:bodyPr>
          <a:lstStyle/>
          <a:p>
            <a:pPr marL="342900" indent="-342900">
              <a:buFont typeface="Arial" panose="020B0604020202020204" pitchFamily="34" charset="0"/>
              <a:buChar char="•"/>
            </a:pPr>
            <a:r>
              <a:rPr lang="en-IN" sz="2000" dirty="0">
                <a:solidFill>
                  <a:schemeClr val="tx1"/>
                </a:solidFill>
              </a:rPr>
              <a:t>In EXT_SOURCE_2 there is no outliers.</a:t>
            </a:r>
          </a:p>
          <a:p>
            <a:pPr marL="342900" indent="-342900">
              <a:buFont typeface="Arial" panose="020B0604020202020204" pitchFamily="34" charset="0"/>
              <a:buChar char="•"/>
            </a:pPr>
            <a:r>
              <a:rPr lang="en-IN" sz="2000" dirty="0">
                <a:solidFill>
                  <a:schemeClr val="tx1"/>
                </a:solidFill>
              </a:rPr>
              <a:t>For other columns like AMT_CREDIT, AMT_ANNUITY, AMT_GOODS_PRICE outliers has been handle with the help of calculation of IQR.</a:t>
            </a:r>
          </a:p>
          <a:p>
            <a:pPr marL="342900" indent="-342900">
              <a:buFont typeface="Arial" panose="020B0604020202020204" pitchFamily="34" charset="0"/>
              <a:buChar char="•"/>
            </a:pPr>
            <a:r>
              <a:rPr lang="en-IN" sz="2000" dirty="0">
                <a:solidFill>
                  <a:schemeClr val="tx1"/>
                </a:solidFill>
              </a:rPr>
              <a:t> Formula Used for this are :</a:t>
            </a:r>
          </a:p>
          <a:p>
            <a:pPr marL="342900" indent="-342900">
              <a:buFont typeface="Arial" panose="020B0604020202020204" pitchFamily="34" charset="0"/>
              <a:buChar char="•"/>
            </a:pPr>
            <a:r>
              <a:rPr lang="en-IN" sz="2000" dirty="0">
                <a:solidFill>
                  <a:schemeClr val="tx1"/>
                </a:solidFill>
              </a:rPr>
              <a:t>IQR = Q3-Q1</a:t>
            </a:r>
          </a:p>
          <a:p>
            <a:pPr marL="342900" indent="-342900">
              <a:buFont typeface="Arial" panose="020B0604020202020204" pitchFamily="34" charset="0"/>
              <a:buChar char="•"/>
            </a:pPr>
            <a:r>
              <a:rPr lang="en-IN" sz="2000" dirty="0">
                <a:solidFill>
                  <a:schemeClr val="tx1"/>
                </a:solidFill>
              </a:rPr>
              <a:t>Q1 = </a:t>
            </a:r>
            <a:r>
              <a:rPr lang="en-IN" sz="2000" dirty="0" err="1">
                <a:solidFill>
                  <a:schemeClr val="tx1"/>
                </a:solidFill>
              </a:rPr>
              <a:t>Datafrme</a:t>
            </a:r>
            <a:r>
              <a:rPr lang="en-IN" sz="2000" dirty="0">
                <a:solidFill>
                  <a:schemeClr val="tx1"/>
                </a:solidFill>
              </a:rPr>
              <a:t>[‘column’].describe()[’25%’]</a:t>
            </a:r>
          </a:p>
          <a:p>
            <a:pPr marL="342900" indent="-342900">
              <a:buFont typeface="Arial" panose="020B0604020202020204" pitchFamily="34" charset="0"/>
              <a:buChar char="•"/>
            </a:pPr>
            <a:r>
              <a:rPr lang="en-IN" sz="2000" dirty="0">
                <a:solidFill>
                  <a:schemeClr val="tx1"/>
                </a:solidFill>
              </a:rPr>
              <a:t>Q1 = </a:t>
            </a:r>
            <a:r>
              <a:rPr lang="en-IN" sz="2000" dirty="0" err="1">
                <a:solidFill>
                  <a:schemeClr val="tx1"/>
                </a:solidFill>
              </a:rPr>
              <a:t>Datafrme</a:t>
            </a:r>
            <a:r>
              <a:rPr lang="en-IN" sz="2000" dirty="0">
                <a:solidFill>
                  <a:schemeClr val="tx1"/>
                </a:solidFill>
              </a:rPr>
              <a:t>[‘column’].describe()[’75%’]</a:t>
            </a:r>
          </a:p>
          <a:p>
            <a:pPr marL="342900" indent="-342900">
              <a:buFont typeface="Arial" panose="020B0604020202020204" pitchFamily="34" charset="0"/>
              <a:buChar char="•"/>
            </a:pPr>
            <a:r>
              <a:rPr lang="en-IN" sz="2000" dirty="0">
                <a:solidFill>
                  <a:schemeClr val="tx1"/>
                </a:solidFill>
              </a:rPr>
              <a:t>After handling Outliers, boxplots looks like this:</a:t>
            </a:r>
          </a:p>
          <a:p>
            <a:pPr marL="342900" indent="-342900">
              <a:buFont typeface="Arial" panose="020B0604020202020204" pitchFamily="34" charset="0"/>
              <a:buChar char="•"/>
            </a:pPr>
            <a:endParaRPr lang="en-IN" sz="2000" dirty="0">
              <a:solidFill>
                <a:schemeClr val="tx1"/>
              </a:solidFill>
            </a:endParaRPr>
          </a:p>
        </p:txBody>
      </p:sp>
      <p:pic>
        <p:nvPicPr>
          <p:cNvPr id="7" name="Picture 6">
            <a:extLst>
              <a:ext uri="{FF2B5EF4-FFF2-40B4-BE49-F238E27FC236}">
                <a16:creationId xmlns:a16="http://schemas.microsoft.com/office/drawing/2014/main" id="{B22323A7-3F68-47F0-AF7B-9F58F294347F}"/>
              </a:ext>
            </a:extLst>
          </p:cNvPr>
          <p:cNvPicPr>
            <a:picLocks noChangeAspect="1"/>
          </p:cNvPicPr>
          <p:nvPr/>
        </p:nvPicPr>
        <p:blipFill>
          <a:blip r:embed="rId2"/>
          <a:stretch>
            <a:fillRect/>
          </a:stretch>
        </p:blipFill>
        <p:spPr>
          <a:xfrm>
            <a:off x="655269" y="3729317"/>
            <a:ext cx="4182749" cy="2865309"/>
          </a:xfrm>
          <a:prstGeom prst="rect">
            <a:avLst/>
          </a:prstGeom>
        </p:spPr>
      </p:pic>
      <p:pic>
        <p:nvPicPr>
          <p:cNvPr id="9" name="Picture 8">
            <a:extLst>
              <a:ext uri="{FF2B5EF4-FFF2-40B4-BE49-F238E27FC236}">
                <a16:creationId xmlns:a16="http://schemas.microsoft.com/office/drawing/2014/main" id="{DF7E8262-70B0-4C1B-9312-3DD6CB3318BF}"/>
              </a:ext>
            </a:extLst>
          </p:cNvPr>
          <p:cNvPicPr>
            <a:picLocks noChangeAspect="1"/>
          </p:cNvPicPr>
          <p:nvPr/>
        </p:nvPicPr>
        <p:blipFill>
          <a:blip r:embed="rId3"/>
          <a:stretch>
            <a:fillRect/>
          </a:stretch>
        </p:blipFill>
        <p:spPr>
          <a:xfrm>
            <a:off x="5124286" y="3729316"/>
            <a:ext cx="4111095" cy="2865309"/>
          </a:xfrm>
          <a:prstGeom prst="rect">
            <a:avLst/>
          </a:prstGeom>
        </p:spPr>
      </p:pic>
    </p:spTree>
    <p:extLst>
      <p:ext uri="{BB962C8B-B14F-4D97-AF65-F5344CB8AC3E}">
        <p14:creationId xmlns:p14="http://schemas.microsoft.com/office/powerpoint/2010/main" val="3250559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B41496A-01FC-448E-A1A6-2659178E2E34}"/>
              </a:ext>
            </a:extLst>
          </p:cNvPr>
          <p:cNvSpPr>
            <a:spLocks noGrp="1"/>
          </p:cNvSpPr>
          <p:nvPr>
            <p:ph type="subTitle" idx="1"/>
          </p:nvPr>
        </p:nvSpPr>
        <p:spPr>
          <a:xfrm>
            <a:off x="466165" y="0"/>
            <a:ext cx="10811435" cy="6858000"/>
          </a:xfrm>
        </p:spPr>
        <p:txBody>
          <a:bodyPr/>
          <a:lstStyle/>
          <a:p>
            <a:r>
              <a:rPr lang="en-IN" dirty="0">
                <a:solidFill>
                  <a:srgbClr val="FFFF00"/>
                </a:solidFill>
              </a:rPr>
              <a:t>Data Imbalance Checking:</a:t>
            </a:r>
          </a:p>
          <a:p>
            <a:r>
              <a:rPr lang="en-IN" dirty="0">
                <a:solidFill>
                  <a:srgbClr val="FFFF00"/>
                </a:solidFill>
              </a:rPr>
              <a:t>* </a:t>
            </a:r>
            <a:r>
              <a:rPr lang="en-IN" dirty="0">
                <a:solidFill>
                  <a:schemeClr val="tx1"/>
                </a:solidFill>
              </a:rPr>
              <a:t>More than 90% of people are coming under Non-Defaulter category where as only 8% of people are coming under Defaulter category.</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r>
              <a:rPr lang="en-IN" sz="1800" dirty="0">
                <a:solidFill>
                  <a:schemeClr val="tx1"/>
                </a:solidFill>
              </a:rPr>
              <a:t>With the help of TARGET Variable/Column, I have checked some of the relationship using Bivariate and Univariate Analysis.</a:t>
            </a:r>
            <a:endParaRPr lang="en-IN" dirty="0">
              <a:solidFill>
                <a:schemeClr val="tx1"/>
              </a:solidFill>
            </a:endParaRPr>
          </a:p>
        </p:txBody>
      </p:sp>
      <p:pic>
        <p:nvPicPr>
          <p:cNvPr id="5" name="Picture 4">
            <a:extLst>
              <a:ext uri="{FF2B5EF4-FFF2-40B4-BE49-F238E27FC236}">
                <a16:creationId xmlns:a16="http://schemas.microsoft.com/office/drawing/2014/main" id="{A18FDEA0-736D-44C9-8F5E-74F8C3B9679B}"/>
              </a:ext>
            </a:extLst>
          </p:cNvPr>
          <p:cNvPicPr>
            <a:picLocks noChangeAspect="1"/>
          </p:cNvPicPr>
          <p:nvPr/>
        </p:nvPicPr>
        <p:blipFill>
          <a:blip r:embed="rId2"/>
          <a:stretch>
            <a:fillRect/>
          </a:stretch>
        </p:blipFill>
        <p:spPr>
          <a:xfrm>
            <a:off x="2624815" y="1316693"/>
            <a:ext cx="5721326" cy="4626632"/>
          </a:xfrm>
          <a:prstGeom prst="rect">
            <a:avLst/>
          </a:prstGeom>
        </p:spPr>
      </p:pic>
    </p:spTree>
    <p:extLst>
      <p:ext uri="{BB962C8B-B14F-4D97-AF65-F5344CB8AC3E}">
        <p14:creationId xmlns:p14="http://schemas.microsoft.com/office/powerpoint/2010/main" val="2192553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5E61BDD-AC98-428D-9B97-39CF762B617D}"/>
              </a:ext>
            </a:extLst>
          </p:cNvPr>
          <p:cNvSpPr>
            <a:spLocks noGrp="1"/>
          </p:cNvSpPr>
          <p:nvPr>
            <p:ph type="subTitle" idx="1"/>
          </p:nvPr>
        </p:nvSpPr>
        <p:spPr>
          <a:xfrm>
            <a:off x="457200" y="0"/>
            <a:ext cx="10847294" cy="6858000"/>
          </a:xfrm>
        </p:spPr>
        <p:txBody>
          <a:bodyPr/>
          <a:lstStyle/>
          <a:p>
            <a:r>
              <a:rPr lang="en-IN" dirty="0">
                <a:solidFill>
                  <a:srgbClr val="FFFF00"/>
                </a:solidFill>
              </a:rPr>
              <a:t>Graphical Analysis Of Variables:</a:t>
            </a:r>
          </a:p>
          <a:p>
            <a:pPr marL="342900" indent="-342900">
              <a:buFont typeface="Arial" panose="020B0604020202020204" pitchFamily="34" charset="0"/>
              <a:buChar char="•"/>
            </a:pPr>
            <a:r>
              <a:rPr lang="en-IN" dirty="0">
                <a:solidFill>
                  <a:schemeClr val="tx1"/>
                </a:solidFill>
              </a:rPr>
              <a:t>We can see that Female loanees are higher as compared to male loanees.</a:t>
            </a:r>
          </a:p>
          <a:p>
            <a:pPr marL="342900" indent="-342900">
              <a:buFont typeface="Arial" panose="020B0604020202020204" pitchFamily="34" charset="0"/>
              <a:buChar char="•"/>
            </a:pPr>
            <a:r>
              <a:rPr lang="en-IN" dirty="0">
                <a:solidFill>
                  <a:schemeClr val="tx1"/>
                </a:solidFill>
              </a:rPr>
              <a:t>Most Of the loanees are working professional, Secondary education, Married and having their own house/apartment.</a:t>
            </a:r>
          </a:p>
          <a:p>
            <a:pPr marL="342900" indent="-342900">
              <a:buFont typeface="Arial" panose="020B0604020202020204" pitchFamily="34" charset="0"/>
              <a:buChar char="•"/>
            </a:pPr>
            <a:r>
              <a:rPr lang="en-IN" dirty="0">
                <a:solidFill>
                  <a:schemeClr val="tx1"/>
                </a:solidFill>
              </a:rPr>
              <a:t>Most of the </a:t>
            </a:r>
            <a:r>
              <a:rPr lang="en-IN" dirty="0" err="1">
                <a:solidFill>
                  <a:schemeClr val="tx1"/>
                </a:solidFill>
              </a:rPr>
              <a:t>Flag_Documents</a:t>
            </a:r>
            <a:r>
              <a:rPr lang="en-IN" dirty="0">
                <a:solidFill>
                  <a:schemeClr val="tx1"/>
                </a:solidFill>
              </a:rPr>
              <a:t> were submitted correctly </a:t>
            </a:r>
            <a:r>
              <a:rPr lang="en-IN" dirty="0" err="1">
                <a:solidFill>
                  <a:schemeClr val="tx1"/>
                </a:solidFill>
              </a:rPr>
              <a:t>escepts</a:t>
            </a:r>
            <a:r>
              <a:rPr lang="en-IN" dirty="0">
                <a:solidFill>
                  <a:schemeClr val="tx1"/>
                </a:solidFill>
              </a:rPr>
              <a:t> some like Document_6,3,and 8. (Image not attached here)</a:t>
            </a:r>
          </a:p>
        </p:txBody>
      </p:sp>
      <p:pic>
        <p:nvPicPr>
          <p:cNvPr id="5" name="Picture 4">
            <a:extLst>
              <a:ext uri="{FF2B5EF4-FFF2-40B4-BE49-F238E27FC236}">
                <a16:creationId xmlns:a16="http://schemas.microsoft.com/office/drawing/2014/main" id="{5FAE9EA4-CD1A-4CDE-86C2-AB1751F21024}"/>
              </a:ext>
            </a:extLst>
          </p:cNvPr>
          <p:cNvPicPr>
            <a:picLocks noChangeAspect="1"/>
          </p:cNvPicPr>
          <p:nvPr/>
        </p:nvPicPr>
        <p:blipFill>
          <a:blip r:embed="rId2"/>
          <a:stretch>
            <a:fillRect/>
          </a:stretch>
        </p:blipFill>
        <p:spPr>
          <a:xfrm>
            <a:off x="457200" y="2832847"/>
            <a:ext cx="6704210" cy="4025153"/>
          </a:xfrm>
          <a:prstGeom prst="rect">
            <a:avLst/>
          </a:prstGeom>
        </p:spPr>
      </p:pic>
      <p:pic>
        <p:nvPicPr>
          <p:cNvPr id="7" name="Picture 6">
            <a:extLst>
              <a:ext uri="{FF2B5EF4-FFF2-40B4-BE49-F238E27FC236}">
                <a16:creationId xmlns:a16="http://schemas.microsoft.com/office/drawing/2014/main" id="{13A7A806-8427-4B27-B07E-A8EEEAB93B0D}"/>
              </a:ext>
            </a:extLst>
          </p:cNvPr>
          <p:cNvPicPr>
            <a:picLocks noChangeAspect="1"/>
          </p:cNvPicPr>
          <p:nvPr/>
        </p:nvPicPr>
        <p:blipFill>
          <a:blip r:embed="rId3"/>
          <a:stretch>
            <a:fillRect/>
          </a:stretch>
        </p:blipFill>
        <p:spPr>
          <a:xfrm>
            <a:off x="7428231" y="2832847"/>
            <a:ext cx="3609442" cy="2788024"/>
          </a:xfrm>
          <a:prstGeom prst="rect">
            <a:avLst/>
          </a:prstGeom>
        </p:spPr>
      </p:pic>
    </p:spTree>
    <p:extLst>
      <p:ext uri="{BB962C8B-B14F-4D97-AF65-F5344CB8AC3E}">
        <p14:creationId xmlns:p14="http://schemas.microsoft.com/office/powerpoint/2010/main" val="166595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506725-BFB4-476F-A8F2-9C4836D85622}"/>
              </a:ext>
            </a:extLst>
          </p:cNvPr>
          <p:cNvSpPr>
            <a:spLocks noGrp="1"/>
          </p:cNvSpPr>
          <p:nvPr>
            <p:ph type="subTitle" idx="1"/>
          </p:nvPr>
        </p:nvSpPr>
        <p:spPr>
          <a:xfrm>
            <a:off x="466165" y="0"/>
            <a:ext cx="10802470" cy="6858000"/>
          </a:xfrm>
        </p:spPr>
        <p:txBody>
          <a:bodyPr>
            <a:normAutofit/>
          </a:bodyPr>
          <a:lstStyle/>
          <a:p>
            <a:r>
              <a:rPr lang="en-IN" dirty="0">
                <a:solidFill>
                  <a:srgbClr val="FFFF00"/>
                </a:solidFill>
              </a:rPr>
              <a:t>Univariate Analysis Using Target Variable:</a:t>
            </a:r>
          </a:p>
          <a:p>
            <a:pPr marL="342900" indent="-342900">
              <a:buFont typeface="Arial" panose="020B0604020202020204" pitchFamily="34" charset="0"/>
              <a:buChar char="•"/>
            </a:pPr>
            <a:r>
              <a:rPr lang="en-IN" sz="1800" dirty="0">
                <a:solidFill>
                  <a:schemeClr val="tx1"/>
                </a:solidFill>
              </a:rPr>
              <a:t>Females are more in defaulters list compared Male.</a:t>
            </a:r>
          </a:p>
          <a:p>
            <a:pPr marL="342900" indent="-342900">
              <a:buFont typeface="Arial" panose="020B0604020202020204" pitchFamily="34" charset="0"/>
              <a:buChar char="•"/>
            </a:pPr>
            <a:endParaRPr lang="en-IN" dirty="0">
              <a:solidFill>
                <a:schemeClr val="tx1"/>
              </a:solidFill>
            </a:endParaRPr>
          </a:p>
          <a:p>
            <a:pPr marL="342900" indent="-342900">
              <a:buFont typeface="Arial" panose="020B0604020202020204" pitchFamily="34" charset="0"/>
              <a:buChar char="•"/>
            </a:pPr>
            <a:endParaRPr lang="en-IN" dirty="0">
              <a:solidFill>
                <a:schemeClr val="tx1"/>
              </a:solidFill>
            </a:endParaRPr>
          </a:p>
          <a:p>
            <a:pPr marL="342900" indent="-342900">
              <a:buFont typeface="Arial" panose="020B0604020202020204" pitchFamily="34" charset="0"/>
              <a:buChar char="•"/>
            </a:pPr>
            <a:endParaRPr lang="en-IN" dirty="0">
              <a:solidFill>
                <a:schemeClr val="tx1"/>
              </a:solidFill>
            </a:endParaRPr>
          </a:p>
          <a:p>
            <a:pPr marL="342900" indent="-342900">
              <a:buFont typeface="Arial" panose="020B0604020202020204" pitchFamily="34" charset="0"/>
              <a:buChar char="•"/>
            </a:pPr>
            <a:endParaRPr lang="en-IN" dirty="0">
              <a:solidFill>
                <a:schemeClr val="tx1"/>
              </a:solidFill>
            </a:endParaRPr>
          </a:p>
          <a:p>
            <a:pPr marL="342900" indent="-342900">
              <a:buFont typeface="Arial" panose="020B0604020202020204" pitchFamily="34" charset="0"/>
              <a:buChar char="•"/>
            </a:pPr>
            <a:endParaRPr lang="en-IN" dirty="0">
              <a:solidFill>
                <a:schemeClr val="tx1"/>
              </a:solidFill>
            </a:endParaRPr>
          </a:p>
          <a:p>
            <a:pPr marL="342900" indent="-342900">
              <a:buFont typeface="Arial" panose="020B0604020202020204" pitchFamily="34" charset="0"/>
              <a:buChar char="•"/>
            </a:pPr>
            <a:r>
              <a:rPr lang="en-IN" sz="1800" dirty="0">
                <a:solidFill>
                  <a:schemeClr val="tx1"/>
                </a:solidFill>
              </a:rPr>
              <a:t>Most of the defaulters are not having any car.</a:t>
            </a:r>
          </a:p>
          <a:p>
            <a:pPr marL="342900" indent="-342900">
              <a:buFont typeface="Arial" panose="020B0604020202020204" pitchFamily="34" charset="0"/>
              <a:buChar char="•"/>
            </a:pPr>
            <a:r>
              <a:rPr lang="en-IN" sz="1800" dirty="0">
                <a:solidFill>
                  <a:schemeClr val="tx1"/>
                </a:solidFill>
              </a:rPr>
              <a:t>Most of the defaulters are having their own House/apartments.</a:t>
            </a:r>
          </a:p>
          <a:p>
            <a:pPr marL="342900" indent="-342900">
              <a:buFont typeface="Arial" panose="020B0604020202020204" pitchFamily="34" charset="0"/>
              <a:buChar char="•"/>
            </a:pPr>
            <a:r>
              <a:rPr lang="en-IN" sz="1800" dirty="0">
                <a:solidFill>
                  <a:schemeClr val="tx1"/>
                </a:solidFill>
              </a:rPr>
              <a:t>Most of the defaulters are married and than single people are struggling.</a:t>
            </a:r>
          </a:p>
          <a:p>
            <a:pPr marL="342900" indent="-342900">
              <a:buFont typeface="Arial" panose="020B0604020202020204" pitchFamily="34" charset="0"/>
              <a:buChar char="•"/>
            </a:pPr>
            <a:r>
              <a:rPr lang="en-IN" sz="1800" dirty="0">
                <a:solidFill>
                  <a:schemeClr val="tx1"/>
                </a:solidFill>
              </a:rPr>
              <a:t>Most of the defaulters income type is working and then commercial associate.</a:t>
            </a:r>
          </a:p>
          <a:p>
            <a:pPr marL="342900" indent="-342900">
              <a:buFont typeface="Arial" panose="020B0604020202020204" pitchFamily="34" charset="0"/>
              <a:buChar char="•"/>
            </a:pPr>
            <a:r>
              <a:rPr lang="en-IN" sz="1800" dirty="0">
                <a:solidFill>
                  <a:schemeClr val="tx1"/>
                </a:solidFill>
              </a:rPr>
              <a:t>Most of the defaulters education type is secondary/ secondary special education.</a:t>
            </a:r>
          </a:p>
          <a:p>
            <a:pPr marL="342900" indent="-342900">
              <a:buFont typeface="Arial" panose="020B0604020202020204" pitchFamily="34" charset="0"/>
              <a:buChar char="•"/>
            </a:pPr>
            <a:r>
              <a:rPr lang="en-IN" sz="1800" dirty="0">
                <a:solidFill>
                  <a:schemeClr val="tx1"/>
                </a:solidFill>
              </a:rPr>
              <a:t>Cash loans contract type defaulters are high compared to  revolving loans.</a:t>
            </a:r>
          </a:p>
          <a:p>
            <a:pPr marL="342900" indent="-342900">
              <a:buFont typeface="Arial" panose="020B0604020202020204" pitchFamily="34" charset="0"/>
              <a:buChar char="•"/>
            </a:pPr>
            <a:endParaRPr lang="en-IN" dirty="0">
              <a:solidFill>
                <a:schemeClr val="tx1"/>
              </a:solidFill>
            </a:endParaRPr>
          </a:p>
        </p:txBody>
      </p:sp>
      <p:pic>
        <p:nvPicPr>
          <p:cNvPr id="5" name="Picture 4">
            <a:extLst>
              <a:ext uri="{FF2B5EF4-FFF2-40B4-BE49-F238E27FC236}">
                <a16:creationId xmlns:a16="http://schemas.microsoft.com/office/drawing/2014/main" id="{1C0272AE-7A85-4D06-B537-EE91D5E89DCF}"/>
              </a:ext>
            </a:extLst>
          </p:cNvPr>
          <p:cNvPicPr>
            <a:picLocks noChangeAspect="1"/>
          </p:cNvPicPr>
          <p:nvPr/>
        </p:nvPicPr>
        <p:blipFill>
          <a:blip r:embed="rId2"/>
          <a:stretch>
            <a:fillRect/>
          </a:stretch>
        </p:blipFill>
        <p:spPr>
          <a:xfrm>
            <a:off x="515080" y="980616"/>
            <a:ext cx="3593847" cy="2611154"/>
          </a:xfrm>
          <a:prstGeom prst="rect">
            <a:avLst/>
          </a:prstGeom>
        </p:spPr>
      </p:pic>
      <p:pic>
        <p:nvPicPr>
          <p:cNvPr id="7" name="Picture 6">
            <a:extLst>
              <a:ext uri="{FF2B5EF4-FFF2-40B4-BE49-F238E27FC236}">
                <a16:creationId xmlns:a16="http://schemas.microsoft.com/office/drawing/2014/main" id="{CE5DDED6-2695-4801-ACC1-3350B8238CB0}"/>
              </a:ext>
            </a:extLst>
          </p:cNvPr>
          <p:cNvPicPr>
            <a:picLocks noChangeAspect="1"/>
          </p:cNvPicPr>
          <p:nvPr/>
        </p:nvPicPr>
        <p:blipFill>
          <a:blip r:embed="rId3"/>
          <a:stretch>
            <a:fillRect/>
          </a:stretch>
        </p:blipFill>
        <p:spPr>
          <a:xfrm>
            <a:off x="7823991" y="980617"/>
            <a:ext cx="3146065" cy="2668818"/>
          </a:xfrm>
          <a:prstGeom prst="rect">
            <a:avLst/>
          </a:prstGeom>
        </p:spPr>
      </p:pic>
      <p:pic>
        <p:nvPicPr>
          <p:cNvPr id="9" name="Picture 8">
            <a:extLst>
              <a:ext uri="{FF2B5EF4-FFF2-40B4-BE49-F238E27FC236}">
                <a16:creationId xmlns:a16="http://schemas.microsoft.com/office/drawing/2014/main" id="{3209ED6B-9842-45FD-8840-FDD1612029B3}"/>
              </a:ext>
            </a:extLst>
          </p:cNvPr>
          <p:cNvPicPr>
            <a:picLocks noChangeAspect="1"/>
          </p:cNvPicPr>
          <p:nvPr/>
        </p:nvPicPr>
        <p:blipFill>
          <a:blip r:embed="rId4"/>
          <a:stretch>
            <a:fillRect/>
          </a:stretch>
        </p:blipFill>
        <p:spPr>
          <a:xfrm>
            <a:off x="4411182" y="980616"/>
            <a:ext cx="3146065" cy="2644878"/>
          </a:xfrm>
          <a:prstGeom prst="rect">
            <a:avLst/>
          </a:prstGeom>
        </p:spPr>
      </p:pic>
    </p:spTree>
    <p:extLst>
      <p:ext uri="{BB962C8B-B14F-4D97-AF65-F5344CB8AC3E}">
        <p14:creationId xmlns:p14="http://schemas.microsoft.com/office/powerpoint/2010/main" val="3611140709"/>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66666"/>
      </a:dk2>
      <a:lt2>
        <a:srgbClr val="D2D2D2"/>
      </a:lt2>
      <a:accent1>
        <a:srgbClr val="FF388C"/>
      </a:accent1>
      <a:accent2>
        <a:srgbClr val="D70D5E"/>
      </a:accent2>
      <a:accent3>
        <a:srgbClr val="98037E"/>
      </a:accent3>
      <a:accent4>
        <a:srgbClr val="68027D"/>
      </a:accent4>
      <a:accent5>
        <a:srgbClr val="095ACA"/>
      </a:accent5>
      <a:accent6>
        <a:srgbClr val="063597"/>
      </a:accent6>
      <a:hlink>
        <a:srgbClr val="17BBFD"/>
      </a:hlink>
      <a:folHlink>
        <a:srgbClr val="FF79C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docProps/app.xml><?xml version="1.0" encoding="utf-8"?>
<Properties xmlns="http://schemas.openxmlformats.org/officeDocument/2006/extended-properties" xmlns:vt="http://schemas.openxmlformats.org/officeDocument/2006/docPropsVTypes">
  <Template>TM03457515[[fn=View]]</Template>
  <TotalTime>222</TotalTime>
  <Words>1383</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Schoolbook</vt:lpstr>
      <vt:lpstr>circular</vt:lpstr>
      <vt:lpstr>Wingdings 2</vt:lpstr>
      <vt:lpstr>View</vt:lpstr>
      <vt:lpstr>Credit EDA Assignment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 </dc:title>
  <dc:creator>Ramakrushna Mohapatra</dc:creator>
  <cp:lastModifiedBy>Ramakrushna Mohapatra</cp:lastModifiedBy>
  <cp:revision>38</cp:revision>
  <dcterms:created xsi:type="dcterms:W3CDTF">2022-11-01T12:58:47Z</dcterms:created>
  <dcterms:modified xsi:type="dcterms:W3CDTF">2022-11-01T16:45:44Z</dcterms:modified>
</cp:coreProperties>
</file>