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Playfair Display"/>
      <p:regular r:id="rId38"/>
      <p:bold r:id="rId39"/>
      <p:italic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Oswa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-regular.fntdata"/><Relationship Id="rId41" Type="http://schemas.openxmlformats.org/officeDocument/2006/relationships/font" Target="fonts/PlayfairDisplay-boldItalic.fntdata"/><Relationship Id="rId22" Type="http://schemas.openxmlformats.org/officeDocument/2006/relationships/slide" Target="slides/slide17.xml"/><Relationship Id="rId44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bold.fntdata"/><Relationship Id="rId24" Type="http://schemas.openxmlformats.org/officeDocument/2006/relationships/slide" Target="slides/slide19.xml"/><Relationship Id="rId46" Type="http://schemas.openxmlformats.org/officeDocument/2006/relationships/font" Target="fonts/Oswald-regular.fntdata"/><Relationship Id="rId23" Type="http://schemas.openxmlformats.org/officeDocument/2006/relationships/slide" Target="slides/slide18.xml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swald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PlayfairDisplay-bold.fntdata"/><Relationship Id="rId16" Type="http://schemas.openxmlformats.org/officeDocument/2006/relationships/slide" Target="slides/slide11.xml"/><Relationship Id="rId38" Type="http://schemas.openxmlformats.org/officeDocument/2006/relationships/font" Target="fonts/PlayfairDisplay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48656d1c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48656d1c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48656d1c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48656d1c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311b0265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311b0265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48656d1c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48656d1c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48656d1c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48656d1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48656d1c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48656d1c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48656d1c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48656d1c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78139bb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78139bb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78139bb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78139bb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78139bb2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78139bb2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48656d1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48656d1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78139bb2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78139bb2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78139bb2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78139bb2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78139bb2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978139bb2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978139bb2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978139bb2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978139bb2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978139bb2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78139bb2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978139bb2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8996157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98996157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98996157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98996157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89961578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89961578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311b0265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311b0265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311b0265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311b0265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</a:t>
            </a:r>
            <a:r>
              <a:rPr lang="en"/>
              <a:t>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311b0265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311b0265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311b0265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311b0265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311b0265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311b0265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48656d1c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48656d1c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48656d1c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48656d1c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means even a guy from non tech can learn.</a:t>
            </a:r>
            <a:br>
              <a:rPr lang="en"/>
            </a:br>
            <a:r>
              <a:rPr lang="en"/>
              <a:t>Different types of formatting can be done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Ample no of visuals present here. From third party also we can do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www.microsoft.com/en-us/download/details.aspx?id=5849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s://powerbi.microsoft.com/en-in/pricin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222425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BI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369225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Ramakrushna Mohapatra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11"/>
              <a:t>Founder Of GrowTechie</a:t>
            </a:r>
            <a:endParaRPr sz="1511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75" y="84025"/>
            <a:ext cx="644544" cy="5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25" y="1025425"/>
            <a:ext cx="2339125" cy="23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2"/>
          <p:cNvGrpSpPr/>
          <p:nvPr/>
        </p:nvGrpSpPr>
        <p:grpSpPr>
          <a:xfrm>
            <a:off x="-85377" y="704525"/>
            <a:ext cx="5412539" cy="597600"/>
            <a:chOff x="-42700" y="516475"/>
            <a:chExt cx="2776800" cy="597600"/>
          </a:xfrm>
        </p:grpSpPr>
        <p:sp>
          <p:nvSpPr>
            <p:cNvPr id="137" name="Google Shape;137;p22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138" name="Google Shape;138;p22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Flow In Power BI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139" name="Google Shape;139;p22"/>
          <p:cNvSpPr txBox="1"/>
          <p:nvPr/>
        </p:nvSpPr>
        <p:spPr>
          <a:xfrm>
            <a:off x="541375" y="1598700"/>
            <a:ext cx="79260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Requirement Gathering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Stakeholders</a:t>
            </a:r>
            <a:r>
              <a:rPr lang="en" sz="1500">
                <a:solidFill>
                  <a:schemeClr val="lt1"/>
                </a:solidFill>
              </a:rPr>
              <a:t> in Projects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Raw Data overview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Connecting Data with PowerBI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Data Cleaning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Data Processing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Data Modelling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BG Design in powerpoint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Data Visualizations/Chart Design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Report/Dashboard building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Insights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75" y="84025"/>
            <a:ext cx="644544" cy="5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3"/>
          <p:cNvGrpSpPr/>
          <p:nvPr/>
        </p:nvGrpSpPr>
        <p:grpSpPr>
          <a:xfrm>
            <a:off x="-85377" y="704525"/>
            <a:ext cx="5412539" cy="597600"/>
            <a:chOff x="-42700" y="516475"/>
            <a:chExt cx="2776800" cy="597600"/>
          </a:xfrm>
        </p:grpSpPr>
        <p:sp>
          <p:nvSpPr>
            <p:cNvPr id="146" name="Google Shape;146;p23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147" name="Google Shape;147;p23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Power BI Ecosystem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75" y="84025"/>
            <a:ext cx="644544" cy="5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575" y="1379825"/>
            <a:ext cx="6171978" cy="35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4"/>
          <p:cNvGrpSpPr/>
          <p:nvPr/>
        </p:nvGrpSpPr>
        <p:grpSpPr>
          <a:xfrm>
            <a:off x="-85377" y="704525"/>
            <a:ext cx="5412539" cy="597600"/>
            <a:chOff x="-42700" y="516475"/>
            <a:chExt cx="2776800" cy="597600"/>
          </a:xfrm>
        </p:grpSpPr>
        <p:sp>
          <p:nvSpPr>
            <p:cNvPr id="155" name="Google Shape;155;p24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156" name="Google Shape;156;p24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Installing Power BI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157" name="Google Shape;157;p24"/>
          <p:cNvSpPr txBox="1"/>
          <p:nvPr/>
        </p:nvSpPr>
        <p:spPr>
          <a:xfrm>
            <a:off x="466675" y="2053125"/>
            <a:ext cx="792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75" y="84025"/>
            <a:ext cx="644544" cy="5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1356325" y="1797025"/>
            <a:ext cx="614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To </a:t>
            </a:r>
            <a:r>
              <a:rPr b="1" lang="en">
                <a:solidFill>
                  <a:schemeClr val="lt1"/>
                </a:solidFill>
              </a:rPr>
              <a:t>Download</a:t>
            </a:r>
            <a:r>
              <a:rPr b="1" lang="en">
                <a:solidFill>
                  <a:schemeClr val="lt1"/>
                </a:solidFill>
              </a:rPr>
              <a:t> latest version of Power BI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https://www.microsoft.com/en-us/download/details.aspx?id=58494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5"/>
          <p:cNvGrpSpPr/>
          <p:nvPr/>
        </p:nvGrpSpPr>
        <p:grpSpPr>
          <a:xfrm>
            <a:off x="-85377" y="704525"/>
            <a:ext cx="5412539" cy="597600"/>
            <a:chOff x="-42700" y="516475"/>
            <a:chExt cx="2776800" cy="597600"/>
          </a:xfrm>
        </p:grpSpPr>
        <p:sp>
          <p:nvSpPr>
            <p:cNvPr id="165" name="Google Shape;165;p25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166" name="Google Shape;166;p25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Licensing</a:t>
              </a: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 &amp; </a:t>
              </a: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Pricing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167" name="Google Shape;167;p25"/>
          <p:cNvSpPr txBox="1"/>
          <p:nvPr/>
        </p:nvSpPr>
        <p:spPr>
          <a:xfrm>
            <a:off x="466675" y="2053125"/>
            <a:ext cx="792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75" y="84025"/>
            <a:ext cx="644544" cy="5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1498650" y="2650725"/>
            <a:ext cx="61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https://powerbi.microsoft.com/en-in/pricing/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6"/>
          <p:cNvGrpSpPr/>
          <p:nvPr/>
        </p:nvGrpSpPr>
        <p:grpSpPr>
          <a:xfrm>
            <a:off x="-85377" y="704525"/>
            <a:ext cx="5412539" cy="597600"/>
            <a:chOff x="-42700" y="516475"/>
            <a:chExt cx="2776800" cy="597600"/>
          </a:xfrm>
        </p:grpSpPr>
        <p:sp>
          <p:nvSpPr>
            <p:cNvPr id="175" name="Google Shape;175;p26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176" name="Google Shape;176;p26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Three Important Steps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177" name="Google Shape;177;p26"/>
          <p:cNvSpPr txBox="1"/>
          <p:nvPr/>
        </p:nvSpPr>
        <p:spPr>
          <a:xfrm>
            <a:off x="466675" y="2053125"/>
            <a:ext cx="792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75" y="84025"/>
            <a:ext cx="644544" cy="5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1350300" y="2053125"/>
            <a:ext cx="644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Get Data in power BI: </a:t>
            </a:r>
            <a:r>
              <a:rPr lang="en">
                <a:solidFill>
                  <a:schemeClr val="lt1"/>
                </a:solidFill>
              </a:rPr>
              <a:t>Locating the data and using an </a:t>
            </a:r>
            <a:r>
              <a:rPr lang="en">
                <a:solidFill>
                  <a:schemeClr val="lt1"/>
                </a:solidFill>
              </a:rPr>
              <a:t>appropriate</a:t>
            </a:r>
            <a:r>
              <a:rPr lang="en">
                <a:solidFill>
                  <a:schemeClr val="lt1"/>
                </a:solidFill>
              </a:rPr>
              <a:t> type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Choose The Visualization: </a:t>
            </a:r>
            <a:r>
              <a:rPr lang="en">
                <a:solidFill>
                  <a:schemeClr val="lt1"/>
                </a:solidFill>
              </a:rPr>
              <a:t>Chart types to be created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Select The Field To Be Worked On: </a:t>
            </a:r>
            <a:r>
              <a:rPr lang="en">
                <a:solidFill>
                  <a:schemeClr val="lt1"/>
                </a:solidFill>
              </a:rPr>
              <a:t>Movement of field in desired area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7"/>
          <p:cNvGrpSpPr/>
          <p:nvPr/>
        </p:nvGrpSpPr>
        <p:grpSpPr>
          <a:xfrm>
            <a:off x="-85377" y="704525"/>
            <a:ext cx="5412539" cy="597600"/>
            <a:chOff x="-42700" y="516475"/>
            <a:chExt cx="2776800" cy="597600"/>
          </a:xfrm>
        </p:grpSpPr>
        <p:sp>
          <p:nvSpPr>
            <p:cNvPr id="185" name="Google Shape;185;p27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186" name="Google Shape;186;p27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Load vs Transform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187" name="Google Shape;187;p27"/>
          <p:cNvSpPr txBox="1"/>
          <p:nvPr/>
        </p:nvSpPr>
        <p:spPr>
          <a:xfrm>
            <a:off x="466675" y="2053125"/>
            <a:ext cx="792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75" y="84025"/>
            <a:ext cx="644544" cy="5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1350300" y="2053125"/>
            <a:ext cx="644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Load the data without </a:t>
            </a:r>
            <a:r>
              <a:rPr lang="en">
                <a:solidFill>
                  <a:schemeClr val="lt1"/>
                </a:solidFill>
              </a:rPr>
              <a:t>interfering</a:t>
            </a:r>
            <a:r>
              <a:rPr lang="en">
                <a:solidFill>
                  <a:schemeClr val="lt1"/>
                </a:solidFill>
              </a:rPr>
              <a:t> the Power BI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 Transform we will directly go to the Query editor page where we can clean, modify, update and delete anything related to that dataset.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8"/>
          <p:cNvGrpSpPr/>
          <p:nvPr/>
        </p:nvGrpSpPr>
        <p:grpSpPr>
          <a:xfrm>
            <a:off x="-85377" y="704525"/>
            <a:ext cx="5412539" cy="597600"/>
            <a:chOff x="-42700" y="516475"/>
            <a:chExt cx="2776800" cy="597600"/>
          </a:xfrm>
        </p:grpSpPr>
        <p:sp>
          <p:nvSpPr>
            <p:cNvPr id="195" name="Google Shape;195;p28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196" name="Google Shape;196;p28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First Project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197" name="Google Shape;197;p28"/>
          <p:cNvSpPr txBox="1"/>
          <p:nvPr/>
        </p:nvSpPr>
        <p:spPr>
          <a:xfrm>
            <a:off x="466675" y="2053125"/>
            <a:ext cx="792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75" y="84025"/>
            <a:ext cx="644544" cy="5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1350300" y="2053125"/>
            <a:ext cx="644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Covid19 World dataset.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 Link: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9"/>
          <p:cNvGrpSpPr/>
          <p:nvPr/>
        </p:nvGrpSpPr>
        <p:grpSpPr>
          <a:xfrm>
            <a:off x="-85377" y="704525"/>
            <a:ext cx="5412539" cy="597600"/>
            <a:chOff x="-42700" y="516475"/>
            <a:chExt cx="2776800" cy="597600"/>
          </a:xfrm>
        </p:grpSpPr>
        <p:sp>
          <p:nvSpPr>
            <p:cNvPr id="205" name="Google Shape;205;p29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206" name="Google Shape;206;p29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Inbuilt Column Transformations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207" name="Google Shape;207;p29"/>
          <p:cNvSpPr txBox="1"/>
          <p:nvPr/>
        </p:nvSpPr>
        <p:spPr>
          <a:xfrm>
            <a:off x="466675" y="2053125"/>
            <a:ext cx="792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75" y="84025"/>
            <a:ext cx="644544" cy="5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1350300" y="2053125"/>
            <a:ext cx="6443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Removing Columns/ Remove Other Columns:</a:t>
            </a:r>
            <a:endParaRPr b="1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* Identify the columns to be removed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* Use Appropriate functions or operations to delete the columns 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Naming/Renaming Columns: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Reordering/Sorting Columns: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Adding/Custom Columns: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	          * </a:t>
            </a:r>
            <a:r>
              <a:rPr lang="en">
                <a:solidFill>
                  <a:schemeClr val="lt1"/>
                </a:solidFill>
              </a:rPr>
              <a:t>Define rule or computation for the new columns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	 * Add column with calculated values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30"/>
          <p:cNvGrpSpPr/>
          <p:nvPr/>
        </p:nvGrpSpPr>
        <p:grpSpPr>
          <a:xfrm>
            <a:off x="-85377" y="704525"/>
            <a:ext cx="5412539" cy="597600"/>
            <a:chOff x="-42700" y="516475"/>
            <a:chExt cx="2776800" cy="597600"/>
          </a:xfrm>
        </p:grpSpPr>
        <p:sp>
          <p:nvSpPr>
            <p:cNvPr id="215" name="Google Shape;215;p30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216" name="Google Shape;216;p30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Inbuilt Column Transformations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217" name="Google Shape;217;p30"/>
          <p:cNvSpPr txBox="1"/>
          <p:nvPr/>
        </p:nvSpPr>
        <p:spPr>
          <a:xfrm>
            <a:off x="466675" y="2053125"/>
            <a:ext cx="792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75" y="84025"/>
            <a:ext cx="644544" cy="5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 txBox="1"/>
          <p:nvPr/>
        </p:nvSpPr>
        <p:spPr>
          <a:xfrm>
            <a:off x="1296950" y="1914400"/>
            <a:ext cx="6443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Splitting Columns:</a:t>
            </a:r>
            <a:endParaRPr b="1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* Identify logic for splitting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* Use functions to split the columns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Merging</a:t>
            </a:r>
            <a:r>
              <a:rPr b="1" lang="en">
                <a:solidFill>
                  <a:schemeClr val="lt1"/>
                </a:solidFill>
              </a:rPr>
              <a:t> Columns: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Transposing Columns:</a:t>
            </a:r>
            <a:endParaRPr b="1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* Use transpose function to switch rows &amp; cols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Pivot/Unpivot Columns: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	          * </a:t>
            </a:r>
            <a:r>
              <a:rPr lang="en">
                <a:solidFill>
                  <a:schemeClr val="lt1"/>
                </a:solidFill>
              </a:rPr>
              <a:t>Choose the pivot/unpivot columns &amp; the pivot values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	 * Apply the pivot/unpivot operation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Group By: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           * Select grouping of columns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31"/>
          <p:cNvGrpSpPr/>
          <p:nvPr/>
        </p:nvGrpSpPr>
        <p:grpSpPr>
          <a:xfrm>
            <a:off x="-85377" y="704525"/>
            <a:ext cx="5412539" cy="597600"/>
            <a:chOff x="-42700" y="516475"/>
            <a:chExt cx="2776800" cy="597600"/>
          </a:xfrm>
        </p:grpSpPr>
        <p:sp>
          <p:nvSpPr>
            <p:cNvPr id="225" name="Google Shape;225;p31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226" name="Google Shape;226;p31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Column Tools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227" name="Google Shape;227;p31"/>
          <p:cNvSpPr txBox="1"/>
          <p:nvPr/>
        </p:nvSpPr>
        <p:spPr>
          <a:xfrm>
            <a:off x="466675" y="2053125"/>
            <a:ext cx="792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75" y="84025"/>
            <a:ext cx="644544" cy="5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1125" y="1529900"/>
            <a:ext cx="5644176" cy="35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Content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082050"/>
            <a:ext cx="39999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Introduction to Power BI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Chart Pie chart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Donut Chart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Funnel Chart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Ribbon Chart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Line Chart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Area Chart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Combo chart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Scatter Chart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Waterfall Chart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Tree Map Chart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Maps Filled - Maps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Tables Conditional formatting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Gauge Chart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Cards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Multi Row cards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Filter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Drill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Slicer-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Text Number- Date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Advance Chart-Animated Bar chart-Word cloud-Sunburst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Advanced chart - Play Axis -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Scrollbar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Infographic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Inserting Object in Power BI - text - images - shapes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Inserting Object in Power BI - Drill Through -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bookmark </a:t>
            </a:r>
            <a:endParaRPr sz="1100"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832400" y="1082050"/>
            <a:ext cx="39999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Creating report in Power BI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Publishing in Power BI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Power BI Dashboard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How to refresh data in power bi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Introduction To Power Query 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Adding Removing Rows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Text Add Column Transform Column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Number Add Column Transform Column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From Date Add Column Transform Column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Appending sheets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Merging sheets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Columns from example Conditional column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Fill group by transpose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Keep and remove columns and rows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Importing Dataset To SQL And Connecting To Power BI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Creating and deleting relationships Normalization 1NF 2NF 3NF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Denormalization E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OLTP VS OLAP 5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Dax Language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32"/>
          <p:cNvGrpSpPr/>
          <p:nvPr/>
        </p:nvGrpSpPr>
        <p:grpSpPr>
          <a:xfrm>
            <a:off x="-85376" y="704525"/>
            <a:ext cx="6362204" cy="597600"/>
            <a:chOff x="-42700" y="516475"/>
            <a:chExt cx="2776800" cy="597600"/>
          </a:xfrm>
        </p:grpSpPr>
        <p:sp>
          <p:nvSpPr>
            <p:cNvPr id="235" name="Google Shape;235;p32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236" name="Google Shape;236;p32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Data Model property Pane &amp; No Join Check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237" name="Google Shape;237;p32"/>
          <p:cNvSpPr txBox="1"/>
          <p:nvPr/>
        </p:nvSpPr>
        <p:spPr>
          <a:xfrm>
            <a:off x="466675" y="2053125"/>
            <a:ext cx="792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75" y="84025"/>
            <a:ext cx="644544" cy="5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80850"/>
            <a:ext cx="5226976" cy="34894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 txBox="1"/>
          <p:nvPr/>
        </p:nvSpPr>
        <p:spPr>
          <a:xfrm>
            <a:off x="5176125" y="1681475"/>
            <a:ext cx="4024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Char char="●"/>
            </a:pPr>
            <a:r>
              <a:rPr lang="en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There can’t be more than one path/relationships from one table to other. If there, then delete one.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Char char="●"/>
            </a:pPr>
            <a:r>
              <a:rPr lang="en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Here delete Geography-Customer relationship &amp; connect Geography-Sales one.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33"/>
          <p:cNvGrpSpPr/>
          <p:nvPr/>
        </p:nvGrpSpPr>
        <p:grpSpPr>
          <a:xfrm>
            <a:off x="-85376" y="704525"/>
            <a:ext cx="3875857" cy="597600"/>
            <a:chOff x="-42700" y="516475"/>
            <a:chExt cx="2776800" cy="597600"/>
          </a:xfrm>
        </p:grpSpPr>
        <p:sp>
          <p:nvSpPr>
            <p:cNvPr id="246" name="Google Shape;246;p33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247" name="Google Shape;247;p33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Single vs Bidirectional Join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248" name="Google Shape;248;p33"/>
          <p:cNvSpPr txBox="1"/>
          <p:nvPr/>
        </p:nvSpPr>
        <p:spPr>
          <a:xfrm>
            <a:off x="466675" y="2053125"/>
            <a:ext cx="792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75" y="84025"/>
            <a:ext cx="644544" cy="5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 txBox="1"/>
          <p:nvPr/>
        </p:nvSpPr>
        <p:spPr>
          <a:xfrm>
            <a:off x="96650" y="1740450"/>
            <a:ext cx="416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Char char="●"/>
            </a:pPr>
            <a:r>
              <a:rPr lang="en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Customer</a:t>
            </a:r>
            <a:r>
              <a:rPr lang="en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ID: From customer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Char char="●"/>
            </a:pPr>
            <a:r>
              <a:rPr lang="en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Order No: From Sales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Char char="●"/>
            </a:pPr>
            <a:r>
              <a:rPr lang="en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ItemID : From Item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0068" y="1740450"/>
            <a:ext cx="5083932" cy="340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34"/>
          <p:cNvGrpSpPr/>
          <p:nvPr/>
        </p:nvGrpSpPr>
        <p:grpSpPr>
          <a:xfrm>
            <a:off x="-85376" y="704525"/>
            <a:ext cx="3875857" cy="597600"/>
            <a:chOff x="-42700" y="516475"/>
            <a:chExt cx="2776800" cy="597600"/>
          </a:xfrm>
        </p:grpSpPr>
        <p:sp>
          <p:nvSpPr>
            <p:cNvPr id="257" name="Google Shape;257;p34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258" name="Google Shape;258;p34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Theme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259" name="Google Shape;259;p34"/>
          <p:cNvSpPr txBox="1"/>
          <p:nvPr/>
        </p:nvSpPr>
        <p:spPr>
          <a:xfrm>
            <a:off x="466675" y="2053125"/>
            <a:ext cx="792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Customized Current Theme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75" y="84025"/>
            <a:ext cx="644544" cy="5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5"/>
          <p:cNvGrpSpPr/>
          <p:nvPr/>
        </p:nvGrpSpPr>
        <p:grpSpPr>
          <a:xfrm>
            <a:off x="-85373" y="704525"/>
            <a:ext cx="4657249" cy="597600"/>
            <a:chOff x="-42700" y="516475"/>
            <a:chExt cx="2776800" cy="597600"/>
          </a:xfrm>
        </p:grpSpPr>
        <p:sp>
          <p:nvSpPr>
            <p:cNvPr id="266" name="Google Shape;266;p35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267" name="Google Shape;267;p35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Calculated Columns &amp; Measures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268" name="Google Shape;268;p35"/>
          <p:cNvSpPr txBox="1"/>
          <p:nvPr/>
        </p:nvSpPr>
        <p:spPr>
          <a:xfrm>
            <a:off x="210575" y="1434200"/>
            <a:ext cx="73680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Calculated Columns: (New Column)</a:t>
            </a:r>
            <a:endParaRPr b="1"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Gross Amount = Sales[Qty] * Sales[Price]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Discount Amount = Sales[Gross Amount] *Sales[Discount Percent ]/100.00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COGS Amount = [Qty] * [Cost]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Measures: (Table-&gt; Right Click -&gt; Measure)</a:t>
            </a:r>
            <a:endParaRPr b="1"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Gross = SUM (Sales[Gross Amount])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Discount = SUM (</a:t>
            </a:r>
            <a:r>
              <a:rPr lang="en" sz="1500">
                <a:solidFill>
                  <a:schemeClr val="lt1"/>
                </a:solidFill>
              </a:rPr>
              <a:t>Sales</a:t>
            </a:r>
            <a:r>
              <a:rPr lang="en" sz="1500">
                <a:solidFill>
                  <a:schemeClr val="lt1"/>
                </a:solidFill>
              </a:rPr>
              <a:t>[Discount Amount])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Net = [Gross] - [Discount]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COGS = SUM (Sales[COGS Amount])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Margin = [Net] - [COGS]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75" y="84025"/>
            <a:ext cx="644544" cy="5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6"/>
          <p:cNvGrpSpPr/>
          <p:nvPr/>
        </p:nvGrpSpPr>
        <p:grpSpPr>
          <a:xfrm>
            <a:off x="-85373" y="704525"/>
            <a:ext cx="4657249" cy="597600"/>
            <a:chOff x="-42700" y="516475"/>
            <a:chExt cx="2776800" cy="597600"/>
          </a:xfrm>
        </p:grpSpPr>
        <p:sp>
          <p:nvSpPr>
            <p:cNvPr id="275" name="Google Shape;275;p36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276" name="Google Shape;276;p36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Calculated Columns &amp; Measures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277" name="Google Shape;277;p36"/>
          <p:cNvSpPr txBox="1"/>
          <p:nvPr/>
        </p:nvSpPr>
        <p:spPr>
          <a:xfrm>
            <a:off x="349300" y="1967750"/>
            <a:ext cx="73680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DISCOUNTS:</a:t>
            </a:r>
            <a:endParaRPr b="1"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Discount % </a:t>
            </a:r>
            <a:r>
              <a:rPr lang="en" sz="1500">
                <a:solidFill>
                  <a:schemeClr val="lt1"/>
                </a:solidFill>
              </a:rPr>
              <a:t> = DIVIDE ([Discount], [Gross]) 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Margin % = DIVIDE ([Margin], [Net])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Note!</a:t>
            </a:r>
            <a:endParaRPr b="1"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</a:rPr>
              <a:t>Measure takes measure and Column takes column. Unless You mentioned any Aggregate function. </a:t>
            </a:r>
            <a:endParaRPr sz="1500">
              <a:solidFill>
                <a:srgbClr val="FFFF00"/>
              </a:solidFill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75" y="84025"/>
            <a:ext cx="644544" cy="5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299" y="942075"/>
            <a:ext cx="4312949" cy="3367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375" y="0"/>
            <a:ext cx="644544" cy="5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25" y="503125"/>
            <a:ext cx="8130575" cy="4436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375" y="0"/>
            <a:ext cx="644544" cy="5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 txBox="1"/>
          <p:nvPr/>
        </p:nvSpPr>
        <p:spPr>
          <a:xfrm>
            <a:off x="-25776" y="757025"/>
            <a:ext cx="341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layfair Display"/>
                <a:ea typeface="Playfair Display"/>
                <a:cs typeface="Playfair Display"/>
                <a:sym typeface="Playfair Display"/>
              </a:rPr>
              <a:t>Theme</a:t>
            </a:r>
            <a:endParaRPr b="1"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292" name="Google Shape;292;p38"/>
          <p:cNvGrpSpPr/>
          <p:nvPr/>
        </p:nvGrpSpPr>
        <p:grpSpPr>
          <a:xfrm>
            <a:off x="-85376" y="704525"/>
            <a:ext cx="3875857" cy="597600"/>
            <a:chOff x="-42700" y="516475"/>
            <a:chExt cx="2776800" cy="597600"/>
          </a:xfrm>
        </p:grpSpPr>
        <p:sp>
          <p:nvSpPr>
            <p:cNvPr id="293" name="Google Shape;293;p38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294" name="Google Shape;294;p38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Project-2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375" y="0"/>
            <a:ext cx="644544" cy="5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9"/>
          <p:cNvSpPr txBox="1"/>
          <p:nvPr/>
        </p:nvSpPr>
        <p:spPr>
          <a:xfrm>
            <a:off x="-25776" y="757025"/>
            <a:ext cx="341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layfair Display"/>
                <a:ea typeface="Playfair Display"/>
                <a:cs typeface="Playfair Display"/>
                <a:sym typeface="Playfair Display"/>
              </a:rPr>
              <a:t>Theme</a:t>
            </a:r>
            <a:endParaRPr b="1"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301" name="Google Shape;301;p39"/>
          <p:cNvGrpSpPr/>
          <p:nvPr/>
        </p:nvGrpSpPr>
        <p:grpSpPr>
          <a:xfrm>
            <a:off x="-85376" y="704525"/>
            <a:ext cx="3875857" cy="597600"/>
            <a:chOff x="-42700" y="516475"/>
            <a:chExt cx="2776800" cy="597600"/>
          </a:xfrm>
        </p:grpSpPr>
        <p:sp>
          <p:nvSpPr>
            <p:cNvPr id="302" name="Google Shape;302;p39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03" name="Google Shape;303;p39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Functions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304" name="Google Shape;304;p39"/>
          <p:cNvSpPr txBox="1"/>
          <p:nvPr/>
        </p:nvSpPr>
        <p:spPr>
          <a:xfrm>
            <a:off x="759800" y="1850400"/>
            <a:ext cx="614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fair Display"/>
              <a:buAutoNum type="arabicPeriod"/>
            </a:pPr>
            <a:r>
              <a:rPr lang="en" sz="1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CALCULATE</a:t>
            </a:r>
            <a:endParaRPr sz="1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fair Display"/>
              <a:buAutoNum type="arabicPeriod"/>
            </a:pPr>
            <a:r>
              <a:rPr lang="en" sz="1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FILTER</a:t>
            </a:r>
            <a:endParaRPr sz="1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fair Display"/>
              <a:buAutoNum type="arabicPeriod"/>
            </a:pPr>
            <a:r>
              <a:rPr lang="en" sz="1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SUM</a:t>
            </a:r>
            <a:endParaRPr sz="1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fair Display"/>
              <a:buAutoNum type="arabicPeriod"/>
            </a:pPr>
            <a:r>
              <a:rPr lang="en" sz="1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MIN</a:t>
            </a:r>
            <a:endParaRPr sz="1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fair Display"/>
              <a:buAutoNum type="arabicPeriod"/>
            </a:pPr>
            <a:r>
              <a:rPr lang="en" sz="1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MAX</a:t>
            </a:r>
            <a:endParaRPr sz="1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fair Display"/>
              <a:buAutoNum type="arabicPeriod"/>
            </a:pPr>
            <a:r>
              <a:rPr lang="en" sz="1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</a:t>
            </a:r>
            <a:endParaRPr sz="1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fair Display"/>
              <a:buAutoNum type="arabicPeriod"/>
            </a:pPr>
            <a:r>
              <a:rPr lang="en" sz="1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DISCOUNT</a:t>
            </a:r>
            <a:endParaRPr sz="1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5"/>
          <p:cNvGrpSpPr/>
          <p:nvPr/>
        </p:nvGrpSpPr>
        <p:grpSpPr>
          <a:xfrm>
            <a:off x="-85375" y="704525"/>
            <a:ext cx="2776800" cy="597600"/>
            <a:chOff x="-42700" y="516475"/>
            <a:chExt cx="2776800" cy="597600"/>
          </a:xfrm>
        </p:grpSpPr>
        <p:sp>
          <p:nvSpPr>
            <p:cNvPr id="74" name="Google Shape;74;p15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What is Power BI?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76" name="Google Shape;76;p15"/>
          <p:cNvSpPr txBox="1"/>
          <p:nvPr/>
        </p:nvSpPr>
        <p:spPr>
          <a:xfrm>
            <a:off x="751800" y="2287900"/>
            <a:ext cx="746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Data visualization &amp; Business intelligence tool that </a:t>
            </a: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convert</a:t>
            </a: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data from different data sources to interactive dashboards and BI reports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75" y="84025"/>
            <a:ext cx="644544" cy="5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6"/>
          <p:cNvGrpSpPr/>
          <p:nvPr/>
        </p:nvGrpSpPr>
        <p:grpSpPr>
          <a:xfrm>
            <a:off x="-85375" y="704525"/>
            <a:ext cx="2776800" cy="597600"/>
            <a:chOff x="-42700" y="516475"/>
            <a:chExt cx="2776800" cy="597600"/>
          </a:xfrm>
        </p:grpSpPr>
        <p:sp>
          <p:nvSpPr>
            <p:cNvPr id="83" name="Google Shape;83;p16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Why Power BI?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85" name="Google Shape;85;p16"/>
          <p:cNvSpPr txBox="1"/>
          <p:nvPr/>
        </p:nvSpPr>
        <p:spPr>
          <a:xfrm>
            <a:off x="698450" y="1903725"/>
            <a:ext cx="7469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Great Speed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User Friendly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Eye Catching and Interactive Dashboards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Max Features (Functions &amp; Visuals)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Cheapest tool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Data Connectivity - Can connect More than 100 Data sources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75" y="84025"/>
            <a:ext cx="644544" cy="5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7"/>
          <p:cNvGrpSpPr/>
          <p:nvPr/>
        </p:nvGrpSpPr>
        <p:grpSpPr>
          <a:xfrm>
            <a:off x="-85375" y="704525"/>
            <a:ext cx="3587626" cy="597600"/>
            <a:chOff x="-42700" y="516475"/>
            <a:chExt cx="2776800" cy="597600"/>
          </a:xfrm>
        </p:grpSpPr>
        <p:sp>
          <p:nvSpPr>
            <p:cNvPr id="92" name="Google Shape;92;p17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How </a:t>
              </a: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Power BI Works?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94" name="Google Shape;94;p17"/>
          <p:cNvSpPr txBox="1"/>
          <p:nvPr/>
        </p:nvSpPr>
        <p:spPr>
          <a:xfrm>
            <a:off x="698450" y="1903725"/>
            <a:ext cx="746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Power BI Desktop - Used to create reports.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Power BI Service - Used to publish the reports. 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75" y="84025"/>
            <a:ext cx="644544" cy="5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>
            <a:off x="-85377" y="704525"/>
            <a:ext cx="5412539" cy="597600"/>
            <a:chOff x="-42700" y="516475"/>
            <a:chExt cx="2776800" cy="597600"/>
          </a:xfrm>
        </p:grpSpPr>
        <p:sp>
          <p:nvSpPr>
            <p:cNvPr id="101" name="Google Shape;101;p18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102" name="Google Shape;102;p18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Power BI: Collection Of Components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103" name="Google Shape;103;p18"/>
          <p:cNvSpPr txBox="1"/>
          <p:nvPr/>
        </p:nvSpPr>
        <p:spPr>
          <a:xfrm>
            <a:off x="466675" y="2053125"/>
            <a:ext cx="7926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b="1" lang="en" sz="1900">
                <a:solidFill>
                  <a:schemeClr val="lt1"/>
                </a:solidFill>
              </a:rPr>
              <a:t>Power BI Query:</a:t>
            </a:r>
            <a:r>
              <a:rPr lang="en" sz="1900">
                <a:solidFill>
                  <a:schemeClr val="lt1"/>
                </a:solidFill>
              </a:rPr>
              <a:t> </a:t>
            </a:r>
            <a:r>
              <a:rPr lang="en" sz="1900">
                <a:solidFill>
                  <a:srgbClr val="FFFFFF"/>
                </a:solidFill>
              </a:rPr>
              <a:t>For cleaning the data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b="1" lang="en" sz="1900">
                <a:solidFill>
                  <a:schemeClr val="lt1"/>
                </a:solidFill>
              </a:rPr>
              <a:t>Power Pivot:</a:t>
            </a:r>
            <a:r>
              <a:rPr lang="en" sz="1900">
                <a:solidFill>
                  <a:schemeClr val="lt1"/>
                </a:solidFill>
              </a:rPr>
              <a:t> Create relationship between multiple data sources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b="1" lang="en" sz="1900">
                <a:solidFill>
                  <a:schemeClr val="lt1"/>
                </a:solidFill>
              </a:rPr>
              <a:t>Power View: </a:t>
            </a:r>
            <a:r>
              <a:rPr lang="en" sz="1900">
                <a:solidFill>
                  <a:schemeClr val="lt1"/>
                </a:solidFill>
              </a:rPr>
              <a:t>To create different types of chart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b="1" lang="en" sz="1900">
                <a:solidFill>
                  <a:schemeClr val="lt1"/>
                </a:solidFill>
              </a:rPr>
              <a:t>Power BI Services: </a:t>
            </a:r>
            <a:r>
              <a:rPr lang="en" sz="1900">
                <a:solidFill>
                  <a:schemeClr val="lt1"/>
                </a:solidFill>
              </a:rPr>
              <a:t>It’s a SAAS based online service to share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75" y="84025"/>
            <a:ext cx="644544" cy="5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9"/>
          <p:cNvGrpSpPr/>
          <p:nvPr/>
        </p:nvGrpSpPr>
        <p:grpSpPr>
          <a:xfrm>
            <a:off x="-117402" y="544450"/>
            <a:ext cx="5412539" cy="597600"/>
            <a:chOff x="-42700" y="516475"/>
            <a:chExt cx="2776800" cy="597600"/>
          </a:xfrm>
        </p:grpSpPr>
        <p:sp>
          <p:nvSpPr>
            <p:cNvPr id="110" name="Google Shape;110;p19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111" name="Google Shape;111;p19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Tableau vs Power BI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75" y="84025"/>
            <a:ext cx="644544" cy="5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625" y="1337150"/>
            <a:ext cx="6719492" cy="35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0"/>
          <p:cNvGrpSpPr/>
          <p:nvPr/>
        </p:nvGrpSpPr>
        <p:grpSpPr>
          <a:xfrm>
            <a:off x="-117402" y="544450"/>
            <a:ext cx="5412539" cy="597600"/>
            <a:chOff x="-42700" y="516475"/>
            <a:chExt cx="2776800" cy="597600"/>
          </a:xfrm>
        </p:grpSpPr>
        <p:sp>
          <p:nvSpPr>
            <p:cNvPr id="119" name="Google Shape;119;p20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120" name="Google Shape;120;p20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Power BI Report Servers?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75" y="84025"/>
            <a:ext cx="644544" cy="5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1163850" y="1519575"/>
            <a:ext cx="6816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Char char="●"/>
            </a:pPr>
            <a:r>
              <a:rPr b="1" lang="en">
                <a:solidFill>
                  <a:schemeClr val="lt1"/>
                </a:solidFill>
              </a:rPr>
              <a:t>On premises Solution: </a:t>
            </a:r>
            <a:r>
              <a:rPr lang="en">
                <a:solidFill>
                  <a:schemeClr val="lt1"/>
                </a:solidFill>
              </a:rPr>
              <a:t>Org Host BI reports within their private n/w.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Report Publishing: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Char char="●"/>
            </a:pPr>
            <a:r>
              <a:rPr b="1" lang="en">
                <a:solidFill>
                  <a:schemeClr val="lt1"/>
                </a:solidFill>
              </a:rPr>
              <a:t>Limited Collab: </a:t>
            </a:r>
            <a:r>
              <a:rPr lang="en">
                <a:solidFill>
                  <a:schemeClr val="lt1"/>
                </a:solidFill>
              </a:rPr>
              <a:t>BI server is designed for sharing reports within the organization by sharing externally and collab without internet.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Char char="●"/>
            </a:pPr>
            <a:r>
              <a:rPr b="1" lang="en">
                <a:solidFill>
                  <a:schemeClr val="lt1"/>
                </a:solidFill>
              </a:rPr>
              <a:t>Schedule data refresh: </a:t>
            </a:r>
            <a:r>
              <a:rPr lang="en">
                <a:solidFill>
                  <a:schemeClr val="lt1"/>
                </a:solidFill>
              </a:rPr>
              <a:t>To ensure data is upto date.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Authentication: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Char char="●"/>
            </a:pPr>
            <a:r>
              <a:rPr b="1" lang="en">
                <a:solidFill>
                  <a:schemeClr val="lt1"/>
                </a:solidFill>
              </a:rPr>
              <a:t>Customization: </a:t>
            </a:r>
            <a:r>
              <a:rPr lang="en">
                <a:solidFill>
                  <a:schemeClr val="lt1"/>
                </a:solidFill>
              </a:rPr>
              <a:t>Org have control over customization &amp; feel the report portal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1"/>
          <p:cNvGrpSpPr/>
          <p:nvPr/>
        </p:nvGrpSpPr>
        <p:grpSpPr>
          <a:xfrm>
            <a:off x="-117402" y="544450"/>
            <a:ext cx="5412539" cy="597600"/>
            <a:chOff x="-42700" y="516475"/>
            <a:chExt cx="2776800" cy="597600"/>
          </a:xfrm>
        </p:grpSpPr>
        <p:sp>
          <p:nvSpPr>
            <p:cNvPr id="128" name="Google Shape;128;p21"/>
            <p:cNvSpPr/>
            <p:nvPr/>
          </p:nvSpPr>
          <p:spPr>
            <a:xfrm>
              <a:off x="-42700" y="516475"/>
              <a:ext cx="2776800" cy="59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129" name="Google Shape;129;p21"/>
            <p:cNvSpPr txBox="1"/>
            <p:nvPr/>
          </p:nvSpPr>
          <p:spPr>
            <a:xfrm>
              <a:off x="0" y="568975"/>
              <a:ext cx="2445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Playfair Display"/>
                  <a:ea typeface="Playfair Display"/>
                  <a:cs typeface="Playfair Display"/>
                  <a:sym typeface="Playfair Display"/>
                </a:rPr>
                <a:t>Power BI Service?</a:t>
              </a:r>
              <a:endParaRPr b="1" sz="20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75" y="84025"/>
            <a:ext cx="644544" cy="5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1163850" y="1519575"/>
            <a:ext cx="6816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Char char="●"/>
            </a:pPr>
            <a:r>
              <a:rPr b="1" lang="en">
                <a:solidFill>
                  <a:schemeClr val="lt1"/>
                </a:solidFill>
              </a:rPr>
              <a:t>Cloud based</a:t>
            </a:r>
            <a:r>
              <a:rPr b="1" lang="en">
                <a:solidFill>
                  <a:schemeClr val="lt1"/>
                </a:solidFill>
              </a:rPr>
              <a:t> solution: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Sharing &amp; Collaboration</a:t>
            </a:r>
            <a:r>
              <a:rPr b="1" lang="en">
                <a:solidFill>
                  <a:schemeClr val="lt1"/>
                </a:solidFill>
              </a:rPr>
              <a:t>: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Char char="●"/>
            </a:pPr>
            <a:r>
              <a:rPr b="1" lang="en">
                <a:solidFill>
                  <a:schemeClr val="lt1"/>
                </a:solidFill>
              </a:rPr>
              <a:t>Automatic updates: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Char char="●"/>
            </a:pPr>
            <a:r>
              <a:rPr b="1" lang="en">
                <a:solidFill>
                  <a:schemeClr val="lt1"/>
                </a:solidFill>
              </a:rPr>
              <a:t>Embedding: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Mobile </a:t>
            </a:r>
            <a:r>
              <a:rPr b="1" lang="en">
                <a:solidFill>
                  <a:schemeClr val="lt1"/>
                </a:solidFill>
              </a:rPr>
              <a:t>Accessibility: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Char char="●"/>
            </a:pPr>
            <a:r>
              <a:rPr b="1" lang="en">
                <a:solidFill>
                  <a:schemeClr val="lt1"/>
                </a:solidFill>
              </a:rPr>
              <a:t>Subscription &amp; Licencing: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