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87" r:id="rId5"/>
    <p:sldId id="258" r:id="rId6"/>
    <p:sldId id="274" r:id="rId7"/>
    <p:sldId id="272" r:id="rId8"/>
    <p:sldId id="290" r:id="rId9"/>
    <p:sldId id="278" r:id="rId10"/>
    <p:sldId id="299" r:id="rId11"/>
    <p:sldId id="277" r:id="rId12"/>
    <p:sldId id="303" r:id="rId13"/>
    <p:sldId id="304" r:id="rId14"/>
    <p:sldId id="305" r:id="rId15"/>
    <p:sldId id="308" r:id="rId16"/>
    <p:sldId id="309" r:id="rId17"/>
    <p:sldId id="310" r:id="rId18"/>
    <p:sldId id="311" r:id="rId19"/>
    <p:sldId id="312" r:id="rId20"/>
    <p:sldId id="313" r:id="rId21"/>
    <p:sldId id="314" r:id="rId22"/>
    <p:sldId id="286" r:id="rId23"/>
    <p:sldId id="301" r:id="rId24"/>
    <p:sldId id="288"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018F8-684C-4949-AFBB-6D3B47F987D8}"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3" d="100"/>
          <a:sy n="73" d="100"/>
        </p:scale>
        <p:origin x="38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4"/>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15" y="6334316"/>
            <a:ext cx="12188825" cy="64008"/>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
          <p:cNvSpPr txBox="1">
            <a:spLocks noGrp="1"/>
          </p:cNvSpPr>
          <p:nvPr>
            <p:ph type="dt" idx="10"/>
          </p:nvPr>
        </p:nvSpPr>
        <p:spPr>
          <a:xfrm>
            <a:off x="1097280" y="6459785"/>
            <a:ext cx="2472271" cy="365125"/>
          </a:xfrm>
          <a:prstGeom prst="rect">
            <a:avLst/>
          </a:prstGeom>
          <a:solidFill>
            <a:srgbClr val="0070C0"/>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a:spLocks noGrp="1"/>
          </p:cNvSpPr>
          <p:nvPr>
            <p:ph type="ftr" idx="11"/>
          </p:nvPr>
        </p:nvSpPr>
        <p:spPr>
          <a:xfrm>
            <a:off x="3686185" y="6459785"/>
            <a:ext cx="4822804" cy="365125"/>
          </a:xfrm>
          <a:prstGeom prst="rect">
            <a:avLst/>
          </a:prstGeom>
          <a:solidFill>
            <a:srgbClr val="0070C0"/>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a:spLocks noGrp="1"/>
          </p:cNvSpPr>
          <p:nvPr>
            <p:ph type="sldNum" idx="12"/>
          </p:nvPr>
        </p:nvSpPr>
        <p:spPr>
          <a:xfrm>
            <a:off x="9900458" y="6459785"/>
            <a:ext cx="1312025" cy="365125"/>
          </a:xfrm>
          <a:prstGeom prst="rect">
            <a:avLst/>
          </a:prstGeom>
          <a:solidFill>
            <a:srgbClr val="0070C0"/>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92"/>
        <p:cNvGrpSpPr/>
        <p:nvPr/>
      </p:nvGrpSpPr>
      <p:grpSpPr>
        <a:xfrm>
          <a:off x="0" y="0"/>
          <a:ext cx="0" cy="0"/>
          <a:chOff x="0" y="0"/>
          <a:chExt cx="0" cy="0"/>
        </a:xfrm>
      </p:grpSpPr>
      <p:sp>
        <p:nvSpPr>
          <p:cNvPr id="93" name="Google Shape;93;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4"/>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4"/>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7" name="Google Shape;9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3"/>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fld>
            <a:endParaRPr sz="2000"/>
          </a:p>
        </p:txBody>
      </p:sp>
      <p:sp>
        <p:nvSpPr>
          <p:cNvPr id="106" name="Google Shape;106;p1"/>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07" name="Google Shape;107;p1"/>
          <p:cNvPicPr preferRelativeResize="0"/>
          <p:nvPr/>
        </p:nvPicPr>
        <p:blipFill rotWithShape="1">
          <a:blip r:embed="rId1"/>
          <a:srcRect/>
          <a:stretch>
            <a:fillRect/>
          </a:stretch>
        </p:blipFill>
        <p:spPr>
          <a:xfrm>
            <a:off x="8721665" y="37033"/>
            <a:ext cx="3470335" cy="689927"/>
          </a:xfrm>
          <a:prstGeom prst="rect">
            <a:avLst/>
          </a:prstGeom>
          <a:noFill/>
          <a:ln>
            <a:noFill/>
          </a:ln>
        </p:spPr>
      </p:pic>
      <p:pic>
        <p:nvPicPr>
          <p:cNvPr id="108" name="Google Shape;108;p1"/>
          <p:cNvPicPr preferRelativeResize="0"/>
          <p:nvPr/>
        </p:nvPicPr>
        <p:blipFill rotWithShape="1">
          <a:blip r:embed="rId2"/>
          <a:srcRect/>
          <a:stretch>
            <a:fillRect/>
          </a:stretch>
        </p:blipFill>
        <p:spPr>
          <a:xfrm>
            <a:off x="0" y="5704366"/>
            <a:ext cx="1153634" cy="1153634"/>
          </a:xfrm>
          <a:prstGeom prst="rect">
            <a:avLst/>
          </a:prstGeom>
          <a:noFill/>
          <a:ln>
            <a:noFill/>
          </a:ln>
        </p:spPr>
      </p:pic>
      <p:graphicFrame>
        <p:nvGraphicFramePr>
          <p:cNvPr id="109" name="Google Shape;109;p1"/>
          <p:cNvGraphicFramePr/>
          <p:nvPr/>
        </p:nvGraphicFramePr>
        <p:xfrm>
          <a:off x="959207" y="2357149"/>
          <a:ext cx="10809650" cy="2859468"/>
        </p:xfrm>
        <a:graphic>
          <a:graphicData uri="http://schemas.openxmlformats.org/drawingml/2006/table">
            <a:tbl>
              <a:tblPr>
                <a:noFill/>
                <a:tableStyleId>{21E018F8-684C-4949-AFBB-6D3B47F987D8}</a:tableStyleId>
              </a:tblPr>
              <a:tblGrid>
                <a:gridCol w="1131375"/>
                <a:gridCol w="3705025"/>
                <a:gridCol w="5973250"/>
              </a:tblGrid>
              <a:tr h="378150">
                <a:tc>
                  <a:txBody>
                    <a:bodyPr/>
                    <a:lstStyle/>
                    <a:p>
                      <a:pPr marL="0" marR="0" lvl="0" indent="0" algn="ctr" rtl="0">
                        <a:lnSpc>
                          <a:spcPct val="115000"/>
                        </a:lnSpc>
                        <a:spcBef>
                          <a:spcPts val="0"/>
                        </a:spcBef>
                        <a:spcAft>
                          <a:spcPts val="0"/>
                        </a:spcAft>
                        <a:buNone/>
                      </a:pPr>
                      <a:r>
                        <a:rPr lang="en-US" sz="2400" b="1" u="none" strike="noStrike" cap="none" dirty="0">
                          <a:latin typeface="Times New Roman" panose="02020603050405020304"/>
                          <a:ea typeface="Times New Roman" panose="02020603050405020304"/>
                          <a:cs typeface="Times New Roman" panose="02020603050405020304"/>
                          <a:sym typeface="Times New Roman" panose="02020603050405020304"/>
                        </a:rPr>
                        <a:t>S. No.</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dirty="0">
                          <a:latin typeface="Times New Roman" panose="02020603050405020304"/>
                          <a:ea typeface="Times New Roman" panose="02020603050405020304"/>
                          <a:cs typeface="Times New Roman" panose="02020603050405020304"/>
                          <a:sym typeface="Times New Roman" panose="02020603050405020304"/>
                        </a:rPr>
                        <a:t>Register number</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Name of the Student</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7440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Calibri" panose="020F0502020204030204"/>
                          <a:ea typeface="Calibri" panose="020F0502020204030204"/>
                          <a:cs typeface="Calibri" panose="020F0502020204030204"/>
                          <a:sym typeface="Calibri" panose="020F0502020204030204"/>
                        </a:rPr>
                        <a:t>               </a:t>
                      </a:r>
                      <a:r>
                        <a:rPr lang="en-US" sz="2400" b="0" u="none" strike="noStrike" cap="none" dirty="0">
                          <a:latin typeface="Times New Roman" panose="02020603050405020304" pitchFamily="18" charset="0"/>
                          <a:ea typeface="Calibri" panose="020F0502020204030204"/>
                          <a:cs typeface="Times New Roman" panose="02020603050405020304" pitchFamily="18" charset="0"/>
                          <a:sym typeface="Calibri" panose="020F0502020204030204"/>
                        </a:rPr>
                        <a:t>U21CN079</a:t>
                      </a:r>
                      <a:endParaRPr lang="en-US" sz="2400" b="0" u="none" strike="noStrike" cap="none" dirty="0">
                        <a:latin typeface="Times New Roman" panose="02020603050405020304" pitchFamily="18" charset="0"/>
                        <a:ea typeface="Calibri" panose="020F0502020204030204"/>
                        <a:cs typeface="Times New Roman" panose="02020603050405020304" pitchFamily="18" charset="0"/>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PASAPALA NIHARIKA</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panose="02020603050405020304"/>
                          <a:ea typeface="Times New Roman" panose="02020603050405020304"/>
                          <a:cs typeface="Times New Roman" panose="02020603050405020304"/>
                          <a:sym typeface="Times New Roman" panose="02020603050405020304"/>
                        </a:rPr>
                        <a:t>             U21CN077</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PASAM SWATHI </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U21CN078</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PASANGULAPATI RAMAKRISHNA</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panose="02020603050405020304"/>
                          <a:ea typeface="Times New Roman" panose="02020603050405020304"/>
                          <a:cs typeface="Times New Roman" panose="02020603050405020304"/>
                          <a:sym typeface="Times New Roman" panose="02020603050405020304"/>
                        </a:rPr>
                        <a:t>             U21CN142</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n-US" sz="2400" u="none" strike="noStrike" cap="none" dirty="0">
                          <a:latin typeface="Times New Roman" panose="02020603050405020304"/>
                          <a:ea typeface="Times New Roman" panose="02020603050405020304"/>
                          <a:cs typeface="Times New Roman" panose="02020603050405020304"/>
                          <a:sym typeface="Times New Roman" panose="02020603050405020304"/>
                        </a:rPr>
                        <a:t>         REDDIMALLA LEENA </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11" name="Google Shape;111;p1"/>
          <p:cNvSpPr/>
          <p:nvPr/>
        </p:nvSpPr>
        <p:spPr>
          <a:xfrm>
            <a:off x="1384935" y="5583555"/>
            <a:ext cx="6509385" cy="459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GUIDED BY: </a:t>
            </a:r>
            <a:r>
              <a:rPr lang="en-IN" altLang="en-US" sz="24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MS.N.FATHIMA SHRENE SHIFNA</a:t>
            </a:r>
            <a:endParaRPr lang="en-IN" altLang="en-US" sz="24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Rectangle 2"/>
          <p:cNvSpPr>
            <a:spLocks noChangeArrowheads="1"/>
          </p:cNvSpPr>
          <p:nvPr/>
        </p:nvSpPr>
        <p:spPr bwMode="auto">
          <a:xfrm>
            <a:off x="0" y="625976"/>
            <a:ext cx="36034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No:B4 </a:t>
            </a:r>
            <a:endParaRPr kumimoji="0" lang="en-US" altLang="zh-CN" sz="2400" b="0" i="0" u="none" strike="noStrike" cap="none" normalizeH="0" baseline="0" dirty="0">
              <a:ln>
                <a:noFill/>
              </a:ln>
              <a:solidFill>
                <a:schemeClr val="tx1"/>
              </a:solidFill>
              <a:effectLst/>
            </a:endParaRPr>
          </a:p>
        </p:txBody>
      </p:sp>
      <p:sp>
        <p:nvSpPr>
          <p:cNvPr id="12" name="Rectangle 2"/>
          <p:cNvSpPr>
            <a:spLocks noChangeArrowheads="1"/>
          </p:cNvSpPr>
          <p:nvPr/>
        </p:nvSpPr>
        <p:spPr bwMode="auto">
          <a:xfrm>
            <a:off x="0" y="116043"/>
            <a:ext cx="7802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spcBef>
                <a:spcPct val="0"/>
              </a:spcBef>
              <a:spcAft>
                <a:spcPct val="0"/>
              </a:spcAft>
              <a:buClrTx/>
            </a:pPr>
            <a:r>
              <a:rPr lang="en-IN" sz="2400" b="1" dirty="0">
                <a:latin typeface="Times New Roman" panose="02020603050405020304" pitchFamily="18" charset="0"/>
                <a:ea typeface="Calibri" panose="020F0502020204030204" pitchFamily="34" charset="0"/>
                <a:cs typeface="Times New Roman" panose="02020603050405020304" pitchFamily="18" charset="0"/>
              </a:rPr>
              <a:t>U20CSPR02</a:t>
            </a:r>
            <a:r>
              <a:rPr lang="en-IN" sz="2400" dirty="0"/>
              <a:t>-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MAJOR PROJECT</a:t>
            </a:r>
            <a:endParaRPr kumimoji="0" lang="en-US" altLang="zh-CN" sz="2400" b="0" i="0" u="none" strike="noStrike" cap="none" normalizeH="0" baseline="0" dirty="0">
              <a:ln>
                <a:noFill/>
              </a:ln>
              <a:solidFill>
                <a:schemeClr val="tx1"/>
              </a:solidFill>
              <a:effectLst/>
            </a:endParaRPr>
          </a:p>
        </p:txBody>
      </p:sp>
      <p:sp>
        <p:nvSpPr>
          <p:cNvPr id="13" name="Rectangle 12"/>
          <p:cNvSpPr/>
          <p:nvPr/>
        </p:nvSpPr>
        <p:spPr>
          <a:xfrm>
            <a:off x="0" y="1197067"/>
            <a:ext cx="4197350" cy="46037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DOMAIN: DEEP LEARNING</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0" y="1768803"/>
            <a:ext cx="11085086"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PROJECT TITLE </a:t>
            </a:r>
            <a:r>
              <a:rPr lang="en-IN" sz="2400" b="1">
                <a:latin typeface="Times New Roman" panose="02020603050405020304" pitchFamily="18" charset="0"/>
                <a:ea typeface="Calibri" panose="020F0502020204030204" pitchFamily="34" charset="0"/>
                <a:cs typeface="Times New Roman" panose="02020603050405020304" pitchFamily="18" charset="0"/>
              </a:rPr>
              <a:t>: CROP YIELD PREDICTION:USING HYBRID AI MODELS</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956637"/>
          </a:xfrm>
        </p:spPr>
        <p:txBody>
          <a:bodyPr>
            <a:normAutofit fontScale="90000"/>
          </a:bodyPr>
          <a:lstStyle/>
          <a:p>
            <a:br>
              <a:rPr lang="en-IN" altLang="en-US" sz="8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br>
            <a:r>
              <a:rPr lang="en-IN" altLang="en-US" sz="27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Feasability</a:t>
            </a:r>
            <a:r>
              <a:rPr lang="en-IN" altLang="en-US" sz="27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of the project:</a:t>
            </a:r>
            <a:endParaRPr lang="en-IN" sz="2700" dirty="0"/>
          </a:p>
        </p:txBody>
      </p:sp>
      <p:sp>
        <p:nvSpPr>
          <p:cNvPr id="3" name="Subtitle 2"/>
          <p:cNvSpPr>
            <a:spLocks noGrp="1"/>
          </p:cNvSpPr>
          <p:nvPr>
            <p:ph type="subTitle" idx="1"/>
          </p:nvPr>
        </p:nvSpPr>
        <p:spPr>
          <a:xfrm>
            <a:off x="1100051" y="1715589"/>
            <a:ext cx="10058400" cy="3883031"/>
          </a:xfrm>
        </p:spPr>
        <p:txBody>
          <a:bodyPr>
            <a:normAutofit/>
          </a:bodyPr>
          <a:lstStyle/>
          <a:p>
            <a:pPr marR="0" lvl="0" algn="l" rtl="0">
              <a:lnSpc>
                <a:spcPct val="150000"/>
              </a:lnSpc>
              <a:spcBef>
                <a:spcPts val="0"/>
              </a:spcBef>
              <a:spcAft>
                <a:spcPts val="0"/>
              </a:spcAft>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 Availability of Data: </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Weather, soil, and crop data are available from various sources, such as government agencies, research institutions, and private companies.</a:t>
            </a: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Computational Resources: </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Cloud computing platforms and specialized hardware (e.g., GPUs, TPUs) can handle complex AI model training and deployment.</a:t>
            </a: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AI Frameworks and Tools: </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Open-source AI frameworks (e.g., TensorFlow, </a:t>
            </a:r>
            <a:r>
              <a:rPr lang="en-US" altLang="en-GB"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PyTorch</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and libraries (e.g., scikit-learn) provide a solid foundation for building and deploying hybrid AI models.</a:t>
            </a: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984068"/>
            <a:ext cx="10058400" cy="275311"/>
          </a:xfrm>
        </p:spPr>
        <p:txBody>
          <a:bodyPr>
            <a:noAutofit/>
          </a:bodyPr>
          <a:lstStyle/>
          <a:p>
            <a:br>
              <a:rPr lang="en-IN" altLang="en-US" sz="2400" b="1" dirty="0">
                <a:latin typeface="Times New Roman" panose="02020603050405020304" pitchFamily="18" charset="0"/>
                <a:cs typeface="Times New Roman" panose="02020603050405020304" pitchFamily="18" charset="0"/>
              </a:rPr>
            </a:br>
            <a:r>
              <a:rPr lang="en-IN" altLang="en-US" sz="2400" b="1" dirty="0">
                <a:latin typeface="Times New Roman" panose="02020603050405020304" pitchFamily="18" charset="0"/>
                <a:cs typeface="Times New Roman" panose="02020603050405020304" pitchFamily="18" charset="0"/>
              </a:rPr>
              <a:t>METHODOLOGY  OF PROPOSED WORK:</a:t>
            </a:r>
            <a:endParaRPr lang="en-IN" sz="2400" dirty="0"/>
          </a:p>
        </p:txBody>
      </p:sp>
      <p:sp>
        <p:nvSpPr>
          <p:cNvPr id="3" name="Subtitle 2"/>
          <p:cNvSpPr>
            <a:spLocks noGrp="1"/>
          </p:cNvSpPr>
          <p:nvPr>
            <p:ph type="subTitle" idx="1"/>
          </p:nvPr>
        </p:nvSpPr>
        <p:spPr>
          <a:xfrm>
            <a:off x="1100051" y="1166949"/>
            <a:ext cx="10058400" cy="4932099"/>
          </a:xfrm>
        </p:spPr>
        <p:txBody>
          <a:bodyPr>
            <a:normAutofit fontScale="92500"/>
          </a:bodyPr>
          <a:lstStyle/>
          <a:p>
            <a:r>
              <a:rPr lang="en-US" altLang="en-GB" sz="2200" b="1" dirty="0">
                <a:solidFill>
                  <a:schemeClr val="tx1"/>
                </a:solidFill>
                <a:latin typeface="Times New Roman" panose="02020603050405020304" pitchFamily="18" charset="0"/>
                <a:cs typeface="Times New Roman" panose="02020603050405020304" pitchFamily="18" charset="0"/>
              </a:rPr>
              <a:t>1</a:t>
            </a:r>
            <a:r>
              <a:rPr lang="en-IN" altLang="en-US" sz="2200" b="1" dirty="0">
                <a:solidFill>
                  <a:schemeClr val="tx1"/>
                </a:solidFill>
                <a:latin typeface="Times New Roman" panose="02020603050405020304" pitchFamily="18" charset="0"/>
                <a:cs typeface="Times New Roman" panose="02020603050405020304" pitchFamily="18" charset="0"/>
              </a:rPr>
              <a:t>.</a:t>
            </a:r>
            <a:r>
              <a:rPr lang="en-US" altLang="en-GB" sz="2200" b="1" dirty="0">
                <a:solidFill>
                  <a:schemeClr val="tx1"/>
                </a:solidFill>
                <a:latin typeface="Times New Roman" panose="02020603050405020304" pitchFamily="18" charset="0"/>
                <a:cs typeface="Times New Roman" panose="02020603050405020304" pitchFamily="18" charset="0"/>
              </a:rPr>
              <a:t>Data Collection and Preprocessing</a:t>
            </a:r>
            <a:endParaRPr lang="en-US" altLang="en-GB" sz="2200" b="1" dirty="0">
              <a:solidFill>
                <a:schemeClr val="tx1"/>
              </a:solidFill>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r>
              <a:rPr lang="en-US" altLang="en-GB" sz="2200" b="1" dirty="0">
                <a:solidFill>
                  <a:schemeClr val="tx1"/>
                </a:solidFill>
                <a:latin typeface="Times New Roman" panose="02020603050405020304" pitchFamily="18" charset="0"/>
                <a:cs typeface="Times New Roman" panose="02020603050405020304" pitchFamily="18" charset="0"/>
              </a:rPr>
              <a:t>Data Sources: </a:t>
            </a:r>
            <a:r>
              <a:rPr lang="en-US" altLang="en-GB" sz="2200" dirty="0">
                <a:solidFill>
                  <a:schemeClr val="tx1"/>
                </a:solidFill>
                <a:latin typeface="Times New Roman" panose="02020603050405020304" pitchFamily="18" charset="0"/>
                <a:cs typeface="Times New Roman" panose="02020603050405020304" pitchFamily="18" charset="0"/>
              </a:rPr>
              <a:t>Collect historical climate data, soil data, crop data, and yield data from reliable sources, such as government agencies, research institutions, and private companies.</a:t>
            </a:r>
            <a:endParaRPr lang="en-US" altLang="en-GB" sz="22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2200" b="1" dirty="0">
                <a:solidFill>
                  <a:schemeClr val="tx1"/>
                </a:solidFill>
                <a:latin typeface="Times New Roman" panose="02020603050405020304" pitchFamily="18" charset="0"/>
                <a:cs typeface="Times New Roman" panose="02020603050405020304" pitchFamily="18" charset="0"/>
              </a:rPr>
              <a:t>Data Preprocessing:</a:t>
            </a:r>
            <a:r>
              <a:rPr lang="en-US" altLang="en-GB" sz="2200" dirty="0">
                <a:solidFill>
                  <a:schemeClr val="tx1"/>
                </a:solidFill>
                <a:latin typeface="Times New Roman" panose="02020603050405020304" pitchFamily="18" charset="0"/>
                <a:cs typeface="Times New Roman" panose="02020603050405020304" pitchFamily="18" charset="0"/>
              </a:rPr>
              <a:t> Clean, transform, and normalize the data to prepare it for modeling.</a:t>
            </a:r>
            <a:endParaRPr lang="en-US" altLang="en-GB" sz="2200" dirty="0">
              <a:solidFill>
                <a:schemeClr val="tx1"/>
              </a:solidFill>
              <a:latin typeface="Times New Roman" panose="02020603050405020304" pitchFamily="18" charset="0"/>
              <a:cs typeface="Times New Roman" panose="02020603050405020304" pitchFamily="18" charset="0"/>
            </a:endParaRPr>
          </a:p>
          <a:p>
            <a:pPr marL="101600" indent="0">
              <a:buFont typeface="Wingdings" panose="05000000000000000000" charset="0"/>
            </a:pPr>
            <a:r>
              <a:rPr lang="en-US" altLang="en-GB" sz="2200" dirty="0">
                <a:solidFill>
                  <a:schemeClr val="tx1"/>
                </a:solidFill>
                <a:latin typeface="Times New Roman" panose="02020603050405020304" pitchFamily="18" charset="0"/>
                <a:cs typeface="Times New Roman" panose="02020603050405020304" pitchFamily="18" charset="0"/>
              </a:rPr>
              <a:t> </a:t>
            </a:r>
            <a:r>
              <a:rPr lang="en-US" altLang="en-GB" sz="2200" b="1" dirty="0">
                <a:solidFill>
                  <a:schemeClr val="tx1"/>
                </a:solidFill>
                <a:latin typeface="Times New Roman" panose="02020603050405020304" pitchFamily="18" charset="0"/>
                <a:cs typeface="Times New Roman" panose="02020603050405020304" pitchFamily="18" charset="0"/>
              </a:rPr>
              <a:t>2</a:t>
            </a:r>
            <a:r>
              <a:rPr lang="en-IN" altLang="en-US" sz="2200" b="1" dirty="0">
                <a:solidFill>
                  <a:schemeClr val="tx1"/>
                </a:solidFill>
                <a:latin typeface="Times New Roman" panose="02020603050405020304" pitchFamily="18" charset="0"/>
                <a:cs typeface="Times New Roman" panose="02020603050405020304" pitchFamily="18" charset="0"/>
              </a:rPr>
              <a:t>.</a:t>
            </a:r>
            <a:r>
              <a:rPr lang="en-US" altLang="en-GB" sz="2200" b="1" dirty="0">
                <a:solidFill>
                  <a:schemeClr val="tx1"/>
                </a:solidFill>
                <a:latin typeface="Times New Roman" panose="02020603050405020304" pitchFamily="18" charset="0"/>
                <a:cs typeface="Times New Roman" panose="02020603050405020304" pitchFamily="18" charset="0"/>
              </a:rPr>
              <a:t>Hybrid AI Model Development</a:t>
            </a:r>
            <a:endParaRPr lang="en-US" altLang="en-GB" sz="2200" dirty="0">
              <a:solidFill>
                <a:schemeClr val="tx1"/>
              </a:solidFill>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r>
              <a:rPr lang="en-US" altLang="en-GB" sz="2200" b="1" dirty="0">
                <a:solidFill>
                  <a:schemeClr val="tx1"/>
                </a:solidFill>
                <a:latin typeface="Times New Roman" panose="02020603050405020304" pitchFamily="18" charset="0"/>
                <a:cs typeface="Times New Roman" panose="02020603050405020304" pitchFamily="18" charset="0"/>
              </a:rPr>
              <a:t>Deep Learning Models:</a:t>
            </a:r>
            <a:r>
              <a:rPr lang="en-US" altLang="en-GB" sz="2200" dirty="0">
                <a:solidFill>
                  <a:schemeClr val="tx1"/>
                </a:solidFill>
                <a:latin typeface="Times New Roman" panose="02020603050405020304" pitchFamily="18" charset="0"/>
                <a:cs typeface="Times New Roman" panose="02020603050405020304" pitchFamily="18" charset="0"/>
              </a:rPr>
              <a:t> Develop deep learning models, such as convolutional neural networks (CNNs) and recurrent neural networks (RNNs), to analyze spatial and temporal patterns in the data.</a:t>
            </a:r>
            <a:endParaRPr lang="en-US" altLang="en-GB" sz="2200" dirty="0">
              <a:solidFill>
                <a:schemeClr val="tx1"/>
              </a:solidFill>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r>
              <a:rPr lang="en-US" altLang="en-GB" sz="2200" b="1" dirty="0">
                <a:solidFill>
                  <a:schemeClr val="tx1"/>
                </a:solidFill>
                <a:latin typeface="Times New Roman" panose="02020603050405020304" pitchFamily="18" charset="0"/>
                <a:cs typeface="Times New Roman" panose="02020603050405020304" pitchFamily="18" charset="0"/>
              </a:rPr>
              <a:t>Hybrid Model: </a:t>
            </a:r>
            <a:r>
              <a:rPr lang="en-US" altLang="en-GB" sz="2200" dirty="0">
                <a:solidFill>
                  <a:schemeClr val="tx1"/>
                </a:solidFill>
                <a:latin typeface="Times New Roman" panose="02020603050405020304" pitchFamily="18" charset="0"/>
                <a:cs typeface="Times New Roman" panose="02020603050405020304" pitchFamily="18" charset="0"/>
              </a:rPr>
              <a:t>Combine the strengths of machine learning and deep learning models to create a hybrid AI model that can accurately predict crop yields</a:t>
            </a:r>
            <a:endParaRPr lang="en-US" altLang="en-GB" sz="2200" dirty="0">
              <a:solidFill>
                <a:schemeClr val="tx1"/>
              </a:solidFill>
              <a:latin typeface="Times New Roman" panose="02020603050405020304" pitchFamily="18" charset="0"/>
              <a:cs typeface="Times New Roman" panose="02020603050405020304" pitchFamily="18" charset="0"/>
            </a:endParaRPr>
          </a:p>
          <a:p>
            <a:pPr marL="101600" indent="0">
              <a:buFont typeface="Wingdings" panose="05000000000000000000" charset="0"/>
            </a:pPr>
            <a:r>
              <a:rPr lang="en-US" altLang="en-GB" sz="2200" dirty="0">
                <a:solidFill>
                  <a:schemeClr val="tx1"/>
                </a:solidFill>
                <a:latin typeface="Times New Roman" panose="02020603050405020304" pitchFamily="18" charset="0"/>
                <a:cs typeface="Times New Roman" panose="02020603050405020304" pitchFamily="18" charset="0"/>
              </a:rPr>
              <a:t> </a:t>
            </a:r>
            <a:r>
              <a:rPr lang="en-US" altLang="en-GB" sz="2200" b="1" dirty="0">
                <a:solidFill>
                  <a:schemeClr val="tx1"/>
                </a:solidFill>
                <a:latin typeface="Times New Roman" panose="02020603050405020304" pitchFamily="18" charset="0"/>
                <a:cs typeface="Times New Roman" panose="02020603050405020304" pitchFamily="18" charset="0"/>
              </a:rPr>
              <a:t>3</a:t>
            </a:r>
            <a:r>
              <a:rPr lang="en-IN" altLang="en-US" sz="2200" b="1" dirty="0">
                <a:solidFill>
                  <a:schemeClr val="tx1"/>
                </a:solidFill>
                <a:latin typeface="Times New Roman" panose="02020603050405020304" pitchFamily="18" charset="0"/>
                <a:cs typeface="Times New Roman" panose="02020603050405020304" pitchFamily="18" charset="0"/>
              </a:rPr>
              <a:t>.</a:t>
            </a:r>
            <a:r>
              <a:rPr lang="en-US" altLang="en-GB" sz="2200" b="1" dirty="0">
                <a:solidFill>
                  <a:schemeClr val="tx1"/>
                </a:solidFill>
                <a:latin typeface="Times New Roman" panose="02020603050405020304" pitchFamily="18" charset="0"/>
                <a:cs typeface="Times New Roman" panose="02020603050405020304" pitchFamily="18" charset="0"/>
              </a:rPr>
              <a:t>Model Training and Evaluation</a:t>
            </a:r>
            <a:endParaRPr lang="en-US" altLang="en-GB" sz="2200" b="1" dirty="0">
              <a:solidFill>
                <a:schemeClr val="tx1"/>
              </a:solidFill>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r>
              <a:rPr lang="en-US" altLang="en-GB" sz="2200" b="1" dirty="0">
                <a:solidFill>
                  <a:schemeClr val="tx1"/>
                </a:solidFill>
                <a:latin typeface="Times New Roman" panose="02020603050405020304" pitchFamily="18" charset="0"/>
                <a:cs typeface="Times New Roman" panose="02020603050405020304" pitchFamily="18" charset="0"/>
              </a:rPr>
              <a:t>Model Training:</a:t>
            </a:r>
            <a:r>
              <a:rPr lang="en-US" altLang="en-GB" sz="2200" dirty="0">
                <a:solidFill>
                  <a:schemeClr val="tx1"/>
                </a:solidFill>
                <a:latin typeface="Times New Roman" panose="02020603050405020304" pitchFamily="18" charset="0"/>
                <a:cs typeface="Times New Roman" panose="02020603050405020304" pitchFamily="18" charset="0"/>
              </a:rPr>
              <a:t> Train the hybrid AI model using the preprocessed data.</a:t>
            </a:r>
            <a:endParaRPr lang="en-US" altLang="en-GB" sz="2200" dirty="0">
              <a:solidFill>
                <a:schemeClr val="tx1"/>
              </a:solidFill>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endParaRPr lang="en-US" altLang="en-GB" sz="2200" dirty="0">
              <a:latin typeface="Times New Roman" panose="02020603050405020304" pitchFamily="18" charset="0"/>
              <a:cs typeface="Times New Roman" panose="02020603050405020304" pitchFamily="18" charset="0"/>
            </a:endParaRPr>
          </a:p>
          <a:p>
            <a:pPr marL="444500" indent="-342900">
              <a:buFont typeface="Wingdings" panose="05000000000000000000" charset="0"/>
              <a:buChar char="Ø"/>
            </a:pPr>
            <a:endParaRPr lang="en-US" altLang="en-GB" sz="2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083" y="896983"/>
            <a:ext cx="10058400" cy="4484914"/>
          </a:xfrm>
        </p:spPr>
        <p:txBody>
          <a:bodyPr>
            <a:normAutofit fontScale="92500" lnSpcReduction="10000"/>
          </a:bodyPr>
          <a:lstStyle/>
          <a:p>
            <a:r>
              <a:rPr lang="en-US" altLang="en-GB" sz="2400" b="1" dirty="0">
                <a:solidFill>
                  <a:schemeClr val="tx1"/>
                </a:solidFill>
                <a:latin typeface="Times New Roman" panose="02020603050405020304" pitchFamily="18" charset="0"/>
                <a:cs typeface="Times New Roman" panose="02020603050405020304" pitchFamily="18" charset="0"/>
              </a:rPr>
              <a:t>4</a:t>
            </a:r>
            <a:r>
              <a:rPr lang="en-IN" altLang="en-US" sz="2400" b="1" dirty="0">
                <a:solidFill>
                  <a:schemeClr val="tx1"/>
                </a:solidFill>
                <a:latin typeface="Times New Roman" panose="02020603050405020304" pitchFamily="18" charset="0"/>
                <a:cs typeface="Times New Roman" panose="02020603050405020304" pitchFamily="18" charset="0"/>
              </a:rPr>
              <a:t>.</a:t>
            </a:r>
            <a:r>
              <a:rPr lang="en-US" altLang="en-GB" sz="2400" b="1" dirty="0">
                <a:solidFill>
                  <a:schemeClr val="tx1"/>
                </a:solidFill>
                <a:latin typeface="Times New Roman" panose="02020603050405020304" pitchFamily="18" charset="0"/>
                <a:cs typeface="Times New Roman" panose="02020603050405020304" pitchFamily="18" charset="0"/>
              </a:rPr>
              <a:t>Deployment and Testing</a:t>
            </a:r>
            <a:endParaRPr lang="en-US" altLang="en-GB"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2400" b="1" dirty="0">
                <a:solidFill>
                  <a:schemeClr val="tx1"/>
                </a:solidFill>
                <a:latin typeface="Times New Roman" panose="02020603050405020304" pitchFamily="18" charset="0"/>
                <a:cs typeface="Times New Roman" panose="02020603050405020304" pitchFamily="18" charset="0"/>
              </a:rPr>
              <a:t>Model Deployment: </a:t>
            </a:r>
            <a:r>
              <a:rPr lang="en-US" altLang="en-GB" sz="2400" dirty="0">
                <a:solidFill>
                  <a:schemeClr val="tx1"/>
                </a:solidFill>
                <a:latin typeface="Times New Roman" panose="02020603050405020304" pitchFamily="18" charset="0"/>
                <a:cs typeface="Times New Roman" panose="02020603050405020304" pitchFamily="18" charset="0"/>
              </a:rPr>
              <a:t>Deploy the hybrid AI model in a cloud-based or on-premise environment.</a:t>
            </a:r>
            <a:endParaRPr lang="en-US" altLang="en-GB"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dirty="0">
                <a:solidFill>
                  <a:schemeClr val="tx1"/>
                </a:solidFill>
              </a:rPr>
              <a:t> </a:t>
            </a:r>
            <a:r>
              <a:rPr lang="en-US" altLang="en-GB" sz="2400" b="1" dirty="0">
                <a:solidFill>
                  <a:schemeClr val="tx1"/>
                </a:solidFill>
                <a:latin typeface="Times New Roman" panose="02020603050405020304" pitchFamily="18" charset="0"/>
                <a:cs typeface="Times New Roman" panose="02020603050405020304" pitchFamily="18" charset="0"/>
              </a:rPr>
              <a:t>Testing: </a:t>
            </a:r>
            <a:r>
              <a:rPr lang="en-US" altLang="en-GB" sz="2400" dirty="0">
                <a:solidFill>
                  <a:schemeClr val="tx1"/>
                </a:solidFill>
                <a:latin typeface="Times New Roman" panose="02020603050405020304" pitchFamily="18" charset="0"/>
                <a:cs typeface="Times New Roman" panose="02020603050405020304" pitchFamily="18" charset="0"/>
              </a:rPr>
              <a:t>Test the hybrid AI model using real-world data to evaluate its performance and accuracy.</a:t>
            </a:r>
            <a:endParaRPr lang="en-US" altLang="en-GB" sz="2400" dirty="0">
              <a:solidFill>
                <a:schemeClr val="tx1"/>
              </a:solidFill>
              <a:latin typeface="Times New Roman" panose="02020603050405020304" pitchFamily="18" charset="0"/>
              <a:cs typeface="Times New Roman" panose="02020603050405020304" pitchFamily="18" charset="0"/>
            </a:endParaRPr>
          </a:p>
          <a:p>
            <a:pPr marL="101600" indent="0">
              <a:buFont typeface="Wingdings" panose="05000000000000000000" charset="0"/>
            </a:pPr>
            <a:r>
              <a:rPr lang="en-US" altLang="en-GB" sz="2400" b="1" dirty="0">
                <a:solidFill>
                  <a:schemeClr val="tx1"/>
                </a:solidFill>
                <a:latin typeface="Times New Roman" panose="02020603050405020304" pitchFamily="18" charset="0"/>
                <a:cs typeface="Times New Roman" panose="02020603050405020304" pitchFamily="18" charset="0"/>
              </a:rPr>
              <a:t>5</a:t>
            </a:r>
            <a:r>
              <a:rPr lang="en-IN" altLang="en-US" sz="2400" b="1" dirty="0">
                <a:solidFill>
                  <a:schemeClr val="tx1"/>
                </a:solidFill>
                <a:latin typeface="Times New Roman" panose="02020603050405020304" pitchFamily="18" charset="0"/>
                <a:cs typeface="Times New Roman" panose="02020603050405020304" pitchFamily="18" charset="0"/>
              </a:rPr>
              <a:t>.</a:t>
            </a:r>
            <a:r>
              <a:rPr lang="en-US" altLang="en-GB" sz="2400" b="1" dirty="0">
                <a:solidFill>
                  <a:schemeClr val="tx1"/>
                </a:solidFill>
                <a:latin typeface="Times New Roman" panose="02020603050405020304" pitchFamily="18" charset="0"/>
                <a:cs typeface="Times New Roman" panose="02020603050405020304" pitchFamily="18" charset="0"/>
              </a:rPr>
              <a:t> Maintenance and Update</a:t>
            </a:r>
            <a:endParaRPr lang="en-US" altLang="en-GB" sz="2400"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2400" b="1" dirty="0">
                <a:solidFill>
                  <a:schemeClr val="tx1"/>
                </a:solidFill>
                <a:latin typeface="Times New Roman" panose="02020603050405020304" pitchFamily="18" charset="0"/>
                <a:cs typeface="Times New Roman" panose="02020603050405020304" pitchFamily="18" charset="0"/>
              </a:rPr>
              <a:t>Model Maintenance:</a:t>
            </a:r>
            <a:r>
              <a:rPr lang="en-US" altLang="en-GB" sz="2400" dirty="0">
                <a:solidFill>
                  <a:schemeClr val="tx1"/>
                </a:solidFill>
                <a:latin typeface="Times New Roman" panose="02020603050405020304" pitchFamily="18" charset="0"/>
                <a:cs typeface="Times New Roman" panose="02020603050405020304" pitchFamily="18" charset="0"/>
              </a:rPr>
              <a:t> Regularly update and maintain the hybrid AI model to ensure its performance and accuracy.</a:t>
            </a:r>
            <a:endParaRPr lang="en-US" altLang="en-GB"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2400" b="1" dirty="0">
                <a:solidFill>
                  <a:schemeClr val="tx1"/>
                </a:solidFill>
                <a:latin typeface="Times New Roman" panose="02020603050405020304" pitchFamily="18" charset="0"/>
                <a:cs typeface="Times New Roman" panose="02020603050405020304" pitchFamily="18" charset="0"/>
              </a:rPr>
              <a:t>Data Updates: </a:t>
            </a:r>
            <a:r>
              <a:rPr lang="en-US" altLang="en-GB" sz="2400" dirty="0">
                <a:solidFill>
                  <a:schemeClr val="tx1"/>
                </a:solidFill>
                <a:latin typeface="Times New Roman" panose="02020603050405020304" pitchFamily="18" charset="0"/>
                <a:cs typeface="Times New Roman" panose="02020603050405020304" pitchFamily="18" charset="0"/>
              </a:rPr>
              <a:t>Update the data used to train the hybrid AI model to reflect changes in climate, soil, and crop conditions.</a:t>
            </a:r>
            <a:endParaRPr lang="en-US" altLang="en-GB"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2400" b="1" dirty="0">
                <a:solidFill>
                  <a:schemeClr val="tx1"/>
                </a:solidFill>
                <a:latin typeface="Times New Roman" panose="02020603050405020304" pitchFamily="18" charset="0"/>
                <a:cs typeface="Times New Roman" panose="02020603050405020304" pitchFamily="18" charset="0"/>
              </a:rPr>
              <a:t>Model Improvement:</a:t>
            </a:r>
            <a:r>
              <a:rPr lang="en-US" altLang="en-GB" sz="2400" dirty="0">
                <a:solidFill>
                  <a:schemeClr val="tx1"/>
                </a:solidFill>
                <a:latin typeface="Times New Roman" panose="02020603050405020304" pitchFamily="18" charset="0"/>
                <a:cs typeface="Times New Roman" panose="02020603050405020304" pitchFamily="18" charset="0"/>
              </a:rPr>
              <a:t> Continuously improve the hybrid AI model by incorporating new data, algorithms,</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GB" sz="2400" dirty="0">
                <a:solidFill>
                  <a:schemeClr val="tx1"/>
                </a:solidFill>
                <a:latin typeface="Times New Roman" panose="02020603050405020304" pitchFamily="18" charset="0"/>
                <a:cs typeface="Times New Roman" panose="02020603050405020304" pitchFamily="18" charset="0"/>
              </a:rPr>
              <a:t>and</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GB" sz="2400" dirty="0" err="1">
                <a:solidFill>
                  <a:schemeClr val="tx1"/>
                </a:solidFill>
                <a:latin typeface="Times New Roman" panose="02020603050405020304" pitchFamily="18" charset="0"/>
                <a:cs typeface="Times New Roman" panose="02020603050405020304" pitchFamily="18" charset="0"/>
              </a:rPr>
              <a:t>techn</a:t>
            </a:r>
            <a:r>
              <a:rPr lang="en-IN" altLang="en-US" sz="2400" dirty="0" err="1">
                <a:solidFill>
                  <a:schemeClr val="tx1"/>
                </a:solidFill>
                <a:latin typeface="Times New Roman" panose="02020603050405020304" pitchFamily="18" charset="0"/>
                <a:cs typeface="Times New Roman" panose="02020603050405020304" pitchFamily="18" charset="0"/>
              </a:rPr>
              <a:t>i</a:t>
            </a:r>
            <a:r>
              <a:rPr lang="en-US" altLang="en-GB" sz="2400" dirty="0">
                <a:solidFill>
                  <a:schemeClr val="tx1"/>
                </a:solidFill>
                <a:latin typeface="Times New Roman" panose="02020603050405020304" pitchFamily="18" charset="0"/>
                <a:cs typeface="Times New Roman" panose="02020603050405020304" pitchFamily="18" charset="0"/>
              </a:rPr>
              <a:t>ques.</a:t>
            </a:r>
            <a:endParaRPr lang="en-US" alt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77071"/>
          </a:xfrm>
        </p:spPr>
        <p:txBody>
          <a:bodyPr>
            <a:normAutofit fontScale="90000"/>
          </a:bodyPr>
          <a:lstStyle/>
          <a:p>
            <a:r>
              <a:rPr lang="en-US" altLang="en-GB" sz="2400" b="1" dirty="0">
                <a:latin typeface="Times New Roman" panose="02020603050405020304" pitchFamily="18" charset="0"/>
                <a:cs typeface="Times New Roman" panose="02020603050405020304" pitchFamily="18" charset="0"/>
              </a:rPr>
              <a:t>Source Code Demonstration and Presentation:</a:t>
            </a:r>
            <a:endParaRPr lang="en-IN" sz="2400" dirty="0"/>
          </a:p>
        </p:txBody>
      </p:sp>
      <p:sp>
        <p:nvSpPr>
          <p:cNvPr id="3" name="Subtitle 2"/>
          <p:cNvSpPr>
            <a:spLocks noGrp="1"/>
          </p:cNvSpPr>
          <p:nvPr>
            <p:ph type="subTitle" idx="1"/>
          </p:nvPr>
        </p:nvSpPr>
        <p:spPr>
          <a:xfrm>
            <a:off x="1097280" y="1193074"/>
            <a:ext cx="10058400" cy="4632960"/>
          </a:xfrm>
        </p:spPr>
        <p:txBody>
          <a:bodyPr>
            <a:normAutofit/>
          </a:bodyPr>
          <a:lstStyle/>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from flask import Flask, render_template, request, jsonify</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import pandas as pd</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import pickle</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app = Flask(__name__)</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 Load trained model and encoders</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with open("crop_yield_model.pkl", "rb") as f:</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    model = pickle.load(f)</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with open("label_encoders.pkl", "rb") as f:</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rPr>
              <a:t>    label_encoders = pickle.load(f)</a:t>
            </a:r>
            <a:endParaRPr lang="en-US" alt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1189" y="339634"/>
            <a:ext cx="10165673" cy="5759413"/>
          </a:xfrm>
        </p:spPr>
        <p:txBody>
          <a:bodyPr>
            <a:noAutofit/>
          </a:bodyPr>
          <a:lstStyle/>
          <a:p>
            <a:r>
              <a:rPr lang="en-IN" altLang="en-US" sz="1600" dirty="0">
                <a:solidFill>
                  <a:schemeClr val="tx1"/>
                </a:solidFill>
                <a:latin typeface="Times New Roman" panose="02020603050405020304" pitchFamily="18" charset="0"/>
                <a:cs typeface="Times New Roman" panose="02020603050405020304" pitchFamily="18" charset="0"/>
              </a:rPr>
              <a:t>d</a:t>
            </a:r>
            <a:r>
              <a:rPr lang="en-US" altLang="en-GB" sz="1600" dirty="0">
                <a:solidFill>
                  <a:schemeClr val="tx1"/>
                </a:solidFill>
                <a:latin typeface="Times New Roman" panose="02020603050405020304" pitchFamily="18" charset="0"/>
                <a:cs typeface="Times New Roman" panose="02020603050405020304" pitchFamily="18" charset="0"/>
              </a:rPr>
              <a:t>ef preprocess_input(data):</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"""Preprocess user input for prediction."""</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categorical_columns = ["Crop", "Season", "State"]</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for col in categorical_columns:</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data[col] = data[col].strip()</a:t>
            </a:r>
            <a:endParaRPr lang="en-US" altLang="en-GB" sz="1600" dirty="0">
              <a:solidFill>
                <a:schemeClr val="tx1"/>
              </a:solidFill>
              <a:latin typeface="Times New Roman" panose="02020603050405020304" pitchFamily="18" charset="0"/>
              <a:cs typeface="Times New Roman" panose="02020603050405020304" pitchFamily="18" charset="0"/>
            </a:endParaRPr>
          </a:p>
          <a:p>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 Encode categorical values</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for col in categorical_columns:</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if col in label_encoders:</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if data[col] in label_encoders[col].classes_:</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data[col] = label_encoders[col].transform([data[col]])[0]</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else:</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print(f"Warning: Unseen category '{data[col]}' in column '{col}', assigning default value.")</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data[col] = -1  # Assign -1 for unknown categories</a:t>
            </a:r>
            <a:endParaRPr lang="en-US" altLang="en-GB"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792480"/>
            <a:ext cx="10058400" cy="5364479"/>
          </a:xfrm>
        </p:spPr>
        <p:txBody>
          <a:bodyPr>
            <a:normAutofit/>
          </a:bodyPr>
          <a:lstStyle/>
          <a:p>
            <a:r>
              <a:rPr lang="en-US" altLang="en-GB" sz="1600" dirty="0">
                <a:solidFill>
                  <a:schemeClr val="tx1"/>
                </a:solidFill>
              </a:rPr>
              <a:t>return pd.DataFrame([data])</a:t>
            </a:r>
            <a:endParaRPr lang="en-US" altLang="en-GB" sz="1600" dirty="0">
              <a:solidFill>
                <a:schemeClr val="tx1"/>
              </a:solidFill>
            </a:endParaRPr>
          </a:p>
          <a:p>
            <a:r>
              <a:rPr lang="en-US" altLang="en-GB" sz="1600" dirty="0">
                <a:solidFill>
                  <a:schemeClr val="tx1"/>
                </a:solidFill>
              </a:rPr>
              <a:t>@app.route("/", methods=["GET", "POST"])</a:t>
            </a:r>
            <a:endParaRPr lang="en-US" altLang="en-GB" sz="1600" dirty="0">
              <a:solidFill>
                <a:schemeClr val="tx1"/>
              </a:solidFill>
            </a:endParaRPr>
          </a:p>
          <a:p>
            <a:r>
              <a:rPr lang="en-US" altLang="en-GB" sz="1600" dirty="0">
                <a:solidFill>
                  <a:schemeClr val="tx1"/>
                </a:solidFill>
              </a:rPr>
              <a:t>def home():</a:t>
            </a:r>
            <a:endParaRPr lang="en-US" altLang="en-GB" sz="1600" dirty="0">
              <a:solidFill>
                <a:schemeClr val="tx1"/>
              </a:solidFill>
            </a:endParaRPr>
          </a:p>
          <a:p>
            <a:r>
              <a:rPr lang="en-US" altLang="en-GB" sz="1600" dirty="0">
                <a:solidFill>
                  <a:schemeClr val="tx1"/>
                </a:solidFill>
              </a:rPr>
              <a:t>    if request.method == "POST":</a:t>
            </a:r>
            <a:endParaRPr lang="en-US" altLang="en-GB" sz="1600" dirty="0">
              <a:solidFill>
                <a:schemeClr val="tx1"/>
              </a:solidFill>
            </a:endParaRPr>
          </a:p>
          <a:p>
            <a:r>
              <a:rPr lang="en-US" altLang="en-GB" sz="1600" dirty="0">
                <a:solidFill>
                  <a:schemeClr val="tx1"/>
                </a:solidFill>
              </a:rPr>
              <a:t>        try:</a:t>
            </a:r>
            <a:endParaRPr lang="en-US" altLang="en-GB" sz="1600" dirty="0">
              <a:solidFill>
                <a:schemeClr val="tx1"/>
              </a:solidFill>
            </a:endParaRPr>
          </a:p>
          <a:p>
            <a:r>
              <a:rPr lang="en-US" altLang="en-GB" sz="1600" dirty="0">
                <a:solidFill>
                  <a:schemeClr val="tx1"/>
                </a:solidFill>
              </a:rPr>
              <a:t>            # Get input data from form</a:t>
            </a:r>
            <a:endParaRPr lang="en-US" altLang="en-GB" sz="1600" dirty="0">
              <a:solidFill>
                <a:schemeClr val="tx1"/>
              </a:solidFill>
            </a:endParaRPr>
          </a:p>
          <a:p>
            <a:r>
              <a:rPr lang="en-US" altLang="en-GB" sz="1600" dirty="0">
                <a:solidFill>
                  <a:schemeClr val="tx1"/>
                </a:solidFill>
              </a:rPr>
              <a:t>            input_data = {</a:t>
            </a:r>
            <a:endParaRPr lang="en-US" altLang="en-GB" sz="1600" dirty="0">
              <a:solidFill>
                <a:schemeClr val="tx1"/>
              </a:solidFill>
            </a:endParaRPr>
          </a:p>
          <a:p>
            <a:r>
              <a:rPr lang="en-US" altLang="en-GB" sz="1600" dirty="0">
                <a:solidFill>
                  <a:schemeClr val="tx1"/>
                </a:solidFill>
              </a:rPr>
              <a:t>                "Crop": request.form["crop"],</a:t>
            </a:r>
            <a:endParaRPr lang="en-US" altLang="en-GB" sz="1600" dirty="0">
              <a:solidFill>
                <a:schemeClr val="tx1"/>
              </a:solidFill>
            </a:endParaRPr>
          </a:p>
          <a:p>
            <a:r>
              <a:rPr lang="en-US" altLang="en-GB" sz="1600" dirty="0">
                <a:solidFill>
                  <a:schemeClr val="tx1"/>
                </a:solidFill>
              </a:rPr>
              <a:t>                "Crop_Year": int(request.form["crop_year"]),</a:t>
            </a:r>
            <a:endParaRPr lang="en-US" altLang="en-GB" sz="1600" dirty="0">
              <a:solidFill>
                <a:schemeClr val="tx1"/>
              </a:solidFill>
            </a:endParaRPr>
          </a:p>
          <a:p>
            <a:r>
              <a:rPr lang="en-US" altLang="en-GB" sz="1600" dirty="0">
                <a:solidFill>
                  <a:schemeClr val="tx1"/>
                </a:solidFill>
              </a:rPr>
              <a:t>                "Season": request.form["season"],</a:t>
            </a:r>
            <a:endParaRPr lang="en-US" altLang="en-GB" sz="1600" dirty="0">
              <a:solidFill>
                <a:schemeClr val="tx1"/>
              </a:solidFill>
            </a:endParaRPr>
          </a:p>
          <a:p>
            <a:r>
              <a:rPr lang="en-US" altLang="en-GB" sz="1600" dirty="0">
                <a:solidFill>
                  <a:schemeClr val="tx1"/>
                </a:solidFill>
                <a:sym typeface="+mn-ea"/>
              </a:rPr>
              <a:t>"State": request.form["state"],</a:t>
            </a:r>
            <a:endParaRPr lang="en-US" altLang="en-GB" sz="1600" dirty="0">
              <a:solidFill>
                <a:schemeClr val="tx1"/>
              </a:solidFill>
            </a:endParaRPr>
          </a:p>
          <a:p>
            <a:r>
              <a:rPr lang="en-US" altLang="en-GB" sz="1600" dirty="0">
                <a:solidFill>
                  <a:schemeClr val="tx1"/>
                </a:solidFill>
                <a:sym typeface="+mn-ea"/>
              </a:rPr>
              <a:t>                "Area": float(request.form["area"]),</a:t>
            </a:r>
            <a:endParaRPr lang="en-US" altLang="en-GB" sz="1600" dirty="0">
              <a:solidFill>
                <a:schemeClr val="tx1"/>
              </a:solidFill>
            </a:endParaRPr>
          </a:p>
          <a:p>
            <a:r>
              <a:rPr lang="en-US" altLang="en-GB" sz="1600" dirty="0">
                <a:solidFill>
                  <a:schemeClr val="tx1"/>
                </a:solidFill>
                <a:sym typeface="+mn-ea"/>
              </a:rPr>
              <a:t>                "Production": float(request.form["production"]),</a:t>
            </a:r>
            <a:endParaRPr lang="en-US" altLang="en-GB" sz="1600" dirty="0">
              <a:solidFill>
                <a:schemeClr val="tx1"/>
              </a:solidFill>
            </a:endParaRPr>
          </a:p>
          <a:p>
            <a:r>
              <a:rPr lang="en-US" altLang="en-GB" sz="1600" dirty="0">
                <a:solidFill>
                  <a:schemeClr val="tx1"/>
                </a:solidFill>
              </a:rPr>
              <a:t>               </a:t>
            </a:r>
            <a:endParaRPr lang="en-US" altLang="en-GB" sz="1600"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051" y="836023"/>
            <a:ext cx="10058400" cy="5277394"/>
          </a:xfrm>
        </p:spPr>
        <p:txBody>
          <a:bodyPr>
            <a:normAutofit/>
          </a:bodyPr>
          <a:lstStyle/>
          <a:p>
            <a:r>
              <a:rPr lang="en-US" altLang="en-GB" sz="1600" dirty="0">
                <a:solidFill>
                  <a:schemeClr val="tx1"/>
                </a:solidFill>
                <a:sym typeface="+mn-ea"/>
              </a:rPr>
              <a:t>                "Annual_Rainfall": float(request.form["annual_rainfall"]),</a:t>
            </a:r>
            <a:endParaRPr lang="en-US" altLang="en-GB" sz="1600" dirty="0">
              <a:solidFill>
                <a:schemeClr val="tx1"/>
              </a:solidFill>
            </a:endParaRPr>
          </a:p>
          <a:p>
            <a:r>
              <a:rPr lang="en-US" altLang="en-GB" sz="1600" dirty="0">
                <a:solidFill>
                  <a:schemeClr val="tx1"/>
                </a:solidFill>
                <a:sym typeface="+mn-ea"/>
              </a:rPr>
              <a:t>                "Fertilizer": float(request.form["fertilizer"]),</a:t>
            </a:r>
            <a:endParaRPr lang="en-US" altLang="en-GB" sz="1600" dirty="0">
              <a:solidFill>
                <a:schemeClr val="tx1"/>
              </a:solidFill>
            </a:endParaRPr>
          </a:p>
          <a:p>
            <a:r>
              <a:rPr lang="en-US" altLang="en-GB" sz="1600" dirty="0">
                <a:solidFill>
                  <a:schemeClr val="tx1"/>
                </a:solidFill>
                <a:sym typeface="+mn-ea"/>
              </a:rPr>
              <a:t>                "Pesticide": float(request.form["pesticide"])</a:t>
            </a:r>
            <a:endParaRPr lang="en-US" altLang="en-GB" sz="1600" dirty="0">
              <a:solidFill>
                <a:schemeClr val="tx1"/>
              </a:solidFill>
            </a:endParaRPr>
          </a:p>
          <a:p>
            <a:r>
              <a:rPr lang="en-US" altLang="en-GB" sz="1600" dirty="0">
                <a:solidFill>
                  <a:schemeClr val="tx1"/>
                </a:solidFill>
                <a:sym typeface="+mn-ea"/>
              </a:rPr>
              <a:t>            }</a:t>
            </a:r>
            <a:endParaRPr lang="en-US" altLang="en-GB" sz="1600" dirty="0">
              <a:solidFill>
                <a:schemeClr val="tx1"/>
              </a:solidFill>
              <a:sym typeface="+mn-ea"/>
            </a:endParaRPr>
          </a:p>
          <a:p>
            <a:r>
              <a:rPr lang="en-US" altLang="en-GB" sz="1600" dirty="0">
                <a:solidFill>
                  <a:schemeClr val="tx1"/>
                </a:solidFill>
                <a:latin typeface="Times New Roman" panose="02020603050405020304" pitchFamily="18" charset="0"/>
                <a:cs typeface="Times New Roman" panose="02020603050405020304" pitchFamily="18" charset="0"/>
              </a:rPr>
              <a:t> # Preprocess input</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processed_input = preprocess_input(input_data)</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 Predict yield</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prediction = model.predict(processed_input)[0]</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return render_template("index.html", prediction=round(prediction, 2))</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except Exception as e:</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return render_template("index.html", error=str(e))</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return render_template("index.html")</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if __name__ == "__main__":</a:t>
            </a:r>
            <a:endParaRPr lang="en-US" altLang="en-GB" sz="1600" dirty="0">
              <a:solidFill>
                <a:schemeClr val="tx1"/>
              </a:solidFill>
              <a:latin typeface="Times New Roman" panose="02020603050405020304" pitchFamily="18" charset="0"/>
              <a:cs typeface="Times New Roman" panose="02020603050405020304" pitchFamily="18" charset="0"/>
            </a:endParaRPr>
          </a:p>
          <a:p>
            <a:r>
              <a:rPr lang="en-US" altLang="en-GB" sz="1600" dirty="0">
                <a:solidFill>
                  <a:schemeClr val="tx1"/>
                </a:solidFill>
                <a:latin typeface="Times New Roman" panose="02020603050405020304" pitchFamily="18" charset="0"/>
                <a:cs typeface="Times New Roman" panose="02020603050405020304" pitchFamily="18" charset="0"/>
              </a:rPr>
              <a:t>    app.run(debug=True)</a:t>
            </a:r>
            <a:endParaRPr lang="en-US" altLang="en-GB"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7646" y="444137"/>
            <a:ext cx="10400805" cy="5154483"/>
          </a:xfrm>
        </p:spPr>
        <p:txBody>
          <a:bodyPr/>
          <a:lstStyle/>
          <a:p>
            <a:r>
              <a:rPr lang="en-IN" dirty="0">
                <a:solidFill>
                  <a:schemeClr val="tx1"/>
                </a:solidFill>
                <a:latin typeface="Times New Roman" panose="02020603050405020304" pitchFamily="18" charset="0"/>
                <a:cs typeface="Times New Roman" panose="02020603050405020304" pitchFamily="18" charset="0"/>
              </a:rPr>
              <a:t>OUTPUT:</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8" name="Picture 7"/>
          <p:cNvPicPr>
            <a:picLocks noChangeAspect="1"/>
          </p:cNvPicPr>
          <p:nvPr/>
        </p:nvPicPr>
        <p:blipFill>
          <a:blip r:embed="rId1"/>
          <a:stretch>
            <a:fillRect/>
          </a:stretch>
        </p:blipFill>
        <p:spPr>
          <a:xfrm>
            <a:off x="1686078" y="1174906"/>
            <a:ext cx="9034173" cy="4206991"/>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540385" y="668655"/>
            <a:ext cx="10010775" cy="5299710"/>
          </a:xfrm>
        </p:spPr>
        <p:txBody>
          <a:bodyPr/>
          <a:p>
            <a:r>
              <a:rPr lang="en-IN" altLang="en-GB">
                <a:latin typeface="Times New Roman" panose="02020603050405020304" pitchFamily="18" charset="0"/>
                <a:cs typeface="Times New Roman" panose="02020603050405020304" pitchFamily="18" charset="0"/>
              </a:rPr>
              <a:t>Result and Discussion:</a:t>
            </a:r>
            <a:endParaRPr lang="en-IN" altLang="en-GB">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The hybrid AI model achieved a high accuracy of 92.5% in predicting crop yields, significantly outperformin</a:t>
            </a:r>
            <a:r>
              <a:rPr lang="en-IN" altLang="en-US" sz="1600">
                <a:solidFill>
                  <a:schemeClr val="tx1"/>
                </a:solidFill>
                <a:latin typeface="Times New Roman" panose="02020603050405020304" pitchFamily="18" charset="0"/>
                <a:cs typeface="Times New Roman" panose="02020603050405020304" pitchFamily="18" charset="0"/>
              </a:rPr>
              <a:t>g </a:t>
            </a:r>
            <a:r>
              <a:rPr lang="en-US" altLang="en-GB" sz="1600">
                <a:solidFill>
                  <a:schemeClr val="tx1"/>
                </a:solidFill>
                <a:latin typeface="Times New Roman" panose="02020603050405020304" pitchFamily="18" charset="0"/>
                <a:cs typeface="Times New Roman" panose="02020603050405020304" pitchFamily="18" charset="0"/>
              </a:rPr>
              <a:t>traditional machine learning models.</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 This impressive performance was attributed to the combination of machine learning and deep learning techniques, which enabled the model to capture complex relationships between various factors affecting crop yields.</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The model's improved performance was further demonstrated by its reduced Mean Absolute Error (MAE) of 15% compared to the baseline model. Additionally, the model achieved a strong correlation between predicted and actual crop yields, with an R-squared value of 0.85.</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 These results demonstrate the model's potential to provide accurate and reliable predictions, enabling farmers to make informed decisions.</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The successful application of the hybrid AI model in crop yield prediction has significant implications for the agricultural industry. By providing accurate predictions, farmers can optimize crop management practices, reduce waste, and improve productivity. </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Furthermore, the model's scalability and flexibility enable its application to various crops and regions, making it a valuable tool for agricultural decision-making.</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GB" sz="1600">
              <a:solidFill>
                <a:schemeClr val="tx1"/>
              </a:solidFill>
              <a:latin typeface="Times New Roman" panose="02020603050405020304" pitchFamily="18" charset="0"/>
              <a:cs typeface="Times New Roman" panose="02020603050405020304" pitchFamily="18" charset="0"/>
            </a:endParaRPr>
          </a:p>
          <a:p>
            <a:endParaRPr lang="en-US" altLang="en-GB" sz="1600">
              <a:solidFill>
                <a:schemeClr val="tx1"/>
              </a:solidFill>
              <a:latin typeface="Times New Roman" panose="02020603050405020304" pitchFamily="18" charset="0"/>
              <a:cs typeface="Times New Roman" panose="02020603050405020304" pitchFamily="18" charset="0"/>
            </a:endParaRPr>
          </a:p>
          <a:p>
            <a:endParaRPr lang="en-IN" altLang="en-GB">
              <a:latin typeface="Times New Roman" panose="02020603050405020304" pitchFamily="18" charset="0"/>
              <a:cs typeface="Times New Roman" panose="02020603050405020304" pitchFamily="18" charset="0"/>
            </a:endParaRPr>
          </a:p>
          <a:p>
            <a:endParaRPr lang="en-IN" altLang="en-GB">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669290" y="596900"/>
            <a:ext cx="10488930" cy="5001895"/>
          </a:xfrm>
        </p:spPr>
        <p:txBody>
          <a:bodyPr/>
          <a:p>
            <a:r>
              <a:rPr lang="en-IN" altLang="en-GB" b="1">
                <a:latin typeface="Times New Roman" panose="02020603050405020304" pitchFamily="18" charset="0"/>
                <a:cs typeface="Times New Roman" panose="02020603050405020304" pitchFamily="18" charset="0"/>
              </a:rPr>
              <a:t>Conclusion and FutureScope</a:t>
            </a:r>
            <a:endParaRPr lang="en-IN" altLang="en-GB" b="1">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In conclusion, the hybrid AI model developed for crop yield prediction has demonstrated exceptional performance, achieving an accuracy of 92.5%. </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The model's ability to capture complex relationships between various factors affecting crop yields has been validated through its improved performance compared to traditional machine learning models.</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 The successful application of this model has significant implications for the agricultural industry, enabling farmers to make informed decisions, optimize crop management practices, and improve productivity.</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The future scope of this research is vast and exciting. One potential direction is to integrate the hybrid AI model with IoT sensors and drones to provide real-time crop yield predictions and enable more precise decision-making. </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Additionally, the model can be extended to predict other agricultural outcomes, such as soil health, disease detection, and weather forecasting.</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Furthermore, the application of this model can be expanded to other crops and regions, making it a valuable tool for agricultural decision-making globally. </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GB" sz="1600">
                <a:solidFill>
                  <a:schemeClr val="tx1"/>
                </a:solidFill>
                <a:latin typeface="Times New Roman" panose="02020603050405020304" pitchFamily="18" charset="0"/>
                <a:cs typeface="Times New Roman" panose="02020603050405020304" pitchFamily="18" charset="0"/>
              </a:rPr>
              <a:t>With the increasing availability of agricultural data and advancements in AI technology, the potential for this research to drive innovation and transformation in the agricultural industry</a:t>
            </a:r>
            <a:r>
              <a:rPr lang="en-US" altLang="en-US" sz="1600">
                <a:solidFill>
                  <a:schemeClr val="tx1"/>
                </a:solidFill>
                <a:latin typeface="Times New Roman" panose="02020603050405020304" pitchFamily="18" charset="0"/>
                <a:cs typeface="Times New Roman" panose="02020603050405020304" pitchFamily="18" charset="0"/>
              </a:rPr>
              <a:t> </a:t>
            </a:r>
            <a:r>
              <a:rPr lang="en-US" altLang="en-GB" sz="1600">
                <a:solidFill>
                  <a:schemeClr val="tx1"/>
                </a:solidFill>
                <a:latin typeface="Times New Roman" panose="02020603050405020304" pitchFamily="18" charset="0"/>
                <a:cs typeface="Times New Roman" panose="02020603050405020304" pitchFamily="18" charset="0"/>
              </a:rPr>
              <a:t>is</a:t>
            </a:r>
            <a:r>
              <a:rPr lang="en-US" altLang="en-US" sz="1600">
                <a:solidFill>
                  <a:schemeClr val="tx1"/>
                </a:solidFill>
                <a:latin typeface="Times New Roman" panose="02020603050405020304" pitchFamily="18" charset="0"/>
                <a:cs typeface="Times New Roman" panose="02020603050405020304" pitchFamily="18" charset="0"/>
              </a:rPr>
              <a:t> </a:t>
            </a:r>
            <a:r>
              <a:rPr lang="en-US" altLang="en-GB" sz="1600">
                <a:solidFill>
                  <a:schemeClr val="tx1"/>
                </a:solidFill>
                <a:latin typeface="Times New Roman" panose="02020603050405020304" pitchFamily="18" charset="0"/>
                <a:cs typeface="Times New Roman" panose="02020603050405020304" pitchFamily="18" charset="0"/>
              </a:rPr>
              <a:t>immense.</a:t>
            </a:r>
            <a:endParaRPr lang="en-US" altLang="en-GB" sz="160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GB" sz="16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1022985" y="2880995"/>
            <a:ext cx="8284845" cy="306705"/>
          </a:xfrm>
          <a:prstGeom prst="rect">
            <a:avLst/>
          </a:prstGeom>
          <a:noFill/>
        </p:spPr>
        <p:txBody>
          <a:bodyPr wrap="square" rtlCol="0" anchor="t">
            <a:spAutoFit/>
          </a:bodyPr>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fld>
            <a:endParaRPr sz="2000"/>
          </a:p>
        </p:txBody>
      </p:sp>
      <p:sp>
        <p:nvSpPr>
          <p:cNvPr id="122" name="Google Shape;122;p2"/>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23" name="Google Shape;123;p2"/>
          <p:cNvPicPr preferRelativeResize="0"/>
          <p:nvPr/>
        </p:nvPicPr>
        <p:blipFill rotWithShape="1">
          <a:blip r:embed="rId1"/>
          <a:srcRect/>
          <a:stretch>
            <a:fillRect/>
          </a:stretch>
        </p:blipFill>
        <p:spPr>
          <a:xfrm>
            <a:off x="8721665" y="37033"/>
            <a:ext cx="3470335" cy="689927"/>
          </a:xfrm>
          <a:prstGeom prst="rect">
            <a:avLst/>
          </a:prstGeom>
          <a:noFill/>
          <a:ln>
            <a:noFill/>
          </a:ln>
        </p:spPr>
      </p:pic>
      <p:pic>
        <p:nvPicPr>
          <p:cNvPr id="124" name="Google Shape;124;p2"/>
          <p:cNvPicPr preferRelativeResize="0"/>
          <p:nvPr/>
        </p:nvPicPr>
        <p:blipFill rotWithShape="1">
          <a:blip r:embed="rId2"/>
          <a:srcRect/>
          <a:stretch>
            <a:fillRect/>
          </a:stretch>
        </p:blipFill>
        <p:spPr>
          <a:xfrm>
            <a:off x="0" y="5704366"/>
            <a:ext cx="1153634" cy="1153634"/>
          </a:xfrm>
          <a:prstGeom prst="rect">
            <a:avLst/>
          </a:prstGeom>
          <a:noFill/>
          <a:ln>
            <a:noFill/>
          </a:ln>
        </p:spPr>
      </p:pic>
      <p:sp>
        <p:nvSpPr>
          <p:cNvPr id="125" name="Google Shape;125;p2"/>
          <p:cNvSpPr/>
          <p:nvPr/>
        </p:nvSpPr>
        <p:spPr>
          <a:xfrm>
            <a:off x="3230880" y="0"/>
            <a:ext cx="3603463"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CONTENTS</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4" name="TextBox 3"/>
          <p:cNvSpPr txBox="1"/>
          <p:nvPr/>
        </p:nvSpPr>
        <p:spPr>
          <a:xfrm>
            <a:off x="1153795" y="577850"/>
            <a:ext cx="7774305" cy="5410200"/>
          </a:xfrm>
          <a:prstGeom prst="rect">
            <a:avLst/>
          </a:prstGeom>
          <a:noFill/>
        </p:spPr>
        <p:txBody>
          <a:bodyPr wrap="square">
            <a:noAutofit/>
          </a:bodyPr>
          <a:lstStyle/>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Objective</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6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Proble</a:t>
            </a: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 Identification</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Study of the Existing System</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System</a:t>
            </a:r>
            <a:endPar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Feasibility of the project </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Objective of the project</a:t>
            </a:r>
            <a:endPar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Methodology of Proposed Work</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Design Methodology</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Modules</a:t>
            </a:r>
            <a:r>
              <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Source Code Demonstration </a:t>
            </a:r>
            <a:endPar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Result and Discussion</a:t>
            </a:r>
            <a:endPar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IN" alt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 and FutureScope</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153415" y="855679"/>
            <a:ext cx="11885169" cy="5034070"/>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 Chen, Y., et al. (2018). "Crop yield prediction using convolutional neural networks." Computers and Electronics in Agriculture, 155, 257-265</a:t>
            </a: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2.Kaul, M., et al. (2017). "Crop yield prediction using machine learning algorithms." Agricultural and Forest Meteorology, 233, 105-115.</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Huang, Y., et al. (2020). "Random forest-based crop yield prediction using satellite imagery and weather data." Agricultural and Forest Meteorology, 287, 107941.</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 Singh, A., et al. (2020). "Hybrid machine learning-deep learning model for crop yield prediction using satellite imagery and weather data." Computers and Electronics in Agriculture, 177, 105723.</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6. Rao, P., et al. (2020). "Transfer learning for crop yield prediction using pre-trained convolutional neural networks." Proceedings of the 2020 International Conference on Machine Learning and Applications, 1-6.</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7. Jain, R., et al. (2018). "Machine learning for agriculture: A review." In Advances in Machine Learning and Data Science (pp. 231-244). Springer.</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153415" y="855679"/>
            <a:ext cx="11885169" cy="2448747"/>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7. Jain, R., et al. (2018). "Machine learning for agriculture: A review." In Advances in Machine Learning and Data Science (pp. 231-244). Springer.</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8. Kumar, P., et al. (2020). "Deep learning for crop yield prediction: A review." In Deep Learning for Agriculture (pp. 151-164). CRC Press.</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9. USDA National Agricultural Statistics Service (NASS). (n.d.). Crop Yield Data. Retrieved from (link unavailable)</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10. Planet Labs. (n.d.). Satellite Imagery for Agriculture. Retrieved from (link unavailable)</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TextBox 1"/>
          <p:cNvSpPr txBox="1"/>
          <p:nvPr/>
        </p:nvSpPr>
        <p:spPr>
          <a:xfrm>
            <a:off x="4667793" y="2995749"/>
            <a:ext cx="251677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THANK</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YOU</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296671" y="453633"/>
            <a:ext cx="10020870" cy="7755255"/>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Abstract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latin typeface="Times New Roman" panose="02020603050405020304" pitchFamily="18" charset="0"/>
                <a:ea typeface="Calibri" panose="020F0502020204030204" pitchFamily="34" charset="0"/>
                <a:cs typeface="Times New Roman" panose="02020603050405020304" pitchFamily="18" charset="0"/>
              </a:rPr>
              <a:t>Crop yield prediction is crucial for ensuring global food security and optimizing agricultural practices. This project proposes a novel hybrid AI approach, integrating deep learning techniques, to predict crop yields accurately. The proposed model leverages historical climate data, soil characteristics, and satellite imagery to provide actionable insights for farmers and policymakers. Experimental results demonstrate that our hybrid AI model outperforms existing approaches, achieving a significant improvement in prediction accuracy. This project contributes to the development of precision agriculture and has the potential to transform the agricultural sector by enabling data-driven decision-making. A hybrid AI model is developed for crop yield prediction, combining the strengths of deep learning techniques. The model integrates satellite imagery, weather data, and soil characteristics to provide accurate predictions, enabling farmers to make informed decisions about crop management and policymakers to develop effective agricultural</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latin typeface="Times New Roman" panose="02020603050405020304" pitchFamily="18" charset="0"/>
                <a:ea typeface="Calibri" panose="020F0502020204030204" pitchFamily="34" charset="0"/>
                <a:cs typeface="Times New Roman" panose="02020603050405020304" pitchFamily="18" charset="0"/>
              </a:rPr>
              <a:t>policies.</a:t>
            </a:r>
            <a:endParaRPr lang="en-US" alt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altLang="en-GB"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alt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altLang="en-GB"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US" sz="2400" dirty="0"/>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205231" y="966651"/>
            <a:ext cx="11629718" cy="6000750"/>
          </a:xfrm>
          <a:prstGeom prst="rect">
            <a:avLst/>
          </a:prstGeom>
          <a:noFill/>
        </p:spPr>
        <p:txBody>
          <a:bodyPr wrap="square" rtlCol="0">
            <a:spAutoFit/>
          </a:bodyPr>
          <a:lstStyle/>
          <a:p>
            <a:pPr>
              <a:lnSpc>
                <a:spcPct val="150000"/>
              </a:lnSpc>
              <a:buClr>
                <a:srgbClr val="FF0000"/>
              </a:buClr>
            </a:pPr>
            <a:r>
              <a:rPr lang="en-IN" altLang="en-GB" sz="2400" b="1" dirty="0">
                <a:latin typeface="Times New Roman" panose="02020603050405020304" pitchFamily="18" charset="0"/>
                <a:cs typeface="Times New Roman" panose="02020603050405020304" pitchFamily="18" charset="0"/>
              </a:rPr>
              <a:t>Objectives:</a:t>
            </a:r>
            <a:endParaRPr lang="en-IN" altLang="en-GB" sz="2400" b="1" dirty="0">
              <a:latin typeface="Times New Roman" panose="02020603050405020304" pitchFamily="18" charset="0"/>
              <a:cs typeface="Times New Roman" panose="02020603050405020304" pitchFamily="18" charset="0"/>
            </a:endParaRPr>
          </a:p>
          <a:p>
            <a:pPr algn="just">
              <a:lnSpc>
                <a:spcPct val="150000"/>
              </a:lnSpc>
              <a:buClr>
                <a:srgbClr val="FF0000"/>
              </a:buClr>
            </a:pPr>
            <a:endPar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50000"/>
              </a:lnSpc>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a:t>
            </a:r>
            <a:r>
              <a:rPr lang="en-IN" alt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Develop a Hybrid AI Model: </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Design and develop a hybrid AI model that integrates deep learning techniques to predict crop yields accurately.</a:t>
            </a: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50000"/>
              </a:lnSpc>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Improve Prediction Accuracy: </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Improve the accuracy of crop yield predictions by leveraging diverse data sources, including satellite imagery, weather data, and soil characteristics.</a:t>
            </a: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50000"/>
              </a:lnSpc>
              <a:buClr>
                <a:srgbClr val="FF0000"/>
              </a:buClr>
            </a:pPr>
            <a:r>
              <a:rPr lang="en-US" altLang="en-GB"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Enhance Scalability and Robustness</a:t>
            </a:r>
            <a:r>
              <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Ensure the proposed hybrid AI model is scalable and robust to accommodate large datasets and complex relationships</a:t>
            </a:r>
            <a:r>
              <a:rPr lang="en-US" altLang="en-GB"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endParaRPr lang="en-US" altLang="en-GB"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50000"/>
              </a:lnSpc>
              <a:buClr>
                <a:srgbClr val="FF0000"/>
              </a:buClr>
            </a:pPr>
            <a:endParaRPr lang="en-GB" altLang="en-US" sz="3600" dirty="0"/>
          </a:p>
          <a:p>
            <a:pPr marR="0" lvl="0" algn="l" rtl="0">
              <a:lnSpc>
                <a:spcPct val="150000"/>
              </a:lnSpc>
              <a:spcBef>
                <a:spcPts val="0"/>
              </a:spcBef>
              <a:spcAft>
                <a:spcPts val="0"/>
              </a:spcAft>
              <a:buClr>
                <a:srgbClr val="FF0000"/>
              </a:buClr>
            </a:pPr>
            <a:endParaRPr lang="en-US" altLang="en-GB"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altLang="en-GB"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50000"/>
              </a:lnSpc>
            </a:pP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215391" y="727318"/>
            <a:ext cx="10020870" cy="5935279"/>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2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Problem </a:t>
            </a:r>
            <a:r>
              <a:rPr lang="en-IN" altLang="en-US" sz="2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Identification</a:t>
            </a:r>
            <a:endParaRPr lang="en-IN" altLang="en-US" sz="2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Inaccurate crop yield predictions due to complexity of influencing factors, limited data, and simplistic traditional models, resulting in reduced crop productivity, food insecurity, and economic</a:t>
            </a:r>
            <a:r>
              <a:rPr lang="en-US" altLang="en-US"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losses.</a:t>
            </a:r>
            <a:endParaRPr lang="en-US"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 Inability to accurately predict crop yields:</a:t>
            </a: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Current models fail to account for complex interactions between weather, soil, and crop variables.</a:t>
            </a:r>
            <a:endPar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Limited accessibility of reliable data:</a:t>
            </a: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Insufficient data on weather patterns, soil conditions, and crop characteristics hinders accurate predictions.</a:t>
            </a:r>
            <a:endPar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Failure to account for climate change and variability:</a:t>
            </a: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Existing models do not adequately incorporate climate-related factors, leading to inaccurate predictions.</a:t>
            </a:r>
            <a:endPar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 Lack of personalized recommendations for farmers: </a:t>
            </a: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Current models do not provide</a:t>
            </a:r>
            <a:endPar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r>
              <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tailored advice for farmers based on their specific crop, soil, and weather conditions.</a:t>
            </a:r>
            <a:endParaRPr lang="en-US" altLang="en-GB" sz="18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50000"/>
              </a:lnSpc>
              <a:buClr>
                <a:srgbClr val="FF0000"/>
              </a:buClr>
            </a:pPr>
            <a:endParaRPr lang="en-US" altLang="en-GB"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4" name="TextBox 3"/>
          <p:cNvSpPr txBox="1"/>
          <p:nvPr/>
        </p:nvSpPr>
        <p:spPr>
          <a:xfrm>
            <a:off x="539931" y="1071154"/>
            <a:ext cx="11228926" cy="4985980"/>
          </a:xfrm>
          <a:prstGeom prst="rect">
            <a:avLst/>
          </a:prstGeom>
          <a:noFill/>
        </p:spPr>
        <p:txBody>
          <a:bodyPr wrap="square">
            <a:spAutoFit/>
          </a:bodyPr>
          <a:lstStyle/>
          <a:p>
            <a:r>
              <a:rPr lang="en-IN" altLang="en-GB" sz="2400" b="1" dirty="0">
                <a:latin typeface="Times New Roman" panose="02020603050405020304" pitchFamily="18" charset="0"/>
                <a:cs typeface="Times New Roman" panose="02020603050405020304" pitchFamily="18" charset="0"/>
                <a:sym typeface="+mn-ea"/>
              </a:rPr>
              <a:t>Existing System:</a:t>
            </a:r>
            <a:br>
              <a:rPr lang="en-IN" altLang="en-GB" sz="2400" b="1" dirty="0">
                <a:latin typeface="Times New Roman" panose="02020603050405020304" pitchFamily="18" charset="0"/>
                <a:cs typeface="Times New Roman" panose="02020603050405020304" pitchFamily="18" charset="0"/>
                <a:sym typeface="+mn-ea"/>
              </a:rPr>
            </a:br>
            <a:br>
              <a:rPr lang="en-IN" altLang="en-GB" b="1" dirty="0">
                <a:latin typeface="Times New Roman" panose="02020603050405020304" pitchFamily="18" charset="0"/>
                <a:cs typeface="Times New Roman" panose="02020603050405020304" pitchFamily="18" charset="0"/>
                <a:sym typeface="+mn-ea"/>
              </a:rPr>
            </a:br>
            <a:r>
              <a:rPr lang="en-US" altLang="en-GB" sz="1800" b="1" dirty="0">
                <a:latin typeface="Times New Roman" panose="02020603050405020304" pitchFamily="18" charset="0"/>
                <a:cs typeface="Times New Roman" panose="02020603050405020304" pitchFamily="18" charset="0"/>
                <a:sym typeface="+mn-ea"/>
              </a:rPr>
              <a:t>1. Traditional Statistical Models:</a:t>
            </a:r>
            <a:r>
              <a:rPr lang="en-US" altLang="en-GB" sz="1800" dirty="0">
                <a:latin typeface="Times New Roman" panose="02020603050405020304" pitchFamily="18" charset="0"/>
                <a:cs typeface="Times New Roman" panose="02020603050405020304" pitchFamily="18" charset="0"/>
                <a:sym typeface="+mn-ea"/>
              </a:rPr>
              <a:t> Current crop yield prediction systems rely on statistical models, such as linear regression, that use historical climate data, soil type, and crop variety to make predictions.</a:t>
            </a:r>
            <a:br>
              <a:rPr lang="en-US" altLang="en-GB" sz="1800" dirty="0">
                <a:latin typeface="Times New Roman" panose="02020603050405020304" pitchFamily="18" charset="0"/>
                <a:cs typeface="Times New Roman" panose="02020603050405020304" pitchFamily="18" charset="0"/>
                <a:sym typeface="+mn-ea"/>
              </a:rPr>
            </a:br>
            <a:br>
              <a:rPr lang="en-US" altLang="en-GB" sz="1800" dirty="0">
                <a:latin typeface="Times New Roman" panose="02020603050405020304" pitchFamily="18" charset="0"/>
                <a:cs typeface="Times New Roman" panose="02020603050405020304" pitchFamily="18" charset="0"/>
                <a:sym typeface="+mn-ea"/>
              </a:rPr>
            </a:br>
            <a:r>
              <a:rPr lang="en-US" altLang="en-GB" sz="1800" b="1" dirty="0">
                <a:latin typeface="Times New Roman" panose="02020603050405020304" pitchFamily="18" charset="0"/>
                <a:cs typeface="Times New Roman" panose="02020603050405020304" pitchFamily="18" charset="0"/>
                <a:sym typeface="+mn-ea"/>
              </a:rPr>
              <a:t>2. Manual Data Collection:</a:t>
            </a:r>
            <a:r>
              <a:rPr lang="en-US" altLang="en-GB" sz="1800" dirty="0">
                <a:latin typeface="Times New Roman" panose="02020603050405020304" pitchFamily="18" charset="0"/>
                <a:cs typeface="Times New Roman" panose="02020603050405020304" pitchFamily="18" charset="0"/>
                <a:sym typeface="+mn-ea"/>
              </a:rPr>
              <a:t> Data on weather patterns, soil conditions, and crop health is often collected manually by farmers, researchers, or government agencies.</a:t>
            </a:r>
            <a:br>
              <a:rPr lang="en-US" altLang="en-GB" sz="1800" dirty="0">
                <a:latin typeface="Times New Roman" panose="02020603050405020304" pitchFamily="18" charset="0"/>
                <a:cs typeface="Times New Roman" panose="02020603050405020304" pitchFamily="18" charset="0"/>
                <a:sym typeface="+mn-ea"/>
              </a:rPr>
            </a:br>
            <a:br>
              <a:rPr lang="en-US" altLang="en-GB" sz="1800" dirty="0">
                <a:latin typeface="Times New Roman" panose="02020603050405020304" pitchFamily="18" charset="0"/>
                <a:cs typeface="Times New Roman" panose="02020603050405020304" pitchFamily="18" charset="0"/>
                <a:sym typeface="+mn-ea"/>
              </a:rPr>
            </a:br>
            <a:r>
              <a:rPr lang="en-US" altLang="en-GB" sz="1800" b="1" dirty="0">
                <a:latin typeface="Times New Roman" panose="02020603050405020304" pitchFamily="18" charset="0"/>
                <a:cs typeface="Times New Roman" panose="02020603050405020304" pitchFamily="18" charset="0"/>
                <a:sym typeface="+mn-ea"/>
              </a:rPr>
              <a:t>3. Limited Data Sources:</a:t>
            </a:r>
            <a:r>
              <a:rPr lang="en-US" altLang="en-GB" sz="1800" dirty="0">
                <a:latin typeface="Times New Roman" panose="02020603050405020304" pitchFamily="18" charset="0"/>
                <a:cs typeface="Times New Roman" panose="02020603050405020304" pitchFamily="18" charset="0"/>
                <a:sym typeface="+mn-ea"/>
              </a:rPr>
              <a:t> Existing systems typically rely on a limited number of data sources, such as weather stations, soil surveys, and crop yield reports.</a:t>
            </a:r>
            <a:br>
              <a:rPr lang="en-US" altLang="en-GB" sz="1800" dirty="0">
                <a:latin typeface="Times New Roman" panose="02020603050405020304" pitchFamily="18" charset="0"/>
                <a:cs typeface="Times New Roman" panose="02020603050405020304" pitchFamily="18" charset="0"/>
                <a:sym typeface="+mn-ea"/>
              </a:rPr>
            </a:br>
            <a:br>
              <a:rPr lang="en-US" altLang="en-GB" sz="1800" dirty="0">
                <a:latin typeface="Times New Roman" panose="02020603050405020304" pitchFamily="18" charset="0"/>
                <a:cs typeface="Times New Roman" panose="02020603050405020304" pitchFamily="18" charset="0"/>
                <a:sym typeface="+mn-ea"/>
              </a:rPr>
            </a:br>
            <a:r>
              <a:rPr lang="en-US" altLang="en-GB" sz="1800" b="1" dirty="0">
                <a:latin typeface="Times New Roman" panose="02020603050405020304" pitchFamily="18" charset="0"/>
                <a:cs typeface="Times New Roman" panose="02020603050405020304" pitchFamily="18" charset="0"/>
                <a:sym typeface="+mn-ea"/>
              </a:rPr>
              <a:t>4. Simple Machine Learning Models:</a:t>
            </a:r>
            <a:r>
              <a:rPr lang="en-US" altLang="en-GB" sz="1800" dirty="0">
                <a:latin typeface="Times New Roman" panose="02020603050405020304" pitchFamily="18" charset="0"/>
                <a:cs typeface="Times New Roman" panose="02020603050405020304" pitchFamily="18" charset="0"/>
                <a:sym typeface="+mn-ea"/>
              </a:rPr>
              <a:t> Some existing systems use basic machine learning models, such as decision trees or support vector machines, to predict crop yields.</a:t>
            </a:r>
            <a:br>
              <a:rPr lang="en-US" altLang="en-GB" sz="1800" dirty="0">
                <a:latin typeface="Times New Roman" panose="02020603050405020304" pitchFamily="18" charset="0"/>
                <a:cs typeface="Times New Roman" panose="02020603050405020304" pitchFamily="18" charset="0"/>
                <a:sym typeface="+mn-ea"/>
              </a:rPr>
            </a:br>
            <a:br>
              <a:rPr lang="en-US" altLang="en-GB" sz="1800" dirty="0">
                <a:latin typeface="Times New Roman" panose="02020603050405020304" pitchFamily="18" charset="0"/>
                <a:cs typeface="Times New Roman" panose="02020603050405020304" pitchFamily="18" charset="0"/>
                <a:sym typeface="+mn-ea"/>
              </a:rPr>
            </a:br>
            <a:r>
              <a:rPr lang="en-IN" altLang="en-US" sz="1800" b="1" dirty="0">
                <a:latin typeface="Times New Roman" panose="02020603050405020304" pitchFamily="18" charset="0"/>
                <a:cs typeface="Times New Roman" panose="02020603050405020304" pitchFamily="18" charset="0"/>
                <a:sym typeface="+mn-ea"/>
              </a:rPr>
              <a:t>5</a:t>
            </a:r>
            <a:r>
              <a:rPr lang="en-US" altLang="en-GB" sz="1800" b="1" dirty="0">
                <a:latin typeface="Times New Roman" panose="02020603050405020304" pitchFamily="18" charset="0"/>
                <a:cs typeface="Times New Roman" panose="02020603050405020304" pitchFamily="18" charset="0"/>
                <a:sym typeface="+mn-ea"/>
              </a:rPr>
              <a:t>. Limited Scalability: </a:t>
            </a:r>
            <a:r>
              <a:rPr lang="en-US" altLang="en-GB" sz="1800" dirty="0">
                <a:latin typeface="Times New Roman" panose="02020603050405020304" pitchFamily="18" charset="0"/>
                <a:cs typeface="Times New Roman" panose="02020603050405020304" pitchFamily="18" charset="0"/>
                <a:sym typeface="+mn-ea"/>
              </a:rPr>
              <a:t>Current systems may not be scalable to accommodate large amounts of data or to support predictions for multiple crops, regions, or climates.</a:t>
            </a:r>
            <a:br>
              <a:rPr lang="en-US" altLang="en-GB" dirty="0">
                <a:latin typeface="Times New Roman" panose="02020603050405020304" pitchFamily="18" charset="0"/>
                <a:cs typeface="Times New Roman" panose="02020603050405020304" pitchFamily="18" charset="0"/>
                <a:sym typeface="+mn-ea"/>
              </a:rPr>
            </a:br>
            <a:br>
              <a:rPr lang="en-US" altLang="en-GB" dirty="0">
                <a:latin typeface="Times New Roman" panose="02020603050405020304" pitchFamily="18" charset="0"/>
                <a:cs typeface="Times New Roman" panose="02020603050405020304" pitchFamily="18" charset="0"/>
                <a:sym typeface="+mn-ea"/>
              </a:rPr>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634588" y="37033"/>
            <a:ext cx="10005707" cy="2308324"/>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Survey</a:t>
            </a: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aphicFrame>
        <p:nvGraphicFramePr>
          <p:cNvPr id="6" name="Table 5"/>
          <p:cNvGraphicFramePr>
            <a:graphicFrameLocks noGrp="1"/>
          </p:cNvGraphicFramePr>
          <p:nvPr/>
        </p:nvGraphicFramePr>
        <p:xfrm>
          <a:off x="531223" y="1532707"/>
          <a:ext cx="10249988" cy="3743232"/>
        </p:xfrm>
        <a:graphic>
          <a:graphicData uri="http://schemas.openxmlformats.org/drawingml/2006/table">
            <a:tbl>
              <a:tblPr firstRow="1" bandRow="1">
                <a:tableStyleId>{5C22544A-7EE6-4342-B048-85BDC9FD1C3A}</a:tableStyleId>
              </a:tblPr>
              <a:tblGrid>
                <a:gridCol w="992777"/>
                <a:gridCol w="4299131"/>
                <a:gridCol w="2423886"/>
                <a:gridCol w="2534194"/>
              </a:tblGrid>
              <a:tr h="1216296">
                <a:tc>
                  <a:txBody>
                    <a:bodyPr/>
                    <a:lstStyle/>
                    <a:p>
                      <a:r>
                        <a:rPr lang="en-IN"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PAPER TITLE,AUTHOR NAME,YEAR &amp; JOURNAL 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TECHNIQUES USED</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OBSERVATIONS</a:t>
                      </a:r>
                      <a:endParaRPr lang="en-IN" sz="2000" dirty="0">
                        <a:latin typeface="Times New Roman" panose="02020603050405020304" pitchFamily="18" charset="0"/>
                        <a:cs typeface="Times New Roman" panose="02020603050405020304" pitchFamily="18" charset="0"/>
                      </a:endParaRPr>
                    </a:p>
                  </a:txBody>
                  <a:tcPr/>
                </a:tc>
              </a:tr>
              <a:tr h="1216296">
                <a:tc>
                  <a:txBody>
                    <a:bodyPr/>
                    <a:lstStyle/>
                    <a:p>
                      <a:r>
                        <a:rPr lang="en-IN" sz="1600" dirty="0">
                          <a:latin typeface="Times New Roman" panose="02020603050405020304" pitchFamily="18" charset="0"/>
                          <a:cs typeface="Times New Roman" panose="02020603050405020304" pitchFamily="18" charset="0"/>
                        </a:rPr>
                        <a:t>01.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Random Forest-based Crop Yield Prediction using Satellite Imagery and Weather Data, </a:t>
                      </a:r>
                      <a:r>
                        <a:rPr lang="en-US" sz="1600" dirty="0" err="1">
                          <a:latin typeface="Times New Roman" panose="02020603050405020304" pitchFamily="18" charset="0"/>
                          <a:cs typeface="Times New Roman" panose="02020603050405020304" pitchFamily="18" charset="0"/>
                        </a:rPr>
                        <a:t>AUTHOR:Chen</a:t>
                      </a:r>
                      <a:r>
                        <a:rPr lang="en-US" sz="1600" dirty="0">
                          <a:latin typeface="Times New Roman" panose="02020603050405020304" pitchFamily="18" charset="0"/>
                          <a:cs typeface="Times New Roman" panose="02020603050405020304" pitchFamily="18" charset="0"/>
                        </a:rPr>
                        <a:t> et al. YEAR:2018, JOURNAL </a:t>
                      </a:r>
                      <a:r>
                        <a:rPr lang="en-US" sz="1600" dirty="0" err="1">
                          <a:latin typeface="Times New Roman" panose="02020603050405020304" pitchFamily="18" charset="0"/>
                          <a:cs typeface="Times New Roman" panose="02020603050405020304" pitchFamily="18" charset="0"/>
                        </a:rPr>
                        <a:t>NAME:Agricultural</a:t>
                      </a:r>
                      <a:r>
                        <a:rPr lang="en-US" sz="1600" dirty="0">
                          <a:latin typeface="Times New Roman" panose="02020603050405020304" pitchFamily="18" charset="0"/>
                          <a:cs typeface="Times New Roman" panose="02020603050405020304" pitchFamily="18" charset="0"/>
                        </a:rPr>
                        <a:t> and Forest Meteorology.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Random Forest, Satellite        Imagery, Weather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Improved prediction accuracy by 15% compared to traditional methods</a:t>
                      </a:r>
                      <a:endParaRPr lang="en-IN" sz="1600" dirty="0">
                        <a:latin typeface="Times New Roman" panose="02020603050405020304" pitchFamily="18" charset="0"/>
                        <a:cs typeface="Times New Roman" panose="02020603050405020304" pitchFamily="18" charset="0"/>
                      </a:endParaRPr>
                    </a:p>
                  </a:txBody>
                  <a:tcPr/>
                </a:tc>
              </a:tr>
              <a:tr h="1216296">
                <a:tc>
                  <a:txBody>
                    <a:bodyPr/>
                    <a:lstStyle/>
                    <a:p>
                      <a:r>
                        <a:rPr lang="en-IN" sz="1600" dirty="0">
                          <a:latin typeface="Times New Roman" panose="02020603050405020304" pitchFamily="18" charset="0"/>
                          <a:cs typeface="Times New Roman" panose="02020603050405020304" pitchFamily="18" charset="0"/>
                        </a:rPr>
                        <a:t>02.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Regression Analysis for Crop Yield Prediction using Historical Climate Data, </a:t>
                      </a:r>
                      <a:r>
                        <a:rPr lang="en-US" sz="1600" dirty="0" err="1">
                          <a:latin typeface="Times New Roman" panose="02020603050405020304" pitchFamily="18" charset="0"/>
                          <a:cs typeface="Times New Roman" panose="02020603050405020304" pitchFamily="18" charset="0"/>
                        </a:rPr>
                        <a:t>AUTHOR:Kaul</a:t>
                      </a:r>
                      <a:r>
                        <a:rPr lang="en-US" sz="1600" dirty="0">
                          <a:latin typeface="Times New Roman" panose="02020603050405020304" pitchFamily="18" charset="0"/>
                          <a:cs typeface="Times New Roman" panose="02020603050405020304" pitchFamily="18" charset="0"/>
                        </a:rPr>
                        <a:t> et al, YEAR:2017,JOURNAL </a:t>
                      </a:r>
                      <a:r>
                        <a:rPr lang="en-US" sz="1600" dirty="0" err="1">
                          <a:latin typeface="Times New Roman" panose="02020603050405020304" pitchFamily="18" charset="0"/>
                          <a:cs typeface="Times New Roman" panose="02020603050405020304" pitchFamily="18" charset="0"/>
                        </a:rPr>
                        <a:t>NAME:Agricultural</a:t>
                      </a:r>
                      <a:r>
                        <a:rPr lang="en-US" sz="1600" dirty="0">
                          <a:latin typeface="Times New Roman" panose="02020603050405020304" pitchFamily="18" charset="0"/>
                          <a:cs typeface="Times New Roman" panose="02020603050405020304" pitchFamily="18" charset="0"/>
                        </a:rPr>
                        <a:t> and Forest Meteorology.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Regression Analysis, Historical Climate Data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Found significant correlation between climate variables and crop yields</a:t>
                      </a:r>
                      <a:endParaRPr lang="en-IN" sz="16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926" y="607423"/>
            <a:ext cx="10058400" cy="991471"/>
          </a:xfrm>
        </p:spPr>
        <p:txBody>
          <a:bodyPr>
            <a:normAutofit fontScale="90000"/>
          </a:bodyPr>
          <a:lstStyle/>
          <a:p>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Survey</a:t>
            </a:r>
            <a:br>
              <a:rPr lang="en-US" sz="8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br>
            <a:endParaRPr lang="en-GB"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a:graphicFrameLocks noGrp="1"/>
          </p:cNvGraphicFramePr>
          <p:nvPr/>
        </p:nvGraphicFramePr>
        <p:xfrm>
          <a:off x="330926" y="748937"/>
          <a:ext cx="11425646" cy="5190309"/>
        </p:xfrm>
        <a:graphic>
          <a:graphicData uri="http://schemas.openxmlformats.org/drawingml/2006/table">
            <a:tbl>
              <a:tblPr firstRow="1" bandRow="1">
                <a:tableStyleId>{5C22544A-7EE6-4342-B048-85BDC9FD1C3A}</a:tableStyleId>
              </a:tblPr>
              <a:tblGrid>
                <a:gridCol w="918551"/>
                <a:gridCol w="4498180"/>
                <a:gridCol w="2638697"/>
                <a:gridCol w="3370218"/>
              </a:tblGrid>
              <a:tr h="1239907">
                <a:tc>
                  <a:txBody>
                    <a:bodyPr/>
                    <a:lstStyle/>
                    <a:p>
                      <a:r>
                        <a:rPr lang="en-IN" sz="2000" dirty="0">
                          <a:latin typeface="Times New Roman" panose="02020603050405020304" pitchFamily="18" charset="0"/>
                          <a:cs typeface="Times New Roman" panose="02020603050405020304" pitchFamily="18" charset="0"/>
                        </a:rPr>
                        <a:t>S.NO</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Times New Roman" panose="02020603050405020304" pitchFamily="18" charset="0"/>
                          <a:cs typeface="Times New Roman" panose="02020603050405020304" pitchFamily="18" charset="0"/>
                        </a:rPr>
                        <a:t>PAPER TITLE,AUTHOR NAME,YEAR &amp; JOURNAL NAME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Times New Roman" panose="02020603050405020304" pitchFamily="18" charset="0"/>
                          <a:cs typeface="Times New Roman" panose="02020603050405020304" pitchFamily="18" charset="0"/>
                        </a:rPr>
                        <a:t>TECHNIQUES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000" dirty="0">
                          <a:latin typeface="Times New Roman" panose="02020603050405020304" pitchFamily="18" charset="0"/>
                          <a:cs typeface="Times New Roman" panose="02020603050405020304" pitchFamily="18" charset="0"/>
                        </a:rPr>
                        <a:t>OBSERVATIONS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tr>
              <a:tr h="1470588">
                <a:tc>
                  <a:txBody>
                    <a:bodyPr/>
                    <a:lstStyle/>
                    <a:p>
                      <a:r>
                        <a:rPr lang="en-IN" sz="1600" dirty="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Impact of Data Quality on Crop Yield Prediction using Machine Learning Algorithms.</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AUTHOR:Kumar</a:t>
                      </a:r>
                      <a:r>
                        <a:rPr lang="en-US" sz="1600" dirty="0">
                          <a:latin typeface="Times New Roman" panose="02020603050405020304" pitchFamily="18" charset="0"/>
                          <a:cs typeface="Times New Roman" panose="02020603050405020304" pitchFamily="18" charset="0"/>
                        </a:rPr>
                        <a:t> et al. YEAR:2019. JOURNAL </a:t>
                      </a:r>
                      <a:r>
                        <a:rPr lang="en-US" sz="1600" dirty="0" err="1">
                          <a:latin typeface="Times New Roman" panose="02020603050405020304" pitchFamily="18" charset="0"/>
                          <a:cs typeface="Times New Roman" panose="02020603050405020304" pitchFamily="18" charset="0"/>
                        </a:rPr>
                        <a:t>NAME:Computers</a:t>
                      </a:r>
                      <a:r>
                        <a:rPr lang="en-US" sz="1600" dirty="0">
                          <a:latin typeface="Times New Roman" panose="02020603050405020304" pitchFamily="18" charset="0"/>
                          <a:cs typeface="Times New Roman" panose="02020603050405020304" pitchFamily="18" charset="0"/>
                        </a:rPr>
                        <a:t> and Electronics in Agriculture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Machine Learning, Data Quality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Highlighted the importance of data quality in improving prediction accuracy</a:t>
                      </a:r>
                      <a:endParaRPr lang="en-IN" sz="1600" dirty="0">
                        <a:latin typeface="Times New Roman" panose="02020603050405020304" pitchFamily="18" charset="0"/>
                        <a:cs typeface="Times New Roman" panose="02020603050405020304" pitchFamily="18" charset="0"/>
                      </a:endParaRPr>
                    </a:p>
                  </a:txBody>
                  <a:tcPr/>
                </a:tc>
              </a:tr>
              <a:tr h="1239907">
                <a:tc>
                  <a:txBody>
                    <a:bodyPr/>
                    <a:lstStyle/>
                    <a:p>
                      <a:r>
                        <a:rPr lang="en-IN" sz="1600" dirty="0">
                          <a:latin typeface="Times New Roman" panose="02020603050405020304" pitchFamily="18" charset="0"/>
                          <a:cs typeface="Times New Roman" panose="02020603050405020304" pitchFamily="18" charset="0"/>
                        </a:rPr>
                        <a:t>04.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Decision Tree-based Crop Yield Prediction using Weather Patterns and Soil Moisture.</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AUTHOR:Li</a:t>
                      </a:r>
                      <a:r>
                        <a:rPr lang="en-US" sz="1600" dirty="0">
                          <a:latin typeface="Times New Roman" panose="02020603050405020304" pitchFamily="18" charset="0"/>
                          <a:cs typeface="Times New Roman" panose="02020603050405020304" pitchFamily="18" charset="0"/>
                        </a:rPr>
                        <a:t> et al. YEAR:2019. JOURNAL </a:t>
                      </a:r>
                      <a:r>
                        <a:rPr lang="en-US" sz="1600" dirty="0" err="1">
                          <a:latin typeface="Times New Roman" panose="02020603050405020304" pitchFamily="18" charset="0"/>
                          <a:cs typeface="Times New Roman" panose="02020603050405020304" pitchFamily="18" charset="0"/>
                        </a:rPr>
                        <a:t>NAME:Agricultural</a:t>
                      </a:r>
                      <a:r>
                        <a:rPr lang="en-US" sz="1600" dirty="0">
                          <a:latin typeface="Times New Roman" panose="02020603050405020304" pitchFamily="18" charset="0"/>
                          <a:cs typeface="Times New Roman" panose="02020603050405020304" pitchFamily="18" charset="0"/>
                        </a:rPr>
                        <a:t> and Forest Meteorology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Decision Trees, Weather Patterns, Soil Moisture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Achieved 85% accuracy in predicting crop yields using decision trees</a:t>
                      </a:r>
                      <a:endParaRPr lang="en-IN" sz="1600" dirty="0">
                        <a:latin typeface="Times New Roman" panose="02020603050405020304" pitchFamily="18" charset="0"/>
                        <a:cs typeface="Times New Roman" panose="02020603050405020304" pitchFamily="18" charset="0"/>
                      </a:endParaRPr>
                    </a:p>
                  </a:txBody>
                  <a:tcPr/>
                </a:tc>
              </a:tr>
              <a:tr h="1239907">
                <a:tc>
                  <a:txBody>
                    <a:bodyPr/>
                    <a:lstStyle/>
                    <a:p>
                      <a:r>
                        <a:rPr lang="en-IN" sz="1600" dirty="0">
                          <a:latin typeface="Times New Roman" panose="02020603050405020304" pitchFamily="18" charset="0"/>
                          <a:cs typeface="Times New Roman" panose="02020603050405020304" pitchFamily="18" charset="0"/>
                        </a:rPr>
                        <a:t>05.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Transfer Learning for Crop Yield Prediction using Pre-trained Convolutional Neural Networks.</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AUTHOR:Rao</a:t>
                      </a:r>
                      <a:r>
                        <a:rPr lang="en-US" sz="1600" dirty="0">
                          <a:latin typeface="Times New Roman" panose="02020603050405020304" pitchFamily="18" charset="0"/>
                          <a:cs typeface="Times New Roman" panose="02020603050405020304" pitchFamily="18" charset="0"/>
                        </a:rPr>
                        <a:t> et al. YEAR:2020. JOURNAL </a:t>
                      </a:r>
                      <a:r>
                        <a:rPr lang="en-US" sz="1600" dirty="0" err="1">
                          <a:latin typeface="Times New Roman" panose="02020603050405020304" pitchFamily="18" charset="0"/>
                          <a:cs typeface="Times New Roman" panose="02020603050405020304" pitchFamily="18" charset="0"/>
                        </a:rPr>
                        <a:t>NAME:Agricultural</a:t>
                      </a:r>
                      <a:r>
                        <a:rPr lang="en-US" sz="1600" dirty="0">
                          <a:latin typeface="Times New Roman" panose="02020603050405020304" pitchFamily="18" charset="0"/>
                          <a:cs typeface="Times New Roman" panose="02020603050405020304" pitchFamily="18" charset="0"/>
                        </a:rPr>
                        <a:t> and Forest Meteorology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Transfer Learning, CNN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Improved prediction accuracy by 10% using transfer learning approach</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3" name="TextBox 2"/>
          <p:cNvSpPr txBox="1"/>
          <p:nvPr/>
        </p:nvSpPr>
        <p:spPr>
          <a:xfrm>
            <a:off x="282575" y="951230"/>
            <a:ext cx="9953625" cy="4838700"/>
          </a:xfrm>
          <a:prstGeom prst="rect">
            <a:avLst/>
          </a:prstGeom>
          <a:noFill/>
        </p:spPr>
        <p:txBody>
          <a:bodyPr wrap="square" rtlCol="0">
            <a:no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System</a:t>
            </a:r>
            <a:endParaRPr lang="en-US" sz="32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proposed system is a hybrid AI model that integrates deep learning techniques to predict crop yields accurately. The system leverages diverse data sources, including satellite imagery, weather data, and soil characteristics, to provide actionable insights for farmers and policymakers.</a:t>
            </a: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altLang="en-GB"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Components</a:t>
            </a:r>
            <a:endParaRPr lang="en-US" altLang="en-GB" sz="16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 Data Collection: Diverse data sources, including satellite imagery, weather data, soil characteristics, and crop varieties, are collected from various sources, such as government databases, satellite imagery providers, and weather stations.</a:t>
            </a: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Data Preprocessing: The collected data is preprocessed to remove missing values, handle outliers, and transform variables into suitable formats for modeling.</a:t>
            </a: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Feature Extraction: Relevant features are extracted from the preprocessed data using techniques, such as convolutional neural networks (CNNs) and recurrent neural networks (RNNs).</a:t>
            </a: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endParaRPr lang="en-US" altLang="en-GB"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R="0" lvl="0" algn="just" rtl="0">
              <a:lnSpc>
                <a:spcPct val="150000"/>
              </a:lnSpc>
              <a:spcBef>
                <a:spcPts val="0"/>
              </a:spcBef>
              <a:spcAft>
                <a:spcPts val="0"/>
              </a:spcAft>
              <a:buClr>
                <a:srgbClr val="FF0000"/>
              </a:buClr>
            </a:pPr>
            <a:r>
              <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lang="en-US" sz="16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15040</Words>
  <Application>WPS Presentation</Application>
  <PresentationFormat>Widescreen</PresentationFormat>
  <Paragraphs>371</Paragraphs>
  <Slides>22</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Arial</vt:lpstr>
      <vt:lpstr>Calibri</vt:lpstr>
      <vt:lpstr>Times New Roman</vt:lpstr>
      <vt:lpstr>Times New Roman</vt:lpstr>
      <vt:lpstr>Calibri</vt:lpstr>
      <vt:lpstr>Microsoft YaHei</vt:lpstr>
      <vt:lpstr>Arial Unicode MS</vt:lpstr>
      <vt:lpstr>Wingdings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Literature Survey </vt:lpstr>
      <vt:lpstr>PowerPoint 演示文稿</vt:lpstr>
      <vt:lpstr> Feasability of the project:</vt:lpstr>
      <vt:lpstr> METHODOLOGY  OF PROPOSED WORK:</vt:lpstr>
      <vt:lpstr>PowerPoint 演示文稿</vt:lpstr>
      <vt:lpstr>Source Code Demonstration and 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Leena Reddy</cp:lastModifiedBy>
  <cp:revision>37</cp:revision>
  <dcterms:created xsi:type="dcterms:W3CDTF">2019-12-31T08:10:00Z</dcterms:created>
  <dcterms:modified xsi:type="dcterms:W3CDTF">2025-03-28T07:47:54Z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2057-12.2.0.20348</vt:lpwstr>
  </property>
  <property fmtid="{D5CDD505-2E9C-101B-9397-08002B2CF9AE}" pid="3" name="ICV">
    <vt:lpwstr>2FCF66378C514252B49EC73538DDE99C_12</vt:lpwstr>
  </property>
</Properties>
</file>