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322" r:id="rId2"/>
    <p:sldId id="259" r:id="rId3"/>
    <p:sldId id="294" r:id="rId4"/>
    <p:sldId id="323" r:id="rId5"/>
    <p:sldId id="321" r:id="rId6"/>
    <p:sldId id="324" r:id="rId7"/>
    <p:sldId id="327" r:id="rId8"/>
    <p:sldId id="325" r:id="rId9"/>
    <p:sldId id="328" r:id="rId10"/>
    <p:sldId id="326" r:id="rId11"/>
    <p:sldId id="329" r:id="rId12"/>
    <p:sldId id="296" r:id="rId13"/>
    <p:sldId id="297" r:id="rId14"/>
  </p:sldIdLst>
  <p:sldSz cx="12190413" cy="6859588"/>
  <p:notesSz cx="6858000" cy="9144000"/>
  <p:embeddedFontLst>
    <p:embeddedFont>
      <p:font typeface="Algerian" panose="04020705040A02060702" pitchFamily="82" charset="0"/>
      <p:regular r:id="rId17"/>
    </p:embeddedFont>
    <p:embeddedFont>
      <p:font typeface="GulimChe" panose="020B0609000101010101" pitchFamily="49" charset="-127"/>
      <p:regular r:id="rId18"/>
    </p:embeddedFont>
    <p:embeddedFont>
      <p:font typeface="Malgun Gothic" panose="020B0503020000020004" pitchFamily="34" charset="-127"/>
      <p:regular r:id="rId19"/>
      <p:bold r:id="rId20"/>
    </p:embeddedFont>
    <p:embeddedFont>
      <p:font typeface="Merriweather" panose="00000500000000000000" pitchFamily="2" charset="0"/>
      <p:regular r:id="rId21"/>
    </p:embeddedFont>
    <p:embeddedFont>
      <p:font typeface="Noto Sans" panose="020B0502040504020204" pitchFamily="34" charset="0"/>
      <p:regular r:id="rId22"/>
      <p:bold r:id="rId23"/>
      <p:italic r:id="rId24"/>
      <p:boldItalic r:id="rId25"/>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FFCE33"/>
    <a:srgbClr val="882406"/>
    <a:srgbClr val="00A9B0"/>
    <a:srgbClr val="013662"/>
    <a:srgbClr val="E93440"/>
    <a:srgbClr val="BFBFBF"/>
    <a:srgbClr val="667552"/>
    <a:srgbClr val="CC9900"/>
    <a:srgbClr val="5460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792" autoAdjust="0"/>
  </p:normalViewPr>
  <p:slideViewPr>
    <p:cSldViewPr>
      <p:cViewPr varScale="1">
        <p:scale>
          <a:sx n="82" d="100"/>
          <a:sy n="82" d="100"/>
        </p:scale>
        <p:origin x="883" y="72"/>
      </p:cViewPr>
      <p:guideLst>
        <p:guide orient="horz" pos="2160"/>
        <p:guide pos="2880"/>
        <p:guide orient="horz" pos="2161"/>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5" d="100"/>
          <a:sy n="85" d="100"/>
        </p:scale>
        <p:origin x="-38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2024-12-21</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2024-12-21</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2024-12-21</a:t>
            </a:fld>
            <a:endParaRPr lang="ko-KR" altLang="en-US"/>
          </a:p>
        </p:txBody>
      </p:sp>
      <p:sp>
        <p:nvSpPr>
          <p:cNvPr id="5" name="바닥글 개체 틀 4"/>
          <p:cNvSpPr>
            <a:spLocks noGrp="1"/>
          </p:cNvSpPr>
          <p:nvPr>
            <p:ph type="ftr" sz="quarter" idx="11"/>
          </p:nvPr>
        </p:nvSpPr>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ctrTitle" hasCustomPrompt="1"/>
          </p:nvPr>
        </p:nvSpPr>
        <p:spPr>
          <a:xfrm>
            <a:off x="5534000" y="2453687"/>
            <a:ext cx="5415634" cy="2045207"/>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r>
              <a:rPr lang="ko-KR" altLang="en-US" dirty="0"/>
              <a:t>입력하시오</a:t>
            </a:r>
          </a:p>
        </p:txBody>
      </p:sp>
      <p:sp>
        <p:nvSpPr>
          <p:cNvPr id="14" name="부제목 2"/>
          <p:cNvSpPr>
            <a:spLocks noGrp="1"/>
          </p:cNvSpPr>
          <p:nvPr>
            <p:ph type="subTitle" idx="1"/>
          </p:nvPr>
        </p:nvSpPr>
        <p:spPr>
          <a:xfrm>
            <a:off x="5534000" y="4293890"/>
            <a:ext cx="5415634" cy="811138"/>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ct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chemeClr val="bg1"/>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2024-12-21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flipV="1">
            <a:off x="0" y="1240"/>
            <a:ext cx="12190413" cy="6857107"/>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2024-12-21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15" name="내용 개체 틀 2"/>
          <p:cNvSpPr>
            <a:spLocks noGrp="1"/>
          </p:cNvSpPr>
          <p:nvPr>
            <p:ph idx="1" hasCustomPrompt="1"/>
          </p:nvPr>
        </p:nvSpPr>
        <p:spPr>
          <a:xfrm>
            <a:off x="609521" y="1485579"/>
            <a:ext cx="10971372" cy="4824535"/>
          </a:xfrm>
        </p:spPr>
        <p:txBody>
          <a:bodyPr>
            <a:normAutofit/>
          </a:bodyPr>
          <a:lstStyle>
            <a:lvl1pPr algn="l">
              <a:buNone/>
              <a:defRPr sz="2000" i="1" baseline="0">
                <a:solidFill>
                  <a:schemeClr val="bg1">
                    <a:lumMod val="50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
        <p:nvSpPr>
          <p:cNvPr id="14" name="제목 1"/>
          <p:cNvSpPr>
            <a:spLocks noGrp="1"/>
          </p:cNvSpPr>
          <p:nvPr>
            <p:ph type="title"/>
          </p:nvPr>
        </p:nvSpPr>
        <p:spPr>
          <a:xfrm>
            <a:off x="609520" y="254777"/>
            <a:ext cx="10971373"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bg1"/>
                </a:solidFill>
                <a:effectLst/>
                <a:latin typeface="+mj-lt"/>
                <a:ea typeface="맑은 고딕" pitchFamily="50" charset="-127"/>
                <a:cs typeface="+mj-cs"/>
              </a:defRPr>
            </a:lvl1pPr>
          </a:lstStyle>
          <a:p>
            <a:r>
              <a:rPr lang="ko-KR" altLang="en-US" dirty="0"/>
              <a:t>마스터 제목 스타일 편집</a:t>
            </a:r>
          </a:p>
        </p:txBody>
      </p:sp>
      <p:sp>
        <p:nvSpPr>
          <p:cNvPr id="12"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2024-12-21</a:t>
            </a:fld>
            <a:endParaRPr lang="ko-KR" altLang="en-US"/>
          </a:p>
        </p:txBody>
      </p:sp>
      <p:sp>
        <p:nvSpPr>
          <p:cNvPr id="13"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1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4" name="날짜 개체 틀 3"/>
          <p:cNvSpPr>
            <a:spLocks noGrp="1"/>
          </p:cNvSpPr>
          <p:nvPr>
            <p:ph type="dt" sz="half" idx="10"/>
          </p:nvPr>
        </p:nvSpPr>
        <p:spPr>
          <a:xfrm>
            <a:off x="609521" y="6502342"/>
            <a:ext cx="2844430" cy="220692"/>
          </a:xfrm>
        </p:spPr>
        <p:txBody>
          <a:bodyPr/>
          <a:lstStyle>
            <a:lvl1pPr>
              <a:defRPr>
                <a:latin typeface="+mj-lt"/>
              </a:defRPr>
            </a:lvl1pPr>
          </a:lstStyle>
          <a:p>
            <a:fld id="{ED3D6733-6F27-4404-AB51-585418F146E5}" type="datetimeFigureOut">
              <a:rPr lang="ko-KR" altLang="en-US" smtClean="0"/>
              <a:pPr/>
              <a:t>2024-12-21</a:t>
            </a:fld>
            <a:endParaRPr lang="ko-KR" altLang="en-US"/>
          </a:p>
        </p:txBody>
      </p:sp>
      <p:sp>
        <p:nvSpPr>
          <p:cNvPr id="5" name="바닥글 개체 틀 4"/>
          <p:cNvSpPr>
            <a:spLocks noGrp="1"/>
          </p:cNvSpPr>
          <p:nvPr>
            <p:ph type="ftr" sz="quarter" idx="11"/>
          </p:nvPr>
        </p:nvSpPr>
        <p:spPr>
          <a:xfrm>
            <a:off x="4165059" y="6502342"/>
            <a:ext cx="3860297" cy="220692"/>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8736463" y="6502342"/>
            <a:ext cx="2844430" cy="220692"/>
          </a:xfrm>
        </p:spPr>
        <p:txBody>
          <a:bodyPr/>
          <a:lstStyle>
            <a:lvl1pPr>
              <a:defRPr>
                <a:latin typeface="+mj-lt"/>
              </a:defRPr>
            </a:lvl1pPr>
          </a:lstStyle>
          <a:p>
            <a:fld id="{EE6BC638-39B7-4287-91A7-2A3DDA573295}" type="slidenum">
              <a:rPr lang="ko-KR" altLang="en-US" smtClean="0"/>
              <a:pPr/>
              <a:t>‹#›</a:t>
            </a:fld>
            <a:endParaRPr lang="ko-KR" altLang="en-US"/>
          </a:p>
        </p:txBody>
      </p:sp>
      <p:sp>
        <p:nvSpPr>
          <p:cNvPr id="15" name="제목 1"/>
          <p:cNvSpPr>
            <a:spLocks noGrp="1"/>
          </p:cNvSpPr>
          <p:nvPr>
            <p:ph type="title"/>
          </p:nvPr>
        </p:nvSpPr>
        <p:spPr>
          <a:xfrm>
            <a:off x="609521" y="254777"/>
            <a:ext cx="10971372" cy="798753"/>
          </a:xfrm>
        </p:spPr>
        <p:txBody>
          <a:bodyPr vert="horz" lIns="99569" tIns="49785" rIns="99569" bIns="49785" rtlCol="0" anchor="ctr">
            <a:normAutofit/>
          </a:bodyPr>
          <a:lstStyle>
            <a:lvl1pPr algn="l" defTabSz="995690" rtl="0" eaLnBrk="1" latinLnBrk="1" hangingPunct="1">
              <a:spcBef>
                <a:spcPct val="0"/>
              </a:spcBef>
              <a:buNone/>
              <a:defRPr lang="ko-KR" altLang="en-US" sz="4000" b="1" kern="1200" baseline="0" dirty="0">
                <a:solidFill>
                  <a:schemeClr val="accent6">
                    <a:lumMod val="50000"/>
                  </a:schemeClr>
                </a:solidFill>
                <a:effectLst/>
                <a:latin typeface="+mj-lt"/>
                <a:ea typeface="맑은 고딕" pitchFamily="50" charset="-127"/>
                <a:cs typeface="+mj-cs"/>
              </a:defRPr>
            </a:lvl1pPr>
          </a:lstStyle>
          <a:p>
            <a:r>
              <a:rPr lang="ko-KR" altLang="en-US" dirty="0"/>
              <a:t>마스터 제목 스타일 편집</a:t>
            </a:r>
          </a:p>
        </p:txBody>
      </p:sp>
      <p:sp>
        <p:nvSpPr>
          <p:cNvPr id="16" name="내용 개체 틀 2"/>
          <p:cNvSpPr>
            <a:spLocks noGrp="1"/>
          </p:cNvSpPr>
          <p:nvPr>
            <p:ph idx="1" hasCustomPrompt="1"/>
          </p:nvPr>
        </p:nvSpPr>
        <p:spPr>
          <a:xfrm>
            <a:off x="609521" y="1485578"/>
            <a:ext cx="10971372" cy="4824535"/>
          </a:xfrm>
        </p:spPr>
        <p:txBody>
          <a:bodyPr>
            <a:normAutofit/>
          </a:bodyPr>
          <a:lstStyle>
            <a:lvl1pPr algn="l">
              <a:buNone/>
              <a:defRPr sz="2000" i="1" baseline="0">
                <a:solidFill>
                  <a:schemeClr val="tx1">
                    <a:lumMod val="75000"/>
                    <a:lumOff val="25000"/>
                  </a:schemeClr>
                </a:solidFill>
                <a:latin typeface="+mj-lt"/>
                <a:ea typeface="맑은 고딕" pitchFamily="50" charset="-127"/>
              </a:defRPr>
            </a:lvl1pPr>
            <a:lvl2pPr algn="l">
              <a:buNone/>
              <a:defRPr sz="2500" baseline="0">
                <a:solidFill>
                  <a:schemeClr val="tx1">
                    <a:lumMod val="75000"/>
                    <a:lumOff val="25000"/>
                  </a:schemeClr>
                </a:solidFill>
                <a:latin typeface="Noto Sans" pitchFamily="34" charset="0"/>
                <a:ea typeface="맑은 고딕" pitchFamily="50" charset="-127"/>
              </a:defRPr>
            </a:lvl2pPr>
            <a:lvl3pPr algn="l">
              <a:buNone/>
              <a:defRPr sz="2500" baseline="0">
                <a:solidFill>
                  <a:schemeClr val="tx1">
                    <a:lumMod val="75000"/>
                    <a:lumOff val="25000"/>
                  </a:schemeClr>
                </a:solidFill>
                <a:latin typeface="Noto Sans" pitchFamily="34" charset="0"/>
                <a:ea typeface="맑은 고딕" pitchFamily="50" charset="-127"/>
              </a:defRPr>
            </a:lvl3pPr>
            <a:lvl4pPr algn="l">
              <a:buNone/>
              <a:defRPr sz="2500" baseline="0">
                <a:solidFill>
                  <a:schemeClr val="tx1">
                    <a:lumMod val="75000"/>
                    <a:lumOff val="25000"/>
                  </a:schemeClr>
                </a:solidFill>
                <a:latin typeface="Noto Sans" pitchFamily="34" charset="0"/>
                <a:ea typeface="맑은 고딕" pitchFamily="50" charset="-127"/>
              </a:defRPr>
            </a:lvl4pPr>
            <a:lvl5pPr algn="l">
              <a:buNone/>
              <a:defRPr sz="2500" baseline="0">
                <a:solidFill>
                  <a:schemeClr val="tx1">
                    <a:lumMod val="75000"/>
                    <a:lumOff val="25000"/>
                  </a:schemeClr>
                </a:solidFill>
                <a:latin typeface="Noto Sans" pitchFamily="34" charset="0"/>
                <a:ea typeface="맑은 고딕" pitchFamily="50" charset="-127"/>
              </a:defRPr>
            </a:lvl5pPr>
          </a:lstStyle>
          <a:p>
            <a:pPr lvl="0"/>
            <a:r>
              <a:rPr lang="en-US" altLang="ko-KR" dirty="0"/>
              <a:t>Replaced with your own text</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0"/>
            <a:ext cx="12190413" cy="6857107"/>
          </a:xfrm>
          <a:prstGeom prst="rect">
            <a:avLst/>
          </a:prstGeom>
        </p:spPr>
      </p:pic>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2024-12-21</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a:t>
            </a:fld>
            <a:endParaRPr lang="ko-KR" altLang="en-US"/>
          </a:p>
        </p:txBody>
      </p:sp>
      <p:sp>
        <p:nvSpPr>
          <p:cNvPr id="8" name="제목 1"/>
          <p:cNvSpPr>
            <a:spLocks noGrp="1"/>
          </p:cNvSpPr>
          <p:nvPr>
            <p:ph type="ctrTitle"/>
          </p:nvPr>
        </p:nvSpPr>
        <p:spPr>
          <a:xfrm>
            <a:off x="6199162" y="2528763"/>
            <a:ext cx="5394629" cy="2272246"/>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r"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7200" kern="1200" baseline="0" dirty="0">
                <a:solidFill>
                  <a:schemeClr val="bg1"/>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0"/>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7"/>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2024-12-21</a:t>
            </a:fld>
            <a:endParaRPr lang="ko-KR" altLang="en-US"/>
          </a:p>
        </p:txBody>
      </p:sp>
      <p:sp>
        <p:nvSpPr>
          <p:cNvPr id="5" name="바닥글 개체 틀 4"/>
          <p:cNvSpPr>
            <a:spLocks noGrp="1"/>
          </p:cNvSpPr>
          <p:nvPr>
            <p:ph type="ftr" sz="quarter" idx="3"/>
          </p:nvPr>
        </p:nvSpPr>
        <p:spPr>
          <a:xfrm>
            <a:off x="4165059" y="6430887"/>
            <a:ext cx="3860297"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7"/>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5591150" y="2277667"/>
            <a:ext cx="5832648" cy="1872208"/>
          </a:xfrm>
        </p:spPr>
        <p:txBody>
          <a:bodyPr/>
          <a:lstStyle/>
          <a:p>
            <a:br>
              <a:rPr lang="en-GB" sz="3200" dirty="0"/>
            </a:br>
            <a:r>
              <a:rPr lang="en-GB" sz="3200" dirty="0"/>
              <a:t>Pizza Sales Analysis</a:t>
            </a:r>
            <a:br>
              <a:rPr lang="en-GB" sz="3200" dirty="0"/>
            </a:br>
            <a:r>
              <a:rPr lang="en-GB" sz="3200" dirty="0"/>
              <a:t> Insights and Recommendations</a:t>
            </a:r>
            <a:br>
              <a:rPr lang="en-GB" dirty="0"/>
            </a:br>
            <a:endParaRPr lang="ko-KR" altLang="en-US" b="1" dirty="0"/>
          </a:p>
        </p:txBody>
      </p:sp>
      <p:sp>
        <p:nvSpPr>
          <p:cNvPr id="8" name="부제목 7"/>
          <p:cNvSpPr>
            <a:spLocks noGrp="1"/>
          </p:cNvSpPr>
          <p:nvPr>
            <p:ph type="subTitle" idx="1"/>
          </p:nvPr>
        </p:nvSpPr>
        <p:spPr>
          <a:xfrm>
            <a:off x="6003952" y="4634880"/>
            <a:ext cx="5275830" cy="592522"/>
          </a:xfrm>
        </p:spPr>
        <p:txBody>
          <a:bodyPr/>
          <a:lstStyle/>
          <a:p>
            <a:r>
              <a:rPr lang="en-IN" sz="1600" b="1" dirty="0"/>
              <a:t>Presented by:</a:t>
            </a:r>
            <a:r>
              <a:rPr lang="en-IN" sz="1600" dirty="0"/>
              <a:t> [SEELAM SATYA SAI SHIVA RAMA KRISHNA]</a:t>
            </a:r>
          </a:p>
          <a:p>
            <a:endParaRPr lang="en-US" altLang="ko-KR" dirty="0"/>
          </a:p>
        </p:txBody>
      </p:sp>
      <p:cxnSp>
        <p:nvCxnSpPr>
          <p:cNvPr id="6" name="직선 연결선 5"/>
          <p:cNvCxnSpPr/>
          <p:nvPr/>
        </p:nvCxnSpPr>
        <p:spPr>
          <a:xfrm>
            <a:off x="5933472" y="1989634"/>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5933472" y="4482511"/>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4D66A0-8A89-8BC8-E757-AC3F5B650C27}"/>
              </a:ext>
            </a:extLst>
          </p:cNvPr>
          <p:cNvSpPr>
            <a:spLocks noGrp="1"/>
          </p:cNvSpPr>
          <p:nvPr>
            <p:ph type="title"/>
          </p:nvPr>
        </p:nvSpPr>
        <p:spPr/>
        <p:txBody>
          <a:bodyPr/>
          <a:lstStyle/>
          <a:p>
            <a:pPr algn="ct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3600" b="1" dirty="0">
                <a:effectLst/>
                <a:latin typeface="Aptos" panose="020B0004020202020204" pitchFamily="34" charset="0"/>
                <a:ea typeface="Aptos" panose="020B0004020202020204" pitchFamily="34" charset="0"/>
                <a:cs typeface="Times New Roman" panose="02020603050405020304" pitchFamily="18" charset="0"/>
              </a:rPr>
              <a:t>Total Revenue Per Day</a:t>
            </a:r>
            <a:endParaRPr lang="en-IN" sz="3600" dirty="0"/>
          </a:p>
        </p:txBody>
      </p:sp>
      <p:sp>
        <p:nvSpPr>
          <p:cNvPr id="4" name="TextBox 3">
            <a:extLst>
              <a:ext uri="{FF2B5EF4-FFF2-40B4-BE49-F238E27FC236}">
                <a16:creationId xmlns:a16="http://schemas.microsoft.com/office/drawing/2014/main" id="{DAEEF77A-4807-2958-6601-C1ACE3A12632}"/>
              </a:ext>
            </a:extLst>
          </p:cNvPr>
          <p:cNvSpPr txBox="1"/>
          <p:nvPr/>
        </p:nvSpPr>
        <p:spPr>
          <a:xfrm>
            <a:off x="766614" y="1485578"/>
            <a:ext cx="9793088" cy="674928"/>
          </a:xfrm>
          <a:prstGeom prst="rect">
            <a:avLst/>
          </a:prstGeom>
          <a:noFill/>
        </p:spPr>
        <p:txBody>
          <a:bodyPr wrap="square" rtlCol="0">
            <a:spAutoFit/>
          </a:bodyPr>
          <a:lstStyle/>
          <a:p>
            <a:pPr>
              <a:lnSpc>
                <a:spcPct val="107000"/>
              </a:lnSpc>
              <a:spcAft>
                <a:spcPts val="800"/>
              </a:spcAft>
            </a:pP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determines the average daily income from sales. It helps in setting revenue targets and measuring how consistent daily sales are with long-term goals</a:t>
            </a:r>
            <a:r>
              <a:rPr lang="en-IN"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44BC5A16-1182-E1AC-14BB-10D86B67F4B8}"/>
              </a:ext>
            </a:extLst>
          </p:cNvPr>
          <p:cNvPicPr>
            <a:picLocks noChangeAspect="1"/>
          </p:cNvPicPr>
          <p:nvPr/>
        </p:nvPicPr>
        <p:blipFill>
          <a:blip r:embed="rId2"/>
          <a:stretch>
            <a:fillRect/>
          </a:stretch>
        </p:blipFill>
        <p:spPr>
          <a:xfrm>
            <a:off x="1126654" y="2421682"/>
            <a:ext cx="9433048" cy="2772410"/>
          </a:xfrm>
          <a:prstGeom prst="rect">
            <a:avLst/>
          </a:prstGeom>
        </p:spPr>
      </p:pic>
    </p:spTree>
    <p:extLst>
      <p:ext uri="{BB962C8B-B14F-4D97-AF65-F5344CB8AC3E}">
        <p14:creationId xmlns:p14="http://schemas.microsoft.com/office/powerpoint/2010/main" val="1109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97756-09AC-0ECB-D336-9F890060F457}"/>
              </a:ext>
            </a:extLst>
          </p:cNvPr>
          <p:cNvSpPr>
            <a:spLocks noGrp="1"/>
          </p:cNvSpPr>
          <p:nvPr>
            <p:ph type="title"/>
          </p:nvPr>
        </p:nvSpPr>
        <p:spPr/>
        <p:txBody>
          <a:bodyPr>
            <a:normAutofit fontScale="90000"/>
          </a:bodyPr>
          <a:lstStyle/>
          <a:p>
            <a:br>
              <a:rPr lang="en-IN" sz="3100" b="1" dirty="0">
                <a:effectLst/>
                <a:latin typeface="Aptos" panose="020B0004020202020204" pitchFamily="34" charset="0"/>
                <a:ea typeface="Aptos" panose="020B0004020202020204" pitchFamily="34" charset="0"/>
                <a:cs typeface="Times New Roman" panose="02020603050405020304" pitchFamily="18" charset="0"/>
              </a:rPr>
            </a:br>
            <a:r>
              <a:rPr lang="en-IN" sz="3100" b="1" dirty="0">
                <a:effectLst/>
                <a:latin typeface="Aptos" panose="020B0004020202020204" pitchFamily="34" charset="0"/>
                <a:ea typeface="Aptos" panose="020B0004020202020204" pitchFamily="34" charset="0"/>
                <a:cs typeface="Times New Roman" panose="02020603050405020304" pitchFamily="18" charset="0"/>
              </a:rPr>
              <a:t>Total Revenue Per Day                         </a:t>
            </a:r>
            <a:r>
              <a:rPr lang="en-IN" sz="3100" b="1" kern="100" dirty="0">
                <a:effectLst/>
                <a:latin typeface="Aptos" panose="020B0004020202020204" pitchFamily="34" charset="0"/>
                <a:ea typeface="Aptos" panose="020B0004020202020204" pitchFamily="34" charset="0"/>
                <a:cs typeface="Times New Roman" panose="02020603050405020304" pitchFamily="18" charset="0"/>
              </a:rPr>
              <a:t>Top 5 Pizzas by Quantity Sold</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71AC3090-74FF-3862-D74D-1E0CCBECC60F}"/>
              </a:ext>
            </a:extLst>
          </p:cNvPr>
          <p:cNvSpPr txBox="1"/>
          <p:nvPr/>
        </p:nvSpPr>
        <p:spPr>
          <a:xfrm>
            <a:off x="334566" y="1557586"/>
            <a:ext cx="4896544" cy="1398332"/>
          </a:xfrm>
          <a:prstGeom prst="rect">
            <a:avLst/>
          </a:prstGeom>
          <a:noFill/>
        </p:spPr>
        <p:txBody>
          <a:bodyPr wrap="square">
            <a:spAutoFit/>
          </a:bodyPr>
          <a:lstStyle/>
          <a:p>
            <a:pPr>
              <a:lnSpc>
                <a:spcPct val="107000"/>
              </a:lnSpc>
              <a:spcAft>
                <a:spcPts val="800"/>
              </a:spcAft>
            </a:pPr>
            <a:r>
              <a:rPr lang="en-IN"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determines the average daily income from sales. It helps in setting revenue targets and measuring how consistent daily sales are with long-term goals</a:t>
            </a:r>
            <a:r>
              <a:rPr lang="en-IN"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IN"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5EAFD21-A46B-D86F-E2F8-D4D0BF5E5F8E}"/>
              </a:ext>
            </a:extLst>
          </p:cNvPr>
          <p:cNvSpPr txBox="1"/>
          <p:nvPr/>
        </p:nvSpPr>
        <p:spPr>
          <a:xfrm>
            <a:off x="5807174" y="1660861"/>
            <a:ext cx="6048673" cy="1069011"/>
          </a:xfrm>
          <a:prstGeom prst="rect">
            <a:avLst/>
          </a:prstGeom>
          <a:noFill/>
        </p:spPr>
        <p:txBody>
          <a:bodyPr wrap="square" rtlCol="0">
            <a:spAutoFit/>
          </a:bodyPr>
          <a:lstStyle/>
          <a:p>
            <a:pPr algn="ctr">
              <a:lnSpc>
                <a:spcPct val="107000"/>
              </a:lnSpc>
              <a:spcAft>
                <a:spcPts val="800"/>
              </a:spcAft>
            </a:pPr>
            <a:r>
              <a:rPr lang="en-IN"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finds the pizzas with the highest sales volume. It identifies customer </a:t>
            </a:r>
            <a:r>
              <a:rPr lang="en-IN"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favorites</a:t>
            </a:r>
            <a:r>
              <a:rPr lang="en-IN"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which can be emphasized in advertising or included in combo deals.</a:t>
            </a:r>
          </a:p>
        </p:txBody>
      </p:sp>
      <p:pic>
        <p:nvPicPr>
          <p:cNvPr id="8" name="Picture 7" descr="A screenshot of a computer&#10;&#10;Description automatically generated">
            <a:extLst>
              <a:ext uri="{FF2B5EF4-FFF2-40B4-BE49-F238E27FC236}">
                <a16:creationId xmlns:a16="http://schemas.microsoft.com/office/drawing/2014/main" id="{BB8533D2-2B0B-734C-B3D4-1B5ACBC8E094}"/>
              </a:ext>
            </a:extLst>
          </p:cNvPr>
          <p:cNvPicPr>
            <a:picLocks noChangeAspect="1"/>
          </p:cNvPicPr>
          <p:nvPr/>
        </p:nvPicPr>
        <p:blipFill>
          <a:blip r:embed="rId2"/>
          <a:stretch>
            <a:fillRect/>
          </a:stretch>
        </p:blipFill>
        <p:spPr>
          <a:xfrm>
            <a:off x="329986" y="3069754"/>
            <a:ext cx="4685100" cy="3456383"/>
          </a:xfrm>
          <a:prstGeom prst="rect">
            <a:avLst/>
          </a:prstGeom>
        </p:spPr>
      </p:pic>
      <p:pic>
        <p:nvPicPr>
          <p:cNvPr id="9" name="Picture 8">
            <a:extLst>
              <a:ext uri="{FF2B5EF4-FFF2-40B4-BE49-F238E27FC236}">
                <a16:creationId xmlns:a16="http://schemas.microsoft.com/office/drawing/2014/main" id="{4695014B-F9AB-7DFA-5594-353DD933338B}"/>
              </a:ext>
            </a:extLst>
          </p:cNvPr>
          <p:cNvPicPr>
            <a:picLocks noChangeAspect="1"/>
          </p:cNvPicPr>
          <p:nvPr/>
        </p:nvPicPr>
        <p:blipFill>
          <a:blip r:embed="rId3"/>
          <a:stretch>
            <a:fillRect/>
          </a:stretch>
        </p:blipFill>
        <p:spPr>
          <a:xfrm>
            <a:off x="5951190" y="3069754"/>
            <a:ext cx="5832648" cy="3456382"/>
          </a:xfrm>
          <a:prstGeom prst="rect">
            <a:avLst/>
          </a:prstGeom>
        </p:spPr>
      </p:pic>
    </p:spTree>
    <p:extLst>
      <p:ext uri="{BB962C8B-B14F-4D97-AF65-F5344CB8AC3E}">
        <p14:creationId xmlns:p14="http://schemas.microsoft.com/office/powerpoint/2010/main" val="400919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C737276-A1A2-14C1-0C32-5B38971012AF}"/>
              </a:ext>
            </a:extLst>
          </p:cNvPr>
          <p:cNvPicPr>
            <a:picLocks noChangeAspect="1"/>
          </p:cNvPicPr>
          <p:nvPr/>
        </p:nvPicPr>
        <p:blipFill>
          <a:blip r:embed="rId2"/>
          <a:stretch>
            <a:fillRect/>
          </a:stretch>
        </p:blipFill>
        <p:spPr>
          <a:xfrm>
            <a:off x="406574" y="1116489"/>
            <a:ext cx="5382260" cy="2313305"/>
          </a:xfrm>
          <a:prstGeom prst="rect">
            <a:avLst/>
          </a:prstGeom>
        </p:spPr>
      </p:pic>
      <p:sp>
        <p:nvSpPr>
          <p:cNvPr id="16" name="TextBox 15">
            <a:extLst>
              <a:ext uri="{FF2B5EF4-FFF2-40B4-BE49-F238E27FC236}">
                <a16:creationId xmlns:a16="http://schemas.microsoft.com/office/drawing/2014/main" id="{7EDA918C-39AD-6D9A-1ED8-8A0332D3F14D}"/>
              </a:ext>
            </a:extLst>
          </p:cNvPr>
          <p:cNvSpPr txBox="1"/>
          <p:nvPr/>
        </p:nvSpPr>
        <p:spPr>
          <a:xfrm>
            <a:off x="406574" y="477466"/>
            <a:ext cx="3384376" cy="369332"/>
          </a:xfrm>
          <a:prstGeom prst="rect">
            <a:avLst/>
          </a:prstGeom>
          <a:noFill/>
        </p:spPr>
        <p:txBody>
          <a:bodyPr wrap="square" rtlCol="0">
            <a:spAutoFit/>
          </a:bodyPr>
          <a:lstStyle/>
          <a:p>
            <a:r>
              <a:rPr lang="en-IN" sz="1800" b="1" u="sng" dirty="0">
                <a:solidFill>
                  <a:srgbClr val="3A7C22"/>
                </a:solidFill>
                <a:effectLst/>
                <a:latin typeface="Aptos" panose="020B0004020202020204" pitchFamily="34" charset="0"/>
                <a:ea typeface="Aptos" panose="020B0004020202020204" pitchFamily="34" charset="0"/>
                <a:cs typeface="Times New Roman" panose="02020603050405020304" pitchFamily="18" charset="0"/>
              </a:rPr>
              <a:t>Top 5 Pizzas by Revenue:-</a:t>
            </a:r>
            <a:endParaRPr lang="en-IN" u="sng" dirty="0"/>
          </a:p>
        </p:txBody>
      </p:sp>
      <p:pic>
        <p:nvPicPr>
          <p:cNvPr id="17" name="Picture 16">
            <a:extLst>
              <a:ext uri="{FF2B5EF4-FFF2-40B4-BE49-F238E27FC236}">
                <a16:creationId xmlns:a16="http://schemas.microsoft.com/office/drawing/2014/main" id="{50933EEC-EB11-2567-5178-6F2BA7C711C0}"/>
              </a:ext>
            </a:extLst>
          </p:cNvPr>
          <p:cNvPicPr>
            <a:picLocks noChangeAspect="1"/>
          </p:cNvPicPr>
          <p:nvPr/>
        </p:nvPicPr>
        <p:blipFill>
          <a:blip r:embed="rId3"/>
          <a:stretch>
            <a:fillRect/>
          </a:stretch>
        </p:blipFill>
        <p:spPr>
          <a:xfrm>
            <a:off x="6527254" y="1116489"/>
            <a:ext cx="5112568" cy="2346960"/>
          </a:xfrm>
          <a:prstGeom prst="rect">
            <a:avLst/>
          </a:prstGeom>
        </p:spPr>
      </p:pic>
      <p:sp>
        <p:nvSpPr>
          <p:cNvPr id="18" name="TextBox 17">
            <a:extLst>
              <a:ext uri="{FF2B5EF4-FFF2-40B4-BE49-F238E27FC236}">
                <a16:creationId xmlns:a16="http://schemas.microsoft.com/office/drawing/2014/main" id="{9F8B85A7-02DF-E4F2-59AC-9BFD59180AB2}"/>
              </a:ext>
            </a:extLst>
          </p:cNvPr>
          <p:cNvSpPr txBox="1"/>
          <p:nvPr/>
        </p:nvSpPr>
        <p:spPr>
          <a:xfrm>
            <a:off x="6887294" y="466616"/>
            <a:ext cx="3598656" cy="369332"/>
          </a:xfrm>
          <a:prstGeom prst="rect">
            <a:avLst/>
          </a:prstGeom>
          <a:noFill/>
        </p:spPr>
        <p:txBody>
          <a:bodyPr wrap="square" rtlCol="0">
            <a:spAutoFit/>
          </a:bodyPr>
          <a:lstStyle/>
          <a:p>
            <a:r>
              <a:rPr lang="en-IN" sz="1800" b="1" u="sng" dirty="0">
                <a:solidFill>
                  <a:srgbClr val="3A7C22"/>
                </a:solidFill>
                <a:effectLst/>
                <a:latin typeface="Aptos" panose="020B0004020202020204" pitchFamily="34" charset="0"/>
                <a:ea typeface="Aptos" panose="020B0004020202020204" pitchFamily="34" charset="0"/>
                <a:cs typeface="Times New Roman" panose="02020603050405020304" pitchFamily="18" charset="0"/>
              </a:rPr>
              <a:t>Bottom 5 Pizzas by Revenue</a:t>
            </a:r>
            <a:endParaRPr lang="en-IN" u="sng" dirty="0"/>
          </a:p>
        </p:txBody>
      </p:sp>
      <p:sp>
        <p:nvSpPr>
          <p:cNvPr id="19" name="TextBox 18">
            <a:extLst>
              <a:ext uri="{FF2B5EF4-FFF2-40B4-BE49-F238E27FC236}">
                <a16:creationId xmlns:a16="http://schemas.microsoft.com/office/drawing/2014/main" id="{ED333677-F25B-4742-A628-B5329841411C}"/>
              </a:ext>
            </a:extLst>
          </p:cNvPr>
          <p:cNvSpPr txBox="1"/>
          <p:nvPr/>
        </p:nvSpPr>
        <p:spPr>
          <a:xfrm>
            <a:off x="406574" y="4005858"/>
            <a:ext cx="5382260" cy="1231106"/>
          </a:xfrm>
          <a:prstGeom prst="rect">
            <a:avLst/>
          </a:prstGeom>
          <a:noFill/>
        </p:spPr>
        <p:txBody>
          <a:bodyPr wrap="square" rtlCol="0">
            <a:spAutoFit/>
          </a:bodyPr>
          <a:lstStyle/>
          <a:p>
            <a:pPr algn="ctr"/>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query identifies the highest-earning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pizzas.Knowing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pizzas generate the most revenue helps in menu optimization and focused promotions</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dirty="0"/>
          </a:p>
        </p:txBody>
      </p:sp>
      <p:sp>
        <p:nvSpPr>
          <p:cNvPr id="20" name="TextBox 19">
            <a:extLst>
              <a:ext uri="{FF2B5EF4-FFF2-40B4-BE49-F238E27FC236}">
                <a16:creationId xmlns:a16="http://schemas.microsoft.com/office/drawing/2014/main" id="{99674ED9-04DB-B2C2-1E40-A7244383464C}"/>
              </a:ext>
            </a:extLst>
          </p:cNvPr>
          <p:cNvSpPr txBox="1"/>
          <p:nvPr/>
        </p:nvSpPr>
        <p:spPr>
          <a:xfrm>
            <a:off x="6401462" y="3973184"/>
            <a:ext cx="5112568" cy="1508105"/>
          </a:xfrm>
          <a:prstGeom prst="rect">
            <a:avLst/>
          </a:prstGeom>
          <a:noFill/>
        </p:spPr>
        <p:txBody>
          <a:bodyPr wrap="square" rtlCol="0">
            <a:spAutoFit/>
          </a:bodyPr>
          <a:lstStyle/>
          <a:p>
            <a:pPr algn="ctr"/>
            <a:r>
              <a:rPr lang="en-IN" sz="1800" kern="100" dirty="0">
                <a:effectLst/>
                <a:latin typeface="Aptos" panose="020B0004020202020204" pitchFamily="34" charset="0"/>
                <a:ea typeface="Aptos" panose="020B0004020202020204" pitchFamily="34" charset="0"/>
                <a:cs typeface="Times New Roman" panose="02020603050405020304" pitchFamily="18" charset="0"/>
              </a:rPr>
              <a:t>This query highlights the pizzas contributing the least to revenue. It can guide decisions on discontinuing underperforming items or redesigning them to increase appeal</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7535366" y="2565697"/>
            <a:ext cx="3960440" cy="2232248"/>
          </a:xfrm>
        </p:spPr>
        <p:txBody>
          <a:bodyPr/>
          <a:lstStyle/>
          <a:p>
            <a:pPr algn="r"/>
            <a:r>
              <a:rPr lang="en-US" altLang="ko-KR" dirty="0">
                <a:solidFill>
                  <a:schemeClr val="bg1"/>
                </a:solidFill>
              </a:rPr>
              <a:t>THANK</a:t>
            </a:r>
            <a:br>
              <a:rPr lang="en-US" altLang="ko-KR" dirty="0">
                <a:solidFill>
                  <a:schemeClr val="bg1"/>
                </a:solidFill>
              </a:rPr>
            </a:br>
            <a:r>
              <a:rPr lang="en-US" altLang="ko-KR" dirty="0">
                <a:solidFill>
                  <a:schemeClr val="bg1"/>
                </a:solidFill>
              </a:rPr>
              <a:t>YOU</a:t>
            </a:r>
            <a:endParaRPr lang="ko-KR" altLang="en-US" dirty="0">
              <a:solidFill>
                <a:schemeClr val="bg1"/>
              </a:solidFill>
            </a:endParaRPr>
          </a:p>
        </p:txBody>
      </p:sp>
      <p:cxnSp>
        <p:nvCxnSpPr>
          <p:cNvPr id="6" name="직선 연결선 5"/>
          <p:cNvCxnSpPr/>
          <p:nvPr/>
        </p:nvCxnSpPr>
        <p:spPr>
          <a:xfrm>
            <a:off x="8406408" y="490348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p:cNvCxnSpPr/>
          <p:nvPr/>
        </p:nvCxnSpPr>
        <p:spPr>
          <a:xfrm>
            <a:off x="8406408" y="2522239"/>
            <a:ext cx="299453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AutoShape 1">
            <a:extLst>
              <a:ext uri="{FF2B5EF4-FFF2-40B4-BE49-F238E27FC236}">
                <a16:creationId xmlns:a16="http://schemas.microsoft.com/office/drawing/2014/main" id="{FF0E9C6D-974E-5AB1-385A-EE87D9AC3943}"/>
              </a:ext>
            </a:extLst>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자유형 6"/>
          <p:cNvSpPr/>
          <p:nvPr/>
        </p:nvSpPr>
        <p:spPr>
          <a:xfrm flipH="1">
            <a:off x="5402035" y="1133376"/>
            <a:ext cx="4274840" cy="790673"/>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cxnSp>
        <p:nvCxnSpPr>
          <p:cNvPr id="9" name="직선 연결선 8"/>
          <p:cNvCxnSpPr/>
          <p:nvPr/>
        </p:nvCxnSpPr>
        <p:spPr>
          <a:xfrm>
            <a:off x="5231110" y="1562100"/>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739255" y="1148185"/>
            <a:ext cx="3600400" cy="769441"/>
          </a:xfrm>
          <a:prstGeom prst="rect">
            <a:avLst/>
          </a:prstGeom>
          <a:noFill/>
        </p:spPr>
        <p:txBody>
          <a:bodyPr wrap="square" rtlCol="0">
            <a:spAutoFit/>
          </a:bodyPr>
          <a:lstStyle/>
          <a:p>
            <a:pPr algn="ctr"/>
            <a:r>
              <a:rPr lang="en-US" altLang="ko-KR" sz="4400" b="1" dirty="0">
                <a:solidFill>
                  <a:srgbClr val="222222"/>
                </a:solidFill>
                <a:latin typeface="+mj-lt"/>
                <a:ea typeface="맑은 고딕" panose="020B0503020000020004" pitchFamily="50" charset="-127"/>
              </a:rPr>
              <a:t>CONTENTS</a:t>
            </a:r>
            <a:endParaRPr lang="ko-KR" altLang="en-US" sz="4400" b="1" dirty="0">
              <a:solidFill>
                <a:srgbClr val="222222"/>
              </a:solidFill>
              <a:latin typeface="+mj-lt"/>
              <a:ea typeface="맑은 고딕" panose="020B0503020000020004" pitchFamily="50" charset="-127"/>
            </a:endParaRPr>
          </a:p>
        </p:txBody>
      </p:sp>
      <p:sp>
        <p:nvSpPr>
          <p:cNvPr id="22" name="Text Box 5"/>
          <p:cNvSpPr txBox="1">
            <a:spLocks noChangeArrowheads="1"/>
          </p:cNvSpPr>
          <p:nvPr/>
        </p:nvSpPr>
        <p:spPr bwMode="auto">
          <a:xfrm>
            <a:off x="5087094" y="2206330"/>
            <a:ext cx="6480720" cy="4983544"/>
          </a:xfrm>
          <a:prstGeom prst="rect">
            <a:avLst/>
          </a:prstGeom>
          <a:noFill/>
          <a:ln w="9525">
            <a:noFill/>
            <a:miter lim="800000"/>
            <a:headEnd/>
            <a:tailEnd/>
          </a:ln>
        </p:spPr>
        <p:txBody>
          <a:bodyPr wrap="square">
            <a:spAutoFit/>
          </a:bodyPr>
          <a:lstStyle/>
          <a:p>
            <a:pPr marL="457200" indent="-457200">
              <a:lnSpc>
                <a:spcPct val="200000"/>
              </a:lnSpc>
              <a:buAutoNum type="arabicPeriod"/>
              <a:defRPr/>
            </a:pPr>
            <a:r>
              <a:rPr lang="en-GB" sz="2000" dirty="0">
                <a:solidFill>
                  <a:schemeClr val="bg1"/>
                </a:solidFill>
              </a:rPr>
              <a:t>Understand sales trends and performance metrics</a:t>
            </a:r>
          </a:p>
          <a:p>
            <a:pPr marL="457200" indent="-457200">
              <a:lnSpc>
                <a:spcPct val="200000"/>
              </a:lnSpc>
              <a:buFontTx/>
              <a:buAutoNum type="arabicPeriod"/>
              <a:defRPr/>
            </a:pPr>
            <a:r>
              <a:rPr lang="en-GB" dirty="0">
                <a:solidFill>
                  <a:schemeClr val="bg1"/>
                </a:solidFill>
              </a:rPr>
              <a:t>Identify high-performing and underperforming products</a:t>
            </a:r>
          </a:p>
          <a:p>
            <a:pPr marL="457200" indent="-457200">
              <a:lnSpc>
                <a:spcPct val="200000"/>
              </a:lnSpc>
              <a:buFontTx/>
              <a:buAutoNum type="arabicPeriod"/>
              <a:defRPr/>
            </a:pPr>
            <a:r>
              <a:rPr lang="en-GB" dirty="0">
                <a:solidFill>
                  <a:schemeClr val="bg1"/>
                </a:solidFill>
              </a:rPr>
              <a:t>Total Revenue, Average Order Value, Total Pizza Sales</a:t>
            </a:r>
          </a:p>
          <a:p>
            <a:r>
              <a:rPr lang="en-GB" dirty="0">
                <a:solidFill>
                  <a:schemeClr val="bg1"/>
                </a:solidFill>
              </a:rPr>
              <a:t>         Total Orders</a:t>
            </a:r>
          </a:p>
          <a:p>
            <a:endParaRPr lang="en-GB" dirty="0">
              <a:solidFill>
                <a:schemeClr val="bg1"/>
              </a:solidFill>
            </a:endParaRPr>
          </a:p>
          <a:p>
            <a:r>
              <a:rPr lang="en-GB" dirty="0">
                <a:solidFill>
                  <a:schemeClr val="bg1"/>
                </a:solidFill>
              </a:rPr>
              <a:t>4.     Daily Averages (Sales &amp; Revenue), Sales Distribution </a:t>
            </a:r>
          </a:p>
          <a:p>
            <a:r>
              <a:rPr lang="en-GB" dirty="0">
                <a:solidFill>
                  <a:schemeClr val="bg1"/>
                </a:solidFill>
              </a:rPr>
              <a:t>        (Size &amp; Category)</a:t>
            </a:r>
          </a:p>
          <a:p>
            <a:pPr marL="457200" indent="-457200">
              <a:lnSpc>
                <a:spcPct val="200000"/>
              </a:lnSpc>
              <a:buFontTx/>
              <a:buAutoNum type="arabicPeriod"/>
              <a:defRPr/>
            </a:pPr>
            <a:endParaRPr lang="en-GB" dirty="0">
              <a:solidFill>
                <a:schemeClr val="bg1"/>
              </a:solidFill>
            </a:endParaRPr>
          </a:p>
          <a:p>
            <a:pPr marL="457200" indent="-457200">
              <a:lnSpc>
                <a:spcPct val="200000"/>
              </a:lnSpc>
              <a:buAutoNum type="arabicPeriod"/>
              <a:defRPr/>
            </a:pPr>
            <a:endParaRPr lang="en-GB" sz="2000" dirty="0">
              <a:solidFill>
                <a:schemeClr val="bg1"/>
              </a:solidFill>
            </a:endParaRPr>
          </a:p>
          <a:p>
            <a:pPr>
              <a:lnSpc>
                <a:spcPct val="200000"/>
              </a:lnSpc>
              <a:defRPr/>
            </a:pPr>
            <a:endParaRPr lang="en-US" altLang="ko-KR" sz="2200" b="1" dirty="0">
              <a:solidFill>
                <a:schemeClr val="bg1"/>
              </a:solidFill>
              <a:latin typeface="+mj-lt"/>
            </a:endParaRPr>
          </a:p>
        </p:txBody>
      </p:sp>
      <p:cxnSp>
        <p:nvCxnSpPr>
          <p:cNvPr id="8" name="직선 연결선 7"/>
          <p:cNvCxnSpPr/>
          <p:nvPr/>
        </p:nvCxnSpPr>
        <p:spPr>
          <a:xfrm>
            <a:off x="5231110" y="5734050"/>
            <a:ext cx="461669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자유형 7"/>
          <p:cNvSpPr/>
          <p:nvPr/>
        </p:nvSpPr>
        <p:spPr>
          <a:xfrm flipH="1">
            <a:off x="1702718" y="434308"/>
            <a:ext cx="4274840" cy="790673"/>
          </a:xfrm>
          <a:custGeom>
            <a:avLst/>
            <a:gdLst>
              <a:gd name="connsiteX0" fmla="*/ 2945482 w 2945482"/>
              <a:gd name="connsiteY0" fmla="*/ 0 h 530802"/>
              <a:gd name="connsiteX1" fmla="*/ 1822831 w 2945482"/>
              <a:gd name="connsiteY1" fmla="*/ 0 h 530802"/>
              <a:gd name="connsiteX2" fmla="*/ 1122651 w 2945482"/>
              <a:gd name="connsiteY2" fmla="*/ 0 h 530802"/>
              <a:gd name="connsiteX3" fmla="*/ 0 w 2945482"/>
              <a:gd name="connsiteY3" fmla="*/ 0 h 530802"/>
              <a:gd name="connsiteX4" fmla="*/ 265401 w 2945482"/>
              <a:gd name="connsiteY4" fmla="*/ 265401 h 530802"/>
              <a:gd name="connsiteX5" fmla="*/ 0 w 2945482"/>
              <a:gd name="connsiteY5" fmla="*/ 530802 h 530802"/>
              <a:gd name="connsiteX6" fmla="*/ 1122651 w 2945482"/>
              <a:gd name="connsiteY6" fmla="*/ 530802 h 530802"/>
              <a:gd name="connsiteX7" fmla="*/ 1822831 w 2945482"/>
              <a:gd name="connsiteY7" fmla="*/ 530802 h 530802"/>
              <a:gd name="connsiteX8" fmla="*/ 2945482 w 2945482"/>
              <a:gd name="connsiteY8" fmla="*/ 530802 h 530802"/>
              <a:gd name="connsiteX9" fmla="*/ 2680081 w 2945482"/>
              <a:gd name="connsiteY9" fmla="*/ 265401 h 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5482" h="530802">
                <a:moveTo>
                  <a:pt x="2945482" y="0"/>
                </a:moveTo>
                <a:lnTo>
                  <a:pt x="1822831" y="0"/>
                </a:lnTo>
                <a:lnTo>
                  <a:pt x="1122651" y="0"/>
                </a:lnTo>
                <a:lnTo>
                  <a:pt x="0" y="0"/>
                </a:lnTo>
                <a:lnTo>
                  <a:pt x="265401" y="265401"/>
                </a:lnTo>
                <a:lnTo>
                  <a:pt x="0" y="530802"/>
                </a:lnTo>
                <a:lnTo>
                  <a:pt x="1122651" y="530802"/>
                </a:lnTo>
                <a:lnTo>
                  <a:pt x="1822831" y="530802"/>
                </a:lnTo>
                <a:lnTo>
                  <a:pt x="2945482" y="530802"/>
                </a:lnTo>
                <a:lnTo>
                  <a:pt x="2680081" y="2654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j-lt"/>
            </a:endParaRPr>
          </a:p>
        </p:txBody>
      </p:sp>
      <p:sp>
        <p:nvSpPr>
          <p:cNvPr id="9" name="Text Box 5"/>
          <p:cNvSpPr txBox="1">
            <a:spLocks noChangeArrowheads="1"/>
          </p:cNvSpPr>
          <p:nvPr/>
        </p:nvSpPr>
        <p:spPr bwMode="auto">
          <a:xfrm>
            <a:off x="1342678" y="574046"/>
            <a:ext cx="388843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lang="en-IN" sz="2400" b="1" i="0" u="sng" dirty="0">
                <a:effectLst>
                  <a:outerShdw blurRad="38100" dist="38100" dir="2700000" algn="tl">
                    <a:srgbClr val="000000">
                      <a:alpha val="43137"/>
                    </a:srgbClr>
                  </a:outerShdw>
                </a:effectLst>
                <a:latin typeface="Reddit Sans"/>
              </a:rPr>
              <a:t>            Table of contents </a:t>
            </a:r>
            <a:endParaRPr kumimoji="1" lang="en-US" altLang="ko-KR" sz="2800" b="1" u="sng" dirty="0">
              <a:effectLst>
                <a:outerShdw blurRad="38100" dist="38100" dir="2700000" algn="tl">
                  <a:srgbClr val="000000">
                    <a:alpha val="43137"/>
                  </a:srgbClr>
                </a:outerShdw>
              </a:effectLst>
              <a:latin typeface="+mj-lt"/>
              <a:cs typeface="굴림" pitchFamily="50" charset="-127"/>
            </a:endParaRPr>
          </a:p>
        </p:txBody>
      </p:sp>
      <p:sp>
        <p:nvSpPr>
          <p:cNvPr id="12" name="Text Box 9"/>
          <p:cNvSpPr txBox="1">
            <a:spLocks noChangeArrowheads="1"/>
          </p:cNvSpPr>
          <p:nvPr/>
        </p:nvSpPr>
        <p:spPr bwMode="auto">
          <a:xfrm>
            <a:off x="1702718" y="1177171"/>
            <a:ext cx="4536504" cy="52053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l" rtl="0"/>
            <a:r>
              <a:rPr lang="en-GB" sz="1600" b="0" i="0" dirty="0">
                <a:solidFill>
                  <a:srgbClr val="FFFFFF"/>
                </a:solidFill>
                <a:effectLst/>
                <a:latin typeface="Reddit Sans"/>
              </a:rPr>
              <a:t>Introduction to Pizza Sale Analysis……………..01</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Total Revenue Calculation…………………………02</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Average Order Value…………………………………03</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Total Pizza Sales………………………………………..04</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Total Orders Overview………………………………05</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Average Sales Per Day……………………………….06</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Total Revenue Per Day……………………………….07</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Sales Distribution by Pizza Size…………………..08</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Pizza Sales by Category……………………………….09</a:t>
            </a:r>
          </a:p>
          <a:p>
            <a:pPr algn="l" rtl="0"/>
            <a:endParaRPr lang="en-GB" sz="1600" b="0" i="0" dirty="0">
              <a:solidFill>
                <a:srgbClr val="FFFFFF"/>
              </a:solidFill>
              <a:effectLst/>
              <a:latin typeface="Reddit Sans"/>
            </a:endParaRPr>
          </a:p>
          <a:p>
            <a:pPr algn="l" rtl="0"/>
            <a:r>
              <a:rPr lang="en-GB" sz="1600" b="0" i="0" dirty="0">
                <a:solidFill>
                  <a:srgbClr val="FFFFFF"/>
                </a:solidFill>
                <a:effectLst/>
                <a:latin typeface="Reddit Sans"/>
              </a:rPr>
              <a:t>Top 5 Pizzas by Revenue………………………………10</a:t>
            </a:r>
          </a:p>
          <a:p>
            <a:pPr marR="0" defTabSz="914400" fontAlgn="base">
              <a:lnSpc>
                <a:spcPct val="180000"/>
              </a:lnSpc>
              <a:spcBef>
                <a:spcPct val="0"/>
              </a:spcBef>
              <a:spcAft>
                <a:spcPct val="0"/>
              </a:spcAft>
              <a:buClrTx/>
              <a:buSzTx/>
              <a:tabLst/>
            </a:pPr>
            <a:endParaRPr kumimoji="1" lang="en-US" altLang="ko-KR" sz="1800" dirty="0">
              <a:solidFill>
                <a:schemeClr val="bg1"/>
              </a:solidFill>
              <a:latin typeface="+mj-lt"/>
              <a:cs typeface="굴림"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7A5AFD-9395-0B1F-D4A3-FBA7D697DD9A}"/>
              </a:ext>
            </a:extLst>
          </p:cNvPr>
          <p:cNvSpPr txBox="1"/>
          <p:nvPr/>
        </p:nvSpPr>
        <p:spPr>
          <a:xfrm>
            <a:off x="1918742" y="765498"/>
            <a:ext cx="5184576" cy="1938992"/>
          </a:xfrm>
          <a:prstGeom prst="rect">
            <a:avLst/>
          </a:prstGeom>
          <a:noFill/>
        </p:spPr>
        <p:txBody>
          <a:bodyPr wrap="square" rtlCol="0">
            <a:spAutoFit/>
          </a:bodyPr>
          <a:lstStyle/>
          <a:p>
            <a:pPr algn="l" rtl="0"/>
            <a:r>
              <a:rPr lang="en-GB" b="0" i="0" dirty="0">
                <a:solidFill>
                  <a:srgbClr val="FFFFFF"/>
                </a:solidFill>
                <a:effectLst/>
                <a:latin typeface="Reddit Sans"/>
              </a:rPr>
              <a:t>Bottom 5 Pizzas by Revenue…………11</a:t>
            </a:r>
          </a:p>
          <a:p>
            <a:pPr algn="l" rtl="0"/>
            <a:endParaRPr lang="en-GB" b="0" i="0" dirty="0">
              <a:solidFill>
                <a:srgbClr val="FFFFFF"/>
              </a:solidFill>
              <a:effectLst/>
              <a:latin typeface="Reddit Sans"/>
            </a:endParaRPr>
          </a:p>
          <a:p>
            <a:pPr algn="l" rtl="0"/>
            <a:r>
              <a:rPr lang="en-GB" b="0" i="0" dirty="0">
                <a:solidFill>
                  <a:srgbClr val="FFFFFF"/>
                </a:solidFill>
                <a:effectLst/>
                <a:latin typeface="Reddit Sans"/>
              </a:rPr>
              <a:t>Top 5 Pizzas by Quantity Sold……….12</a:t>
            </a:r>
          </a:p>
          <a:p>
            <a:pPr algn="l" rtl="0"/>
            <a:endParaRPr lang="en-GB" b="0" i="0" dirty="0">
              <a:solidFill>
                <a:srgbClr val="FFFFFF"/>
              </a:solidFill>
              <a:effectLst/>
              <a:latin typeface="Reddit Sans"/>
            </a:endParaRPr>
          </a:p>
          <a:p>
            <a:pPr algn="l" rtl="0"/>
            <a:r>
              <a:rPr lang="en-GB" b="0" i="0" dirty="0">
                <a:solidFill>
                  <a:srgbClr val="FFFFFF"/>
                </a:solidFill>
                <a:effectLst/>
                <a:latin typeface="Reddit Sans"/>
              </a:rPr>
              <a:t>Summary of Key Insights………………13</a:t>
            </a:r>
          </a:p>
          <a:p>
            <a:endParaRPr lang="en-IN" dirty="0"/>
          </a:p>
        </p:txBody>
      </p:sp>
    </p:spTree>
    <p:extLst>
      <p:ext uri="{BB962C8B-B14F-4D97-AF65-F5344CB8AC3E}">
        <p14:creationId xmlns:p14="http://schemas.microsoft.com/office/powerpoint/2010/main" val="188154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내용 개체 틀 3"/>
          <p:cNvSpPr>
            <a:spLocks noGrp="1"/>
          </p:cNvSpPr>
          <p:nvPr>
            <p:ph idx="1"/>
          </p:nvPr>
        </p:nvSpPr>
        <p:spPr/>
        <p:txBody>
          <a:bodyPr/>
          <a:lstStyle/>
          <a:p>
            <a:r>
              <a:rPr lang="en-GB" b="1" u="sng" dirty="0">
                <a:solidFill>
                  <a:schemeClr val="bg1"/>
                </a:solidFill>
              </a:rPr>
              <a:t>Introduction to Pizza Sale Analysis</a:t>
            </a:r>
          </a:p>
          <a:p>
            <a:r>
              <a:rPr lang="en-GB" dirty="0">
                <a:solidFill>
                  <a:schemeClr val="bg1"/>
                </a:solidFill>
              </a:rPr>
              <a:t>Understanding key performance indicators is essential for evaluating pizza sales. This analysis focuses on metrics such as total revenue, average order value, and total pizza sales to provide insights into customer </a:t>
            </a:r>
            <a:r>
              <a:rPr lang="en-GB" dirty="0" err="1">
                <a:solidFill>
                  <a:schemeClr val="bg1"/>
                </a:solidFill>
              </a:rPr>
              <a:t>behavior</a:t>
            </a:r>
            <a:r>
              <a:rPr lang="en-GB" dirty="0">
                <a:solidFill>
                  <a:schemeClr val="bg1"/>
                </a:solidFill>
              </a:rPr>
              <a:t> and business performance.</a:t>
            </a:r>
          </a:p>
          <a:p>
            <a:r>
              <a:rPr lang="en-GB" dirty="0">
                <a:solidFill>
                  <a:schemeClr val="bg1"/>
                </a:solidFill>
              </a:rPr>
              <a:t>Utilizing SQL queries and Power BI DAX functions allows for a comprehensive examination of sales data. This approach aids in identifying trends, optimizing menu offerings, and enhancing marketing strategies based on customer preferences and purchasing patterns.</a:t>
            </a:r>
          </a:p>
          <a:p>
            <a:r>
              <a:rPr lang="en-GB" dirty="0">
                <a:solidFill>
                  <a:schemeClr val="bg1"/>
                </a:solidFill>
              </a:rPr>
              <a:t>The analysis covers various aspects, including total revenue generated from pizza sales, breakdown of sales by pizza size and category, and identification of top and bottom-performing pizzas to inform future business strategies.</a:t>
            </a:r>
          </a:p>
          <a:p>
            <a:r>
              <a:rPr lang="en-GB" dirty="0">
                <a:solidFill>
                  <a:schemeClr val="bg1"/>
                </a:solidFill>
              </a:rPr>
              <a:t>By leveraging data analysis, businesses can make informed decisions that drive growth and improve customer satisfaction in the competitive pizza market.</a:t>
            </a:r>
          </a:p>
          <a:p>
            <a:endParaRPr lang="ko-KR" altLang="en-US" dirty="0">
              <a:solidFill>
                <a:schemeClr val="bg1"/>
              </a:solidFill>
            </a:endParaRPr>
          </a:p>
        </p:txBody>
      </p:sp>
      <p:sp>
        <p:nvSpPr>
          <p:cNvPr id="2" name="제목 1"/>
          <p:cNvSpPr>
            <a:spLocks noGrp="1"/>
          </p:cNvSpPr>
          <p:nvPr>
            <p:ph type="title"/>
          </p:nvPr>
        </p:nvSpPr>
        <p:spPr/>
        <p:txBody>
          <a:bodyPr/>
          <a:lstStyle/>
          <a:p>
            <a:pPr algn="ctr"/>
            <a:r>
              <a:rPr lang="en-GB" dirty="0">
                <a:effectLst/>
              </a:rPr>
              <a:t>Introduction to Pizza Sale Analysis</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1D751-6FEC-9FE5-1795-A2C0F3CD082B}"/>
              </a:ext>
            </a:extLst>
          </p:cNvPr>
          <p:cNvSpPr>
            <a:spLocks noGrp="1"/>
          </p:cNvSpPr>
          <p:nvPr>
            <p:ph type="title"/>
          </p:nvPr>
        </p:nvSpPr>
        <p:spPr/>
        <p:txBody>
          <a:bodyPr/>
          <a:lstStyle/>
          <a:p>
            <a:pPr algn="ctr"/>
            <a:r>
              <a:rPr lang="en-IN" u="sng" dirty="0">
                <a:effectLst/>
              </a:rPr>
              <a:t>Total Revenue Calculation</a:t>
            </a:r>
            <a:endParaRPr lang="en-IN" u="sng" dirty="0"/>
          </a:p>
        </p:txBody>
      </p:sp>
      <p:sp>
        <p:nvSpPr>
          <p:cNvPr id="18" name="Arrow: Chevron 17">
            <a:extLst>
              <a:ext uri="{FF2B5EF4-FFF2-40B4-BE49-F238E27FC236}">
                <a16:creationId xmlns:a16="http://schemas.microsoft.com/office/drawing/2014/main" id="{297C7535-54EA-EC2B-A48C-114FB32B5AF0}"/>
              </a:ext>
            </a:extLst>
          </p:cNvPr>
          <p:cNvSpPr/>
          <p:nvPr/>
        </p:nvSpPr>
        <p:spPr>
          <a:xfrm>
            <a:off x="1051080" y="5085978"/>
            <a:ext cx="484632" cy="48463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9" name="Picture 18">
            <a:extLst>
              <a:ext uri="{FF2B5EF4-FFF2-40B4-BE49-F238E27FC236}">
                <a16:creationId xmlns:a16="http://schemas.microsoft.com/office/drawing/2014/main" id="{7A657299-2ADE-0710-0750-E1C9622ADF95}"/>
              </a:ext>
            </a:extLst>
          </p:cNvPr>
          <p:cNvPicPr>
            <a:picLocks noChangeAspect="1"/>
          </p:cNvPicPr>
          <p:nvPr/>
        </p:nvPicPr>
        <p:blipFill>
          <a:blip r:embed="rId2"/>
          <a:stretch>
            <a:fillRect/>
          </a:stretch>
        </p:blipFill>
        <p:spPr>
          <a:xfrm>
            <a:off x="747061" y="2508373"/>
            <a:ext cx="11174318" cy="2289573"/>
          </a:xfrm>
          <a:prstGeom prst="rect">
            <a:avLst/>
          </a:prstGeom>
        </p:spPr>
      </p:pic>
      <p:sp>
        <p:nvSpPr>
          <p:cNvPr id="21" name="TextBox 20">
            <a:extLst>
              <a:ext uri="{FF2B5EF4-FFF2-40B4-BE49-F238E27FC236}">
                <a16:creationId xmlns:a16="http://schemas.microsoft.com/office/drawing/2014/main" id="{26745710-1404-F39B-8F0C-8B82F9E2F76D}"/>
              </a:ext>
            </a:extLst>
          </p:cNvPr>
          <p:cNvSpPr txBox="1"/>
          <p:nvPr/>
        </p:nvSpPr>
        <p:spPr>
          <a:xfrm>
            <a:off x="334566" y="1246446"/>
            <a:ext cx="10971372" cy="1069011"/>
          </a:xfrm>
          <a:prstGeom prst="rect">
            <a:avLst/>
          </a:prstGeom>
          <a:noFill/>
        </p:spPr>
        <p:txBody>
          <a:bodyPr wrap="square">
            <a:spAutoFit/>
          </a:bodyPr>
          <a:lstStyle/>
          <a:p>
            <a:pPr algn="ctr">
              <a:lnSpc>
                <a:spcPct val="107000"/>
              </a:lnSpc>
              <a:spcAft>
                <a:spcPts val="800"/>
              </a:spcAft>
            </a:pPr>
            <a:r>
              <a:rPr lang="en-IN"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calculates the total income generated by all pizza sales. It sums up the product of quantity sold and the price per pizza across all orders. Understanding total revenue is critical for assessing the overall business performance and identifying growth trends.</a:t>
            </a:r>
          </a:p>
        </p:txBody>
      </p:sp>
      <p:sp>
        <p:nvSpPr>
          <p:cNvPr id="26" name="TextBox 25">
            <a:extLst>
              <a:ext uri="{FF2B5EF4-FFF2-40B4-BE49-F238E27FC236}">
                <a16:creationId xmlns:a16="http://schemas.microsoft.com/office/drawing/2014/main" id="{0A7A6E3D-D7B6-040D-14DE-237485F45CD5}"/>
              </a:ext>
            </a:extLst>
          </p:cNvPr>
          <p:cNvSpPr txBox="1"/>
          <p:nvPr/>
        </p:nvSpPr>
        <p:spPr>
          <a:xfrm>
            <a:off x="1767862" y="5213032"/>
            <a:ext cx="6055536" cy="707886"/>
          </a:xfrm>
          <a:prstGeom prst="rect">
            <a:avLst/>
          </a:prstGeom>
          <a:noFill/>
        </p:spPr>
        <p:txBody>
          <a:bodyPr wrap="square" rtlCol="0">
            <a:spAutoFit/>
          </a:bodyPr>
          <a:lstStyle/>
          <a:p>
            <a:r>
              <a:rPr lang="en-GB" dirty="0" err="1">
                <a:solidFill>
                  <a:srgbClr val="C00000"/>
                </a:solidFill>
                <a:latin typeface="Merriweather" panose="00000500000000000000" pitchFamily="2" charset="0"/>
              </a:rPr>
              <a:t>Totla</a:t>
            </a:r>
            <a:r>
              <a:rPr lang="en-GB" dirty="0">
                <a:solidFill>
                  <a:srgbClr val="C00000"/>
                </a:solidFill>
                <a:latin typeface="Merriweather" panose="00000500000000000000" pitchFamily="2" charset="0"/>
              </a:rPr>
              <a:t> _Revenue:-</a:t>
            </a:r>
            <a:r>
              <a:rPr lang="en-GB" dirty="0"/>
              <a:t>  </a:t>
            </a:r>
            <a:r>
              <a:rPr lang="en-GB" b="1" dirty="0">
                <a:solidFill>
                  <a:schemeClr val="bg1"/>
                </a:solidFill>
                <a:latin typeface="Algerian" panose="04020705040A02060702" pitchFamily="82" charset="0"/>
                <a:cs typeface="Aharoni" panose="020F0502020204030204" pitchFamily="2" charset="-79"/>
              </a:rPr>
              <a:t>817860.05</a:t>
            </a:r>
            <a:endParaRPr lang="en-IN" b="1" dirty="0">
              <a:solidFill>
                <a:schemeClr val="bg1"/>
              </a:solidFill>
              <a:latin typeface="Algerian" panose="04020705040A02060702" pitchFamily="82" charset="0"/>
              <a:cs typeface="Aharoni" panose="020F0502020204030204" pitchFamily="2" charset="-79"/>
            </a:endParaRPr>
          </a:p>
          <a:p>
            <a:endParaRPr lang="en-IN" dirty="0"/>
          </a:p>
        </p:txBody>
      </p:sp>
    </p:spTree>
    <p:extLst>
      <p:ext uri="{BB962C8B-B14F-4D97-AF65-F5344CB8AC3E}">
        <p14:creationId xmlns:p14="http://schemas.microsoft.com/office/powerpoint/2010/main" val="138826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62538-75AE-3673-0CA9-450C4CDF873C}"/>
              </a:ext>
            </a:extLst>
          </p:cNvPr>
          <p:cNvSpPr txBox="1"/>
          <p:nvPr/>
        </p:nvSpPr>
        <p:spPr>
          <a:xfrm>
            <a:off x="1774726" y="477466"/>
            <a:ext cx="8640960" cy="769441"/>
          </a:xfrm>
          <a:prstGeom prst="rect">
            <a:avLst/>
          </a:prstGeom>
          <a:noFill/>
        </p:spPr>
        <p:txBody>
          <a:bodyPr wrap="square" rtlCol="0">
            <a:spAutoFit/>
          </a:bodyPr>
          <a:lstStyle/>
          <a:p>
            <a:pPr algn="ctr"/>
            <a:r>
              <a:rPr lang="en-GB" sz="4400" b="1" u="sng" dirty="0" err="1"/>
              <a:t>i</a:t>
            </a:r>
            <a:r>
              <a:rPr lang="en-GB" sz="4400" b="1" u="sng" dirty="0" err="1">
                <a:solidFill>
                  <a:schemeClr val="bg1"/>
                </a:solidFill>
              </a:rPr>
              <a:t>Average</a:t>
            </a:r>
            <a:r>
              <a:rPr lang="en-GB" sz="4400" b="1" u="sng" dirty="0">
                <a:solidFill>
                  <a:schemeClr val="bg1"/>
                </a:solidFill>
              </a:rPr>
              <a:t> order value</a:t>
            </a:r>
            <a:endParaRPr lang="en-IN" sz="4400" b="1" u="sng" dirty="0"/>
          </a:p>
        </p:txBody>
      </p:sp>
      <p:pic>
        <p:nvPicPr>
          <p:cNvPr id="4" name="Picture 3">
            <a:extLst>
              <a:ext uri="{FF2B5EF4-FFF2-40B4-BE49-F238E27FC236}">
                <a16:creationId xmlns:a16="http://schemas.microsoft.com/office/drawing/2014/main" id="{4EEA639C-F47C-AA6A-A16F-2021E84AABB2}"/>
              </a:ext>
            </a:extLst>
          </p:cNvPr>
          <p:cNvPicPr>
            <a:picLocks noChangeAspect="1"/>
          </p:cNvPicPr>
          <p:nvPr/>
        </p:nvPicPr>
        <p:blipFill>
          <a:blip r:embed="rId2"/>
          <a:stretch>
            <a:fillRect/>
          </a:stretch>
        </p:blipFill>
        <p:spPr>
          <a:xfrm>
            <a:off x="2634242" y="3258484"/>
            <a:ext cx="7992888" cy="1728192"/>
          </a:xfrm>
          <a:prstGeom prst="rect">
            <a:avLst/>
          </a:prstGeom>
        </p:spPr>
      </p:pic>
      <p:sp>
        <p:nvSpPr>
          <p:cNvPr id="6" name="TextBox 5">
            <a:extLst>
              <a:ext uri="{FF2B5EF4-FFF2-40B4-BE49-F238E27FC236}">
                <a16:creationId xmlns:a16="http://schemas.microsoft.com/office/drawing/2014/main" id="{20B976F9-D800-EFE7-07E9-FFC853F97847}"/>
              </a:ext>
            </a:extLst>
          </p:cNvPr>
          <p:cNvSpPr txBox="1"/>
          <p:nvPr/>
        </p:nvSpPr>
        <p:spPr>
          <a:xfrm>
            <a:off x="2638822" y="1413570"/>
            <a:ext cx="7488832" cy="1323439"/>
          </a:xfrm>
          <a:prstGeom prst="rect">
            <a:avLst/>
          </a:prstGeom>
          <a:noFill/>
        </p:spPr>
        <p:txBody>
          <a:bodyPr wrap="square">
            <a:spAutoFit/>
          </a:bodyPr>
          <a:lstStyle/>
          <a:p>
            <a:r>
              <a:rPr lang="en-IN" sz="2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computes the average revenue generated per order. It divides the total revenue by the total number of orders. Average order value helps evaluate customer purchasing </a:t>
            </a:r>
            <a:r>
              <a:rPr lang="en-IN" sz="20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behavior</a:t>
            </a:r>
            <a:r>
              <a:rPr lang="en-IN" sz="2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the effectiveness of sales strategies</a:t>
            </a:r>
            <a:endParaRPr lang="en-IN" dirty="0">
              <a:solidFill>
                <a:schemeClr val="bg1"/>
              </a:solidFill>
            </a:endParaRPr>
          </a:p>
        </p:txBody>
      </p:sp>
    </p:spTree>
    <p:extLst>
      <p:ext uri="{BB962C8B-B14F-4D97-AF65-F5344CB8AC3E}">
        <p14:creationId xmlns:p14="http://schemas.microsoft.com/office/powerpoint/2010/main" val="251519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D5E56C-5DCE-6750-AA53-B657EA4433E9}"/>
              </a:ext>
            </a:extLst>
          </p:cNvPr>
          <p:cNvSpPr>
            <a:spLocks noGrp="1"/>
          </p:cNvSpPr>
          <p:nvPr>
            <p:ph idx="1"/>
          </p:nvPr>
        </p:nvSpPr>
        <p:spPr/>
        <p:txBody>
          <a:bodyPr/>
          <a:lstStyle/>
          <a:p>
            <a:r>
              <a:rPr lang="en-IN" sz="3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aggregates the total number of pizzas sold. By summing up the quantities, this metric provides insights into customer demand and helps in inventory planning</a:t>
            </a:r>
            <a:r>
              <a:rPr lang="en-IN" sz="3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IN" sz="3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034E428F-A7D6-09C7-18AF-A2CF18AD069A}"/>
              </a:ext>
            </a:extLst>
          </p:cNvPr>
          <p:cNvSpPr>
            <a:spLocks noGrp="1"/>
          </p:cNvSpPr>
          <p:nvPr>
            <p:ph type="title"/>
          </p:nvPr>
        </p:nvSpPr>
        <p:spPr/>
        <p:txBody>
          <a:bodyPr>
            <a:noAutofit/>
          </a:bodyPr>
          <a:lstStyle/>
          <a:p>
            <a:pPr algn="ctr"/>
            <a:r>
              <a:rPr lang="en-IN" sz="5400" b="1" dirty="0">
                <a:solidFill>
                  <a:srgbClr val="3A7C22"/>
                </a:solidFill>
                <a:effectLst/>
                <a:latin typeface="Aptos" panose="020B0004020202020204" pitchFamily="34" charset="0"/>
                <a:ea typeface="Aptos" panose="020B0004020202020204" pitchFamily="34" charset="0"/>
                <a:cs typeface="Times New Roman" panose="02020603050405020304" pitchFamily="18" charset="0"/>
              </a:rPr>
              <a:t>Total Pizza Sales</a:t>
            </a:r>
            <a:endParaRPr lang="en-IN" sz="5400" dirty="0"/>
          </a:p>
        </p:txBody>
      </p:sp>
      <p:pic>
        <p:nvPicPr>
          <p:cNvPr id="4" name="Picture 3">
            <a:extLst>
              <a:ext uri="{FF2B5EF4-FFF2-40B4-BE49-F238E27FC236}">
                <a16:creationId xmlns:a16="http://schemas.microsoft.com/office/drawing/2014/main" id="{FDA6AD5D-7871-5C71-3CFF-319B4F75A773}"/>
              </a:ext>
            </a:extLst>
          </p:cNvPr>
          <p:cNvPicPr>
            <a:picLocks noChangeAspect="1"/>
          </p:cNvPicPr>
          <p:nvPr/>
        </p:nvPicPr>
        <p:blipFill>
          <a:blip r:embed="rId2"/>
          <a:stretch>
            <a:fillRect/>
          </a:stretch>
        </p:blipFill>
        <p:spPr>
          <a:xfrm>
            <a:off x="1126654" y="3717826"/>
            <a:ext cx="9793088" cy="2592288"/>
          </a:xfrm>
          <a:prstGeom prst="rect">
            <a:avLst/>
          </a:prstGeom>
        </p:spPr>
      </p:pic>
    </p:spTree>
    <p:extLst>
      <p:ext uri="{BB962C8B-B14F-4D97-AF65-F5344CB8AC3E}">
        <p14:creationId xmlns:p14="http://schemas.microsoft.com/office/powerpoint/2010/main" val="164947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F72A33-8F25-A783-161C-D567E4C3FF16}"/>
              </a:ext>
            </a:extLst>
          </p:cNvPr>
          <p:cNvSpPr txBox="1"/>
          <p:nvPr/>
        </p:nvSpPr>
        <p:spPr>
          <a:xfrm>
            <a:off x="2350790" y="333450"/>
            <a:ext cx="6408712" cy="830997"/>
          </a:xfrm>
          <a:prstGeom prst="rect">
            <a:avLst/>
          </a:prstGeom>
          <a:noFill/>
        </p:spPr>
        <p:txBody>
          <a:bodyPr wrap="square" rtlCol="0">
            <a:spAutoFit/>
          </a:bodyPr>
          <a:lstStyle/>
          <a:p>
            <a:pPr algn="ctr"/>
            <a:r>
              <a:rPr lang="en-IN" sz="4800" b="1" dirty="0">
                <a:solidFill>
                  <a:srgbClr val="3A7C22"/>
                </a:solidFill>
                <a:effectLst/>
                <a:latin typeface="Aptos" panose="020B0004020202020204" pitchFamily="34" charset="0"/>
                <a:ea typeface="Aptos" panose="020B0004020202020204" pitchFamily="34" charset="0"/>
                <a:cs typeface="Times New Roman" panose="02020603050405020304" pitchFamily="18" charset="0"/>
              </a:rPr>
              <a:t>Total Orders</a:t>
            </a:r>
            <a:endParaRPr lang="en-IN" sz="4800" dirty="0"/>
          </a:p>
        </p:txBody>
      </p:sp>
      <p:pic>
        <p:nvPicPr>
          <p:cNvPr id="3" name="Picture 2">
            <a:extLst>
              <a:ext uri="{FF2B5EF4-FFF2-40B4-BE49-F238E27FC236}">
                <a16:creationId xmlns:a16="http://schemas.microsoft.com/office/drawing/2014/main" id="{BD833EF9-2D7E-9776-1FDB-01BECB929B1C}"/>
              </a:ext>
            </a:extLst>
          </p:cNvPr>
          <p:cNvPicPr>
            <a:picLocks noChangeAspect="1"/>
          </p:cNvPicPr>
          <p:nvPr/>
        </p:nvPicPr>
        <p:blipFill>
          <a:blip r:embed="rId2"/>
          <a:stretch>
            <a:fillRect/>
          </a:stretch>
        </p:blipFill>
        <p:spPr>
          <a:xfrm>
            <a:off x="478582" y="3301461"/>
            <a:ext cx="10801200" cy="2720622"/>
          </a:xfrm>
          <a:prstGeom prst="rect">
            <a:avLst/>
          </a:prstGeom>
        </p:spPr>
      </p:pic>
      <p:sp>
        <p:nvSpPr>
          <p:cNvPr id="4" name="TextBox 3">
            <a:extLst>
              <a:ext uri="{FF2B5EF4-FFF2-40B4-BE49-F238E27FC236}">
                <a16:creationId xmlns:a16="http://schemas.microsoft.com/office/drawing/2014/main" id="{9E87FA52-4AA2-A663-00D2-5298F21F519A}"/>
              </a:ext>
            </a:extLst>
          </p:cNvPr>
          <p:cNvSpPr txBox="1"/>
          <p:nvPr/>
        </p:nvSpPr>
        <p:spPr>
          <a:xfrm>
            <a:off x="910630" y="1485578"/>
            <a:ext cx="9793088" cy="1815882"/>
          </a:xfrm>
          <a:prstGeom prst="rect">
            <a:avLst/>
          </a:prstGeom>
          <a:noFill/>
        </p:spPr>
        <p:txBody>
          <a:bodyPr wrap="square" rtlCol="0">
            <a:spAutoFit/>
          </a:bodyPr>
          <a:lstStyle/>
          <a:p>
            <a:r>
              <a:rPr lang="en-IN"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query counts the total number of orders placed. Tracking the total orders over time can reveal customer engagement levels and order frequency trends.</a:t>
            </a:r>
          </a:p>
          <a:p>
            <a:endParaRPr lang="en-IN" sz="2800" dirty="0">
              <a:solidFill>
                <a:schemeClr val="bg1"/>
              </a:solidFill>
            </a:endParaRPr>
          </a:p>
        </p:txBody>
      </p:sp>
    </p:spTree>
    <p:extLst>
      <p:ext uri="{BB962C8B-B14F-4D97-AF65-F5344CB8AC3E}">
        <p14:creationId xmlns:p14="http://schemas.microsoft.com/office/powerpoint/2010/main" val="216150528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12658</TotalTime>
  <Words>609</Words>
  <Application>Microsoft Office PowerPoint</Application>
  <PresentationFormat>Custom</PresentationFormat>
  <Paragraphs>62</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Merriweather</vt:lpstr>
      <vt:lpstr>Arial</vt:lpstr>
      <vt:lpstr>Aptos</vt:lpstr>
      <vt:lpstr>GulimChe</vt:lpstr>
      <vt:lpstr>Algerian</vt:lpstr>
      <vt:lpstr>Malgun Gothic</vt:lpstr>
      <vt:lpstr>Reddit Sans</vt:lpstr>
      <vt:lpstr>Noto Sans</vt:lpstr>
      <vt:lpstr>Calibri Light</vt:lpstr>
      <vt:lpstr>Office 테마</vt:lpstr>
      <vt:lpstr> Pizza Sales Analysis  Insights and Recommendations </vt:lpstr>
      <vt:lpstr>PowerPoint Presentation</vt:lpstr>
      <vt:lpstr>PowerPoint Presentation</vt:lpstr>
      <vt:lpstr>PowerPoint Presentation</vt:lpstr>
      <vt:lpstr>Introduction to Pizza Sale Analysis</vt:lpstr>
      <vt:lpstr>Total Revenue Calculation</vt:lpstr>
      <vt:lpstr>PowerPoint Presentation</vt:lpstr>
      <vt:lpstr>Total Pizza Sales</vt:lpstr>
      <vt:lpstr>PowerPoint Presentation</vt:lpstr>
      <vt:lpstr> Total Revenue Per Day</vt:lpstr>
      <vt:lpstr> Total Revenue Per Day                         Top 5 Pizzas by Quantity Sold </vt:lpstr>
      <vt:lpstr>PowerPoint Presentation</vt:lpstr>
      <vt:lpstr>THANK YOU</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Seelam Satya Sai Shiva Rama Krishna</cp:lastModifiedBy>
  <cp:revision>2</cp:revision>
  <dcterms:created xsi:type="dcterms:W3CDTF">2010-02-01T08:03:16Z</dcterms:created>
  <dcterms:modified xsi:type="dcterms:W3CDTF">2024-12-21T02:53:49Z</dcterms:modified>
  <cp:category>www.slidemembers.com</cp:category>
</cp:coreProperties>
</file>