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1fa9f9477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1fa9f9477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1fa9f9477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1fa9f9477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1fa9f94779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1fa9f94779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fa9f94779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1fa9f94779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fa9f94779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fa9f94779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Fine Tuning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Agenda</a:t>
            </a:r>
            <a:endParaRPr/>
          </a:p>
        </p:txBody>
      </p:sp>
      <p:sp>
        <p:nvSpPr>
          <p:cNvPr id="140" name="Google Shape;140;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311150" lvl="0" marL="457200" rtl="0" algn="l">
              <a:spcBef>
                <a:spcPts val="0"/>
              </a:spcBef>
              <a:spcAft>
                <a:spcPts val="0"/>
              </a:spcAft>
              <a:buSzPts val="1300"/>
              <a:buChar char="●"/>
            </a:pPr>
            <a:r>
              <a:rPr lang="en"/>
              <a:t>What is hyper parameter?</a:t>
            </a:r>
            <a:endParaRPr/>
          </a:p>
          <a:p>
            <a:pPr indent="-311150" lvl="0" marL="457200" rtl="0" algn="l">
              <a:spcBef>
                <a:spcPts val="0"/>
              </a:spcBef>
              <a:spcAft>
                <a:spcPts val="0"/>
              </a:spcAft>
              <a:buSzPts val="1300"/>
              <a:buChar char="●"/>
            </a:pPr>
            <a:r>
              <a:rPr lang="en"/>
              <a:t>Grid Search</a:t>
            </a:r>
            <a:endParaRPr/>
          </a:p>
          <a:p>
            <a:pPr indent="-311150" lvl="0" marL="457200" rtl="0" algn="l">
              <a:spcBef>
                <a:spcPts val="0"/>
              </a:spcBef>
              <a:spcAft>
                <a:spcPts val="0"/>
              </a:spcAft>
              <a:buSzPts val="1300"/>
              <a:buChar char="●"/>
            </a:pPr>
            <a:r>
              <a:rPr lang="en"/>
              <a:t>K-Fold Cross Validation</a:t>
            </a:r>
            <a:endParaRPr/>
          </a:p>
          <a:p>
            <a:pPr indent="-311150" lvl="0" marL="457200" rtl="0" algn="l">
              <a:spcBef>
                <a:spcPts val="0"/>
              </a:spcBef>
              <a:spcAft>
                <a:spcPts val="0"/>
              </a:spcAft>
              <a:buSzPts val="1300"/>
              <a:buChar char="●"/>
            </a:pPr>
            <a:r>
              <a:rPr lang="en"/>
              <a:t>Removing Imbalance</a:t>
            </a:r>
            <a:endParaRPr/>
          </a:p>
          <a:p>
            <a:pPr indent="-311150" lvl="0" marL="457200" rtl="0" algn="l">
              <a:spcBef>
                <a:spcPts val="0"/>
              </a:spcBef>
              <a:spcAft>
                <a:spcPts val="0"/>
              </a:spcAft>
              <a:buSzPts val="1300"/>
              <a:buChar char="●"/>
            </a:pPr>
            <a:r>
              <a:rPr lang="en"/>
              <a:t>Feature Selection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Understanding Hyper Parameter</a:t>
            </a:r>
            <a:endParaRPr/>
          </a:p>
        </p:txBody>
      </p:sp>
      <p:sp>
        <p:nvSpPr>
          <p:cNvPr id="146" name="Google Shape;146;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marR="0" rtl="0" algn="l">
              <a:lnSpc>
                <a:spcPct val="115000"/>
              </a:lnSpc>
              <a:spcBef>
                <a:spcPts val="0"/>
              </a:spcBef>
              <a:spcAft>
                <a:spcPts val="0"/>
              </a:spcAft>
              <a:buSzPts val="1300"/>
              <a:buChar char="●"/>
            </a:pPr>
            <a:r>
              <a:rPr lang="en"/>
              <a:t>Parameters which define the model architecture are referred to as hyperparameters  </a:t>
            </a:r>
            <a:endParaRPr/>
          </a:p>
          <a:p>
            <a:pPr indent="-311150" lvl="0" marL="457200" marR="0" rtl="0" algn="l">
              <a:lnSpc>
                <a:spcPct val="115000"/>
              </a:lnSpc>
              <a:spcBef>
                <a:spcPts val="0"/>
              </a:spcBef>
              <a:spcAft>
                <a:spcPts val="0"/>
              </a:spcAft>
              <a:buSzPts val="1300"/>
              <a:buChar char="●"/>
            </a:pPr>
            <a:r>
              <a:rPr lang="en"/>
              <a:t>Process of searching for the ideal model architecture is referred to as hyperparameter tuning</a:t>
            </a:r>
            <a:endParaRPr/>
          </a:p>
          <a:p>
            <a:pPr indent="-311150" lvl="0" marL="457200" rtl="0" algn="l">
              <a:spcBef>
                <a:spcPts val="0"/>
              </a:spcBef>
              <a:spcAft>
                <a:spcPts val="0"/>
              </a:spcAft>
              <a:buSzPts val="1300"/>
              <a:buChar char="●"/>
            </a:pPr>
            <a:r>
              <a:rPr lang="en"/>
              <a:t>Model parameters are learned during training</a:t>
            </a:r>
            <a:endParaRPr/>
          </a:p>
          <a:p>
            <a:pPr indent="-311150" lvl="0" marL="457200" marR="0" rtl="0" algn="l">
              <a:lnSpc>
                <a:spcPct val="115000"/>
              </a:lnSpc>
              <a:spcBef>
                <a:spcPts val="0"/>
              </a:spcBef>
              <a:spcAft>
                <a:spcPts val="0"/>
              </a:spcAft>
              <a:buSzPts val="1300"/>
              <a:buChar char="●"/>
            </a:pPr>
            <a:r>
              <a:rPr lang="en"/>
              <a:t>Hyperparameters are not model parameters and they cannot be directly trained from the data</a:t>
            </a:r>
            <a:endParaRPr/>
          </a:p>
          <a:p>
            <a:pPr indent="-311150" lvl="0" marL="457200" marR="0" rtl="0" algn="l">
              <a:lnSpc>
                <a:spcPct val="115000"/>
              </a:lnSpc>
              <a:spcBef>
                <a:spcPts val="0"/>
              </a:spcBef>
              <a:spcAft>
                <a:spcPts val="0"/>
              </a:spcAft>
              <a:buSzPts val="1300"/>
              <a:buChar char="●"/>
            </a:pPr>
            <a:r>
              <a:rPr lang="en"/>
              <a:t>Hyper-parameters are tuned to get the best fit </a:t>
            </a:r>
            <a:endParaRPr/>
          </a:p>
          <a:p>
            <a:pPr indent="-311150" lvl="0" marL="457200" marR="0" rtl="0" algn="l">
              <a:lnSpc>
                <a:spcPct val="115000"/>
              </a:lnSpc>
              <a:spcBef>
                <a:spcPts val="0"/>
              </a:spcBef>
              <a:spcAft>
                <a:spcPts val="0"/>
              </a:spcAft>
              <a:buSzPts val="1300"/>
              <a:buChar char="●"/>
            </a:pPr>
            <a:r>
              <a:rPr lang="en"/>
              <a:t>Searching for the best hyper-parameter can be tedious, hence search algorithms like grid search </a:t>
            </a:r>
            <a:r>
              <a:rPr lang="en"/>
              <a:t>and random search </a:t>
            </a:r>
            <a:r>
              <a:rPr lang="en"/>
              <a:t>are used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Grid Search</a:t>
            </a:r>
            <a:endParaRPr/>
          </a:p>
        </p:txBody>
      </p:sp>
      <p:sp>
        <p:nvSpPr>
          <p:cNvPr id="152" name="Google Shape;152;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marR="0" rtl="0" algn="l">
              <a:lnSpc>
                <a:spcPct val="115000"/>
              </a:lnSpc>
              <a:spcBef>
                <a:spcPts val="0"/>
              </a:spcBef>
              <a:spcAft>
                <a:spcPts val="0"/>
              </a:spcAft>
              <a:buSzPts val="1300"/>
              <a:buChar char="●"/>
            </a:pPr>
            <a:r>
              <a:rPr lang="en"/>
              <a:t>Exhaustive search over specified parameter values for an estimator</a:t>
            </a:r>
            <a:endParaRPr/>
          </a:p>
          <a:p>
            <a:pPr indent="-311150" lvl="0" marL="457200" marR="0" rtl="0" algn="l">
              <a:lnSpc>
                <a:spcPct val="115000"/>
              </a:lnSpc>
              <a:spcBef>
                <a:spcPts val="0"/>
              </a:spcBef>
              <a:spcAft>
                <a:spcPts val="0"/>
              </a:spcAft>
              <a:buSzPts val="1300"/>
              <a:buChar char="●"/>
            </a:pPr>
            <a:r>
              <a:rPr lang="en"/>
              <a:t>Depending on the estimator being used, there may be even more hyperparameters and complexity might increase</a:t>
            </a:r>
            <a:endParaRPr/>
          </a:p>
          <a:p>
            <a:pPr indent="-311150" lvl="0" marL="457200" marR="0" rtl="0" algn="l">
              <a:lnSpc>
                <a:spcPct val="115000"/>
              </a:lnSpc>
              <a:spcBef>
                <a:spcPts val="0"/>
              </a:spcBef>
              <a:spcAft>
                <a:spcPts val="0"/>
              </a:spcAft>
              <a:buSzPts val="1300"/>
              <a:buChar char="●"/>
            </a:pPr>
            <a:r>
              <a:rPr lang="en"/>
              <a:t>A wrong choice of the hyperparameters values may lead to wrong results and a model with poor performance.</a:t>
            </a:r>
            <a:endParaRPr/>
          </a:p>
          <a:p>
            <a:pPr indent="-311150" lvl="0" marL="457200" marR="0" rtl="0" algn="l">
              <a:lnSpc>
                <a:spcPct val="115000"/>
              </a:lnSpc>
              <a:spcBef>
                <a:spcPts val="0"/>
              </a:spcBef>
              <a:spcAft>
                <a:spcPts val="0"/>
              </a:spcAft>
              <a:buSzPts val="1300"/>
              <a:buChar char="●"/>
            </a:pPr>
            <a:r>
              <a:rPr lang="en"/>
              <a:t>Random search is similar to grid search, but instead of using all the points in the grid, it tests only a randomly selected subset of these points </a:t>
            </a:r>
            <a:endParaRPr/>
          </a:p>
          <a:p>
            <a:pPr indent="-311150" lvl="0" marL="457200" marR="0" rtl="0" algn="l">
              <a:lnSpc>
                <a:spcPct val="115000"/>
              </a:lnSpc>
              <a:spcBef>
                <a:spcPts val="0"/>
              </a:spcBef>
              <a:spcAft>
                <a:spcPts val="0"/>
              </a:spcAft>
              <a:buSzPts val="1300"/>
              <a:buChar char="●"/>
            </a:pPr>
            <a:r>
              <a:rPr lang="en"/>
              <a:t>The smaller this subset, the faster but less accurate the optimization</a:t>
            </a:r>
            <a:endParaRPr/>
          </a:p>
          <a:p>
            <a:pPr indent="-311150" lvl="0" marL="457200" marR="0" rtl="0" algn="l">
              <a:lnSpc>
                <a:spcPct val="115000"/>
              </a:lnSpc>
              <a:spcBef>
                <a:spcPts val="0"/>
              </a:spcBef>
              <a:spcAft>
                <a:spcPts val="0"/>
              </a:spcAft>
              <a:buSzPts val="1300"/>
              <a:buChar char="●"/>
            </a:pPr>
            <a:r>
              <a:rPr lang="en"/>
              <a:t>Random search is a very useful option when you have several hyperparameters with a fine-grained grid of values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Cross Validation</a:t>
            </a:r>
            <a:endParaRPr/>
          </a:p>
        </p:txBody>
      </p:sp>
      <p:sp>
        <p:nvSpPr>
          <p:cNvPr id="158" name="Google Shape;158;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Cross-validation is a resampling procedure used to evaluate machine learning models on a limited data sample</a:t>
            </a:r>
            <a:endParaRPr/>
          </a:p>
          <a:p>
            <a:pPr indent="-311150" lvl="0" marL="457200" rtl="0" algn="l">
              <a:spcBef>
                <a:spcPts val="0"/>
              </a:spcBef>
              <a:spcAft>
                <a:spcPts val="0"/>
              </a:spcAft>
              <a:buSzPts val="1300"/>
              <a:buChar char="●"/>
            </a:pPr>
            <a:r>
              <a:rPr lang="en"/>
              <a:t>The procedure has a single parameter called k that refers to the number of groups that a given data sample is to be split into. As such, the procedure is often called k-fold cross-validation.</a:t>
            </a:r>
            <a:endParaRPr/>
          </a:p>
          <a:p>
            <a:pPr indent="-311150" lvl="0" marL="457200" rtl="0" algn="l">
              <a:spcBef>
                <a:spcPts val="0"/>
              </a:spcBef>
              <a:spcAft>
                <a:spcPts val="0"/>
              </a:spcAft>
              <a:buSzPts val="1300"/>
              <a:buChar char="●"/>
            </a:pPr>
            <a:r>
              <a:rPr lang="en"/>
              <a:t>When a specific value for k is chosen, it may be used in place of k in the reference to the model, such as k=10 becoming 10-fold cross-validation</a:t>
            </a:r>
            <a:endParaRPr/>
          </a:p>
          <a:p>
            <a:pPr indent="-311150" lvl="0" marL="457200" rtl="0" algn="l">
              <a:spcBef>
                <a:spcPts val="0"/>
              </a:spcBef>
              <a:spcAft>
                <a:spcPts val="0"/>
              </a:spcAft>
              <a:buSzPts val="1300"/>
              <a:buChar char="●"/>
            </a:pPr>
            <a:r>
              <a:rPr lang="en"/>
              <a:t>Common values are k=3, k=5, and k=10, and by far the most popular value used to evaluate models is k=10</a:t>
            </a:r>
            <a:endParaRPr/>
          </a:p>
          <a:p>
            <a:pPr indent="-311150" lvl="0" marL="457200" rtl="0" algn="l">
              <a:spcBef>
                <a:spcPts val="0"/>
              </a:spcBef>
              <a:spcAft>
                <a:spcPts val="0"/>
              </a:spcAft>
              <a:buSzPts val="1300"/>
              <a:buChar char="●"/>
            </a:pPr>
            <a:r>
              <a:rPr lang="en"/>
              <a:t>The reason for this is studies were performed and k=10 was found to provide good trade-off of low computational cost and low bias in an estimate of model performance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Removing Imbalance </a:t>
            </a:r>
            <a:endParaRPr/>
          </a:p>
        </p:txBody>
      </p:sp>
      <p:sp>
        <p:nvSpPr>
          <p:cNvPr id="164" name="Google Shape;164;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Imbalanced data refers to those types of datasets where the target class has an uneven distribution of observations, i.e one class label has a very high number of observations and the other has a very low number of observations</a:t>
            </a:r>
            <a:endParaRPr/>
          </a:p>
          <a:p>
            <a:pPr indent="-311150" lvl="0" marL="457200" rtl="0" algn="l">
              <a:spcBef>
                <a:spcPts val="0"/>
              </a:spcBef>
              <a:spcAft>
                <a:spcPts val="0"/>
              </a:spcAft>
              <a:buSzPts val="1300"/>
              <a:buChar char="●"/>
            </a:pPr>
            <a:r>
              <a:rPr lang="en"/>
              <a:t>The challenge of working with imbalanced datasets is that most machine learning techniques will ignore, and in turn have poor performance on, the minority class, although typically it is performance on the minority class that is most important</a:t>
            </a:r>
            <a:endParaRPr/>
          </a:p>
          <a:p>
            <a:pPr indent="-311150" lvl="0" marL="457200" rtl="0" algn="l">
              <a:spcBef>
                <a:spcPts val="0"/>
              </a:spcBef>
              <a:spcAft>
                <a:spcPts val="0"/>
              </a:spcAft>
              <a:buSzPts val="1300"/>
              <a:buChar char="●"/>
            </a:pPr>
            <a:r>
              <a:rPr lang="en"/>
              <a:t>Resample the training set</a:t>
            </a:r>
            <a:endParaRPr/>
          </a:p>
          <a:p>
            <a:pPr indent="-298450" lvl="1" marL="914400" rtl="0" algn="l">
              <a:spcBef>
                <a:spcPts val="0"/>
              </a:spcBef>
              <a:spcAft>
                <a:spcPts val="0"/>
              </a:spcAft>
              <a:buSzPts val="1100"/>
              <a:buChar char="○"/>
            </a:pPr>
            <a:r>
              <a:rPr lang="en"/>
              <a:t>Under Sampling</a:t>
            </a:r>
            <a:endParaRPr/>
          </a:p>
          <a:p>
            <a:pPr indent="-298450" lvl="1" marL="914400" marR="0" rtl="0" algn="l">
              <a:lnSpc>
                <a:spcPct val="115000"/>
              </a:lnSpc>
              <a:spcBef>
                <a:spcPts val="0"/>
              </a:spcBef>
              <a:spcAft>
                <a:spcPts val="0"/>
              </a:spcAft>
              <a:buSzPts val="1100"/>
              <a:buChar char="○"/>
            </a:pPr>
            <a:r>
              <a:rPr lang="en"/>
              <a:t>Over Sampling</a:t>
            </a:r>
            <a:endParaRPr sz="1300"/>
          </a:p>
          <a:p>
            <a:pPr indent="-311150" lvl="0" marL="457200" marR="0" rtl="0" algn="l">
              <a:lnSpc>
                <a:spcPct val="115000"/>
              </a:lnSpc>
              <a:spcBef>
                <a:spcPts val="0"/>
              </a:spcBef>
              <a:spcAft>
                <a:spcPts val="0"/>
              </a:spcAft>
              <a:buSzPts val="1300"/>
              <a:buChar char="●"/>
            </a:pPr>
            <a:r>
              <a:rPr lang="en"/>
              <a:t>Synthetic Minority Oversampling Technique (SMOTE)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