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0dcacc7e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0dcacc7e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0dcacc7e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0dcacc7e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0dcacc7e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0dcacc7e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0dcacc7e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0dcacc7e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0e90dc0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0e90dc0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0dcacc7e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0dcacc7e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0e90dc0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0e90dc0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Natural Language Processing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Agenda</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What is NLP?</a:t>
            </a:r>
            <a:endParaRPr/>
          </a:p>
          <a:p>
            <a:pPr indent="-311150" lvl="0" marL="457200" marR="0" rtl="0" algn="l">
              <a:lnSpc>
                <a:spcPct val="115000"/>
              </a:lnSpc>
              <a:spcBef>
                <a:spcPts val="0"/>
              </a:spcBef>
              <a:spcAft>
                <a:spcPts val="0"/>
              </a:spcAft>
              <a:buSzPts val="1300"/>
              <a:buChar char="●"/>
            </a:pPr>
            <a:r>
              <a:rPr lang="en"/>
              <a:t>Steps of NLP Preprocessing</a:t>
            </a:r>
            <a:endParaRPr/>
          </a:p>
          <a:p>
            <a:pPr indent="-311150" lvl="0" marL="457200" rtl="0" algn="l">
              <a:spcBef>
                <a:spcPts val="0"/>
              </a:spcBef>
              <a:spcAft>
                <a:spcPts val="0"/>
              </a:spcAft>
              <a:buSzPts val="1300"/>
              <a:buChar char="●"/>
            </a:pPr>
            <a:r>
              <a:rPr lang="en"/>
              <a:t>Bag of Words</a:t>
            </a:r>
            <a:endParaRPr/>
          </a:p>
          <a:p>
            <a:pPr indent="-311150" lvl="0" marL="457200" rtl="0" algn="l">
              <a:spcBef>
                <a:spcPts val="0"/>
              </a:spcBef>
              <a:spcAft>
                <a:spcPts val="0"/>
              </a:spcAft>
              <a:buSzPts val="1300"/>
              <a:buChar char="●"/>
            </a:pPr>
            <a:r>
              <a:rPr lang="en"/>
              <a:t>TF-IDF Vectorizer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What is NLP?</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Natural Language Processing or NLP refers to the branch of Artificial Intelligence that gives the machines the ability to read, understand and derive meaning from human languages</a:t>
            </a:r>
            <a:endParaRPr/>
          </a:p>
          <a:p>
            <a:pPr indent="-311150" lvl="0" marL="457200" rtl="0" algn="l">
              <a:spcBef>
                <a:spcPts val="0"/>
              </a:spcBef>
              <a:spcAft>
                <a:spcPts val="0"/>
              </a:spcAft>
              <a:buSzPts val="1300"/>
              <a:buChar char="●"/>
            </a:pPr>
            <a:r>
              <a:rPr lang="en"/>
              <a:t>A problem with modeling text is that it is messy, and techniques like machine learning algorithms prefer well defined fixed-length inputs and outputs.</a:t>
            </a:r>
            <a:endParaRPr/>
          </a:p>
          <a:p>
            <a:pPr indent="-311150" lvl="0" marL="457200" rtl="0" algn="l">
              <a:spcBef>
                <a:spcPts val="0"/>
              </a:spcBef>
              <a:spcAft>
                <a:spcPts val="0"/>
              </a:spcAft>
              <a:buSzPts val="1300"/>
              <a:buChar char="●"/>
            </a:pPr>
            <a:r>
              <a:rPr lang="en"/>
              <a:t>Machine learning algorithms cannot work with raw text directly; the text must be converted into numbers. Specifically, vectors of numbers</a:t>
            </a:r>
            <a:endParaRPr/>
          </a:p>
          <a:p>
            <a:pPr indent="-311150" lvl="0" marL="457200" rtl="0" algn="l">
              <a:spcBef>
                <a:spcPts val="0"/>
              </a:spcBef>
              <a:spcAft>
                <a:spcPts val="0"/>
              </a:spcAft>
              <a:buSzPts val="1300"/>
              <a:buChar char="●"/>
            </a:pPr>
            <a:r>
              <a:rPr lang="en"/>
              <a:t>Businesses use massive quantities of unstructured, text-heavy data and need a way to efficiently process it</a:t>
            </a:r>
            <a:endParaRPr/>
          </a:p>
          <a:p>
            <a:pPr indent="-311150" lvl="0" marL="457200" rtl="0" algn="l">
              <a:spcBef>
                <a:spcPts val="0"/>
              </a:spcBef>
              <a:spcAft>
                <a:spcPts val="0"/>
              </a:spcAft>
              <a:buSzPts val="1300"/>
              <a:buChar char="●"/>
            </a:pPr>
            <a:r>
              <a:rPr lang="en"/>
              <a:t>NLP is used for Text Classification, Text Extraction, Machine Translation, Natural Language Generation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Steps of NLP Preprocessing</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Tokenization</a:t>
            </a:r>
            <a:endParaRPr/>
          </a:p>
          <a:p>
            <a:pPr indent="-298450" lvl="1" marL="914400" rtl="0" algn="l">
              <a:spcBef>
                <a:spcPts val="0"/>
              </a:spcBef>
              <a:spcAft>
                <a:spcPts val="0"/>
              </a:spcAft>
              <a:buSzPts val="1100"/>
              <a:buChar char="○"/>
            </a:pPr>
            <a:r>
              <a:rPr lang="en"/>
              <a:t>This is when text is broken down into smaller units to work with.</a:t>
            </a:r>
            <a:endParaRPr/>
          </a:p>
          <a:p>
            <a:pPr indent="-311150" lvl="0" marL="457200" rtl="0" algn="l">
              <a:spcBef>
                <a:spcPts val="0"/>
              </a:spcBef>
              <a:spcAft>
                <a:spcPts val="0"/>
              </a:spcAft>
              <a:buSzPts val="1300"/>
              <a:buChar char="●"/>
            </a:pPr>
            <a:r>
              <a:rPr lang="en"/>
              <a:t>Stop word removal </a:t>
            </a:r>
            <a:endParaRPr/>
          </a:p>
          <a:p>
            <a:pPr indent="-298450" lvl="1" marL="914400" rtl="0" algn="l">
              <a:spcBef>
                <a:spcPts val="0"/>
              </a:spcBef>
              <a:spcAft>
                <a:spcPts val="0"/>
              </a:spcAft>
              <a:buSzPts val="1100"/>
              <a:buChar char="○"/>
            </a:pPr>
            <a:r>
              <a:rPr lang="en"/>
              <a:t>This is when common words are removed from text so unique words that offer the most information about the text remain.</a:t>
            </a:r>
            <a:endParaRPr/>
          </a:p>
          <a:p>
            <a:pPr indent="-311150" lvl="0" marL="457200" rtl="0" algn="l">
              <a:spcBef>
                <a:spcPts val="0"/>
              </a:spcBef>
              <a:spcAft>
                <a:spcPts val="0"/>
              </a:spcAft>
              <a:buSzPts val="1300"/>
              <a:buChar char="●"/>
            </a:pPr>
            <a:r>
              <a:rPr lang="en"/>
              <a:t>Lemmatization and stemming</a:t>
            </a:r>
            <a:endParaRPr/>
          </a:p>
          <a:p>
            <a:pPr indent="-298450" lvl="1" marL="914400" rtl="0" algn="l">
              <a:spcBef>
                <a:spcPts val="0"/>
              </a:spcBef>
              <a:spcAft>
                <a:spcPts val="0"/>
              </a:spcAft>
              <a:buSzPts val="1100"/>
              <a:buChar char="○"/>
            </a:pPr>
            <a:r>
              <a:rPr lang="en"/>
              <a:t> This is when words are reduced to their root forms to process.</a:t>
            </a:r>
            <a:endParaRPr/>
          </a:p>
          <a:p>
            <a:pPr indent="-311150" lvl="0" marL="457200" rtl="0" algn="l">
              <a:spcBef>
                <a:spcPts val="0"/>
              </a:spcBef>
              <a:spcAft>
                <a:spcPts val="0"/>
              </a:spcAft>
              <a:buSzPts val="1300"/>
              <a:buChar char="●"/>
            </a:pPr>
            <a:r>
              <a:rPr lang="en"/>
              <a:t>Part-of-speech tagging </a:t>
            </a:r>
            <a:endParaRPr/>
          </a:p>
          <a:p>
            <a:pPr indent="-298450" lvl="1" marL="914400" rtl="0" algn="l">
              <a:spcBef>
                <a:spcPts val="0"/>
              </a:spcBef>
              <a:spcAft>
                <a:spcPts val="0"/>
              </a:spcAft>
              <a:buSzPts val="1100"/>
              <a:buChar char="○"/>
            </a:pPr>
            <a:r>
              <a:rPr lang="en"/>
              <a:t>This is when words are marked based on the part-of speech they are -- such as nouns, verbs and adjectives.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Bag of Words</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en"/>
              <a:t>A bag-of-words model, or BoW for short, is a way of extracting features from text for use in modeling, such as with machine learning algorithms</a:t>
            </a:r>
            <a:endParaRPr/>
          </a:p>
          <a:p>
            <a:pPr indent="-311150" lvl="0" marL="457200" marR="0" rtl="0" algn="l">
              <a:lnSpc>
                <a:spcPct val="115000"/>
              </a:lnSpc>
              <a:spcBef>
                <a:spcPts val="0"/>
              </a:spcBef>
              <a:spcAft>
                <a:spcPts val="0"/>
              </a:spcAft>
              <a:buSzPts val="1300"/>
              <a:buChar char="●"/>
            </a:pPr>
            <a:r>
              <a:rPr lang="en"/>
              <a:t>A bag-of-words is a representation of text that describes the occurrence of words within a document. It involves two things:</a:t>
            </a:r>
            <a:endParaRPr/>
          </a:p>
          <a:p>
            <a:pPr indent="-298450" lvl="1" marL="914400" marR="0" rtl="0" algn="l">
              <a:lnSpc>
                <a:spcPct val="115000"/>
              </a:lnSpc>
              <a:spcBef>
                <a:spcPts val="0"/>
              </a:spcBef>
              <a:spcAft>
                <a:spcPts val="0"/>
              </a:spcAft>
              <a:buSzPts val="1100"/>
              <a:buChar char="○"/>
            </a:pPr>
            <a:r>
              <a:rPr lang="en"/>
              <a:t>A vocabulary of known words</a:t>
            </a:r>
            <a:endParaRPr/>
          </a:p>
          <a:p>
            <a:pPr indent="-298450" lvl="1" marL="914400" marR="0" rtl="0" algn="l">
              <a:lnSpc>
                <a:spcPct val="115000"/>
              </a:lnSpc>
              <a:spcBef>
                <a:spcPts val="0"/>
              </a:spcBef>
              <a:spcAft>
                <a:spcPts val="0"/>
              </a:spcAft>
              <a:buSzPts val="1100"/>
              <a:buChar char="○"/>
            </a:pPr>
            <a:r>
              <a:rPr lang="en"/>
              <a:t>A measure of the presence of known words</a:t>
            </a:r>
            <a:endParaRPr/>
          </a:p>
          <a:p>
            <a:pPr indent="-311150" lvl="0" marL="457200" marR="0" rtl="0" algn="l">
              <a:lnSpc>
                <a:spcPct val="115000"/>
              </a:lnSpc>
              <a:spcBef>
                <a:spcPts val="0"/>
              </a:spcBef>
              <a:spcAft>
                <a:spcPts val="0"/>
              </a:spcAft>
              <a:buSzPts val="1300"/>
              <a:buChar char="●"/>
            </a:pPr>
            <a:r>
              <a:rPr lang="en"/>
              <a:t>It is called a “bag” of words, because any information about the order or structure of words in the document is discarded. The model is only concerned with whether known words occur in the document, not where in the document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Bag of Words (Continued…)</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en"/>
              <a:t>Steps for Bag of Words:</a:t>
            </a:r>
            <a:endParaRPr/>
          </a:p>
          <a:p>
            <a:pPr indent="-298450" lvl="1" marL="914400" marR="0" rtl="0" algn="l">
              <a:lnSpc>
                <a:spcPct val="115000"/>
              </a:lnSpc>
              <a:spcBef>
                <a:spcPts val="0"/>
              </a:spcBef>
              <a:spcAft>
                <a:spcPts val="0"/>
              </a:spcAft>
              <a:buSzPts val="1100"/>
              <a:buChar char="○"/>
            </a:pPr>
            <a:r>
              <a:rPr lang="en"/>
              <a:t>Collect Data</a:t>
            </a:r>
            <a:endParaRPr/>
          </a:p>
          <a:p>
            <a:pPr indent="-298450" lvl="1" marL="914400" marR="0" rtl="0" algn="l">
              <a:lnSpc>
                <a:spcPct val="115000"/>
              </a:lnSpc>
              <a:spcBef>
                <a:spcPts val="0"/>
              </a:spcBef>
              <a:spcAft>
                <a:spcPts val="0"/>
              </a:spcAft>
              <a:buSzPts val="1100"/>
              <a:buChar char="○"/>
            </a:pPr>
            <a:r>
              <a:rPr lang="en"/>
              <a:t>Design the Vocabulary</a:t>
            </a:r>
            <a:endParaRPr/>
          </a:p>
          <a:p>
            <a:pPr indent="-298450" lvl="1" marL="914400" marR="0" rtl="0" algn="l">
              <a:lnSpc>
                <a:spcPct val="115000"/>
              </a:lnSpc>
              <a:spcBef>
                <a:spcPts val="0"/>
              </a:spcBef>
              <a:spcAft>
                <a:spcPts val="0"/>
              </a:spcAft>
              <a:buSzPts val="1100"/>
              <a:buChar char="○"/>
            </a:pPr>
            <a:r>
              <a:rPr lang="en"/>
              <a:t>Create Document Vector</a:t>
            </a:r>
            <a:r>
              <a:rPr lang="en"/>
              <a:t> </a:t>
            </a:r>
            <a:endParaRPr/>
          </a:p>
          <a:p>
            <a:pPr indent="-311150" lvl="0" marL="457200" marR="0" rtl="0" algn="l">
              <a:lnSpc>
                <a:spcPct val="115000"/>
              </a:lnSpc>
              <a:spcBef>
                <a:spcPts val="0"/>
              </a:spcBef>
              <a:spcAft>
                <a:spcPts val="0"/>
              </a:spcAft>
              <a:buSzPts val="1300"/>
              <a:buChar char="●"/>
            </a:pPr>
            <a:r>
              <a:rPr lang="en"/>
              <a:t>As the vocabulary size increases, so does the vector representation of documents, </a:t>
            </a:r>
            <a:r>
              <a:rPr lang="en"/>
              <a:t> this results in a vector with lots of zero scores, called a sparse vector or sparse representation</a:t>
            </a:r>
            <a:endParaRPr/>
          </a:p>
          <a:p>
            <a:pPr indent="-311150" lvl="0" marL="457200" marR="0" rtl="0" algn="l">
              <a:lnSpc>
                <a:spcPct val="115000"/>
              </a:lnSpc>
              <a:spcBef>
                <a:spcPts val="0"/>
              </a:spcBef>
              <a:spcAft>
                <a:spcPts val="0"/>
              </a:spcAft>
              <a:buSzPts val="1300"/>
              <a:buChar char="●"/>
            </a:pPr>
            <a:r>
              <a:rPr lang="en"/>
              <a:t>Managing Vocabulary</a:t>
            </a:r>
            <a:endParaRPr/>
          </a:p>
          <a:p>
            <a:pPr indent="-298450" lvl="1" marL="914400" marR="0" rtl="0" algn="l">
              <a:lnSpc>
                <a:spcPct val="115000"/>
              </a:lnSpc>
              <a:spcBef>
                <a:spcPts val="0"/>
              </a:spcBef>
              <a:spcAft>
                <a:spcPts val="0"/>
              </a:spcAft>
              <a:buSzPts val="1100"/>
              <a:buChar char="○"/>
            </a:pPr>
            <a:r>
              <a:rPr lang="en"/>
              <a:t>Ignoring case</a:t>
            </a:r>
            <a:endParaRPr/>
          </a:p>
          <a:p>
            <a:pPr indent="-298450" lvl="1" marL="914400" marR="0" rtl="0" algn="l">
              <a:lnSpc>
                <a:spcPct val="115000"/>
              </a:lnSpc>
              <a:spcBef>
                <a:spcPts val="0"/>
              </a:spcBef>
              <a:spcAft>
                <a:spcPts val="0"/>
              </a:spcAft>
              <a:buSzPts val="1100"/>
              <a:buChar char="○"/>
            </a:pPr>
            <a:r>
              <a:rPr lang="en"/>
              <a:t>Ignoring punctuation</a:t>
            </a:r>
            <a:endParaRPr/>
          </a:p>
          <a:p>
            <a:pPr indent="-298450" lvl="1" marL="914400" marR="0" rtl="0" algn="l">
              <a:lnSpc>
                <a:spcPct val="115000"/>
              </a:lnSpc>
              <a:spcBef>
                <a:spcPts val="0"/>
              </a:spcBef>
              <a:spcAft>
                <a:spcPts val="0"/>
              </a:spcAft>
              <a:buSzPts val="1100"/>
              <a:buChar char="○"/>
            </a:pPr>
            <a:r>
              <a:rPr lang="en"/>
              <a:t>Ignoring frequent words that don’t contain much information, called stop words, like “a,” “of,” etc.</a:t>
            </a:r>
            <a:endParaRPr/>
          </a:p>
          <a:p>
            <a:pPr indent="-298450" lvl="1" marL="914400" marR="0" rtl="0" algn="l">
              <a:lnSpc>
                <a:spcPct val="115000"/>
              </a:lnSpc>
              <a:spcBef>
                <a:spcPts val="0"/>
              </a:spcBef>
              <a:spcAft>
                <a:spcPts val="0"/>
              </a:spcAft>
              <a:buSzPts val="1100"/>
              <a:buChar char="○"/>
            </a:pPr>
            <a:r>
              <a:rPr lang="en"/>
              <a:t>Fixing misspelled words.</a:t>
            </a:r>
            <a:endParaRPr/>
          </a:p>
          <a:p>
            <a:pPr indent="-298450" lvl="1" marL="914400" marR="0" rtl="0" algn="l">
              <a:lnSpc>
                <a:spcPct val="115000"/>
              </a:lnSpc>
              <a:spcBef>
                <a:spcPts val="0"/>
              </a:spcBef>
              <a:spcAft>
                <a:spcPts val="0"/>
              </a:spcAft>
              <a:buSzPts val="1100"/>
              <a:buChar char="○"/>
            </a:pPr>
            <a:r>
              <a:rPr lang="en"/>
              <a:t>Reducing words to their stem (e.g. “play” from “playing”) using stemming algorithms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TF-IDF Vectorizer</a:t>
            </a:r>
            <a:endParaRPr/>
          </a:p>
        </p:txBody>
      </p:sp>
      <p:sp>
        <p:nvSpPr>
          <p:cNvPr id="170" name="Google Shape;170;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1150" lvl="0" marL="457200" marR="0" rtl="0" algn="l">
              <a:lnSpc>
                <a:spcPct val="115000"/>
              </a:lnSpc>
              <a:spcBef>
                <a:spcPts val="0"/>
              </a:spcBef>
              <a:spcAft>
                <a:spcPts val="0"/>
              </a:spcAft>
              <a:buSzPts val="1300"/>
              <a:buChar char="●"/>
            </a:pPr>
            <a:r>
              <a:rPr lang="en"/>
              <a:t>A problem with scoring word frequency is that highly frequent words start to dominate in the document, but may not contain as much “informational content” to the model as rarer but perhaps domain specific words</a:t>
            </a:r>
            <a:endParaRPr/>
          </a:p>
          <a:p>
            <a:pPr indent="-311150" lvl="0" marL="457200" marR="0" rtl="0" algn="l">
              <a:lnSpc>
                <a:spcPct val="115000"/>
              </a:lnSpc>
              <a:spcBef>
                <a:spcPts val="0"/>
              </a:spcBef>
              <a:spcAft>
                <a:spcPts val="0"/>
              </a:spcAft>
              <a:buSzPts val="1300"/>
              <a:buChar char="●"/>
            </a:pPr>
            <a:r>
              <a:rPr lang="en"/>
              <a:t>One approach is to rescale the frequency of words by how often they appear in all documents, so that the scores for frequent words like “the” that are also frequent across all documents are penalized</a:t>
            </a:r>
            <a:endParaRPr/>
          </a:p>
          <a:p>
            <a:pPr indent="-311150" lvl="0" marL="457200" marR="0" rtl="0" algn="l">
              <a:lnSpc>
                <a:spcPct val="115000"/>
              </a:lnSpc>
              <a:spcBef>
                <a:spcPts val="0"/>
              </a:spcBef>
              <a:spcAft>
                <a:spcPts val="0"/>
              </a:spcAft>
              <a:buSzPts val="1300"/>
              <a:buChar char="●"/>
            </a:pPr>
            <a:r>
              <a:rPr lang="en"/>
              <a:t>This approach to scoring is called Term Frequency – Inverse Document Frequency, or TF-IDF for short, where:</a:t>
            </a:r>
            <a:endParaRPr/>
          </a:p>
          <a:p>
            <a:pPr indent="-298450" lvl="1" marL="914400" marR="0" rtl="0" algn="l">
              <a:lnSpc>
                <a:spcPct val="115000"/>
              </a:lnSpc>
              <a:spcBef>
                <a:spcPts val="0"/>
              </a:spcBef>
              <a:spcAft>
                <a:spcPts val="0"/>
              </a:spcAft>
              <a:buSzPts val="1100"/>
              <a:buChar char="○"/>
            </a:pPr>
            <a:r>
              <a:rPr lang="en"/>
              <a:t>Term Frequency: is a scoring of the frequency of the word in the current document</a:t>
            </a:r>
            <a:endParaRPr/>
          </a:p>
          <a:p>
            <a:pPr indent="-298450" lvl="1" marL="914400" marR="0" rtl="0" algn="l">
              <a:lnSpc>
                <a:spcPct val="115000"/>
              </a:lnSpc>
              <a:spcBef>
                <a:spcPts val="0"/>
              </a:spcBef>
              <a:spcAft>
                <a:spcPts val="0"/>
              </a:spcAft>
              <a:buSzPts val="1100"/>
              <a:buChar char="○"/>
            </a:pPr>
            <a:r>
              <a:rPr lang="en"/>
              <a:t>Inverse Document Frequency: is a scoring of how rare the word is across documents</a:t>
            </a:r>
            <a:endParaRPr/>
          </a:p>
          <a:p>
            <a:pPr indent="-311150" lvl="0" marL="457200" marR="0" rtl="0" algn="l">
              <a:lnSpc>
                <a:spcPct val="115000"/>
              </a:lnSpc>
              <a:spcBef>
                <a:spcPts val="0"/>
              </a:spcBef>
              <a:spcAft>
                <a:spcPts val="0"/>
              </a:spcAft>
              <a:buSzPts val="1300"/>
              <a:buChar char="●"/>
            </a:pPr>
            <a:r>
              <a:rPr lang="en"/>
              <a:t>The scores are a weighting where not all words are equally as important or interesting</a:t>
            </a:r>
            <a:endParaRPr/>
          </a:p>
          <a:p>
            <a:pPr indent="-311150" lvl="0" marL="457200" marR="0" rtl="0" algn="l">
              <a:lnSpc>
                <a:spcPct val="115000"/>
              </a:lnSpc>
              <a:spcBef>
                <a:spcPts val="0"/>
              </a:spcBef>
              <a:spcAft>
                <a:spcPts val="0"/>
              </a:spcAft>
              <a:buSzPts val="1300"/>
              <a:buChar char="●"/>
            </a:pPr>
            <a:r>
              <a:rPr lang="en"/>
              <a:t>The scores have the effect of highlighting words that are distinct (contain useful information) in a given document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TF-IDF Vectorizer (Continued…)</a:t>
            </a:r>
            <a:endParaRPr/>
          </a:p>
        </p:txBody>
      </p:sp>
      <p:pic>
        <p:nvPicPr>
          <p:cNvPr id="176" name="Google Shape;176;p20"/>
          <p:cNvPicPr preferRelativeResize="0"/>
          <p:nvPr/>
        </p:nvPicPr>
        <p:blipFill>
          <a:blip r:embed="rId3">
            <a:alphaModFix/>
          </a:blip>
          <a:stretch>
            <a:fillRect/>
          </a:stretch>
        </p:blipFill>
        <p:spPr>
          <a:xfrm>
            <a:off x="1297500" y="1480775"/>
            <a:ext cx="7038901" cy="304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