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7c13870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7c13870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7c13870b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7c13870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9076421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9076421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9076421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9076421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9076421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9076421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9076421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9076421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a2b3d8b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a2b3d8b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9076421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9076421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tatisticshowto.com/me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Regression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Agenda</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What is Regression</a:t>
            </a:r>
            <a:endParaRPr/>
          </a:p>
          <a:p>
            <a:pPr indent="-311150" lvl="0" marL="457200" rtl="0" algn="l">
              <a:spcBef>
                <a:spcPts val="0"/>
              </a:spcBef>
              <a:spcAft>
                <a:spcPts val="0"/>
              </a:spcAft>
              <a:buSzPts val="1300"/>
              <a:buChar char="●"/>
            </a:pPr>
            <a:r>
              <a:rPr lang="en"/>
              <a:t>Assumptions of </a:t>
            </a:r>
            <a:r>
              <a:rPr lang="en"/>
              <a:t>Linear Regression</a:t>
            </a:r>
            <a:endParaRPr/>
          </a:p>
          <a:p>
            <a:pPr indent="-311150" lvl="0" marL="457200" rtl="0" algn="l">
              <a:spcBef>
                <a:spcPts val="0"/>
              </a:spcBef>
              <a:spcAft>
                <a:spcPts val="0"/>
              </a:spcAft>
              <a:buSzPts val="1300"/>
              <a:buChar char="●"/>
            </a:pPr>
            <a:r>
              <a:rPr lang="en"/>
              <a:t>How to avoid overfitting - </a:t>
            </a:r>
            <a:r>
              <a:rPr lang="en"/>
              <a:t>Bias and variance Tradeoff</a:t>
            </a:r>
            <a:endParaRPr/>
          </a:p>
          <a:p>
            <a:pPr indent="-311150" lvl="0" marL="457200" rtl="0" algn="l">
              <a:spcBef>
                <a:spcPts val="0"/>
              </a:spcBef>
              <a:spcAft>
                <a:spcPts val="0"/>
              </a:spcAft>
              <a:buSzPts val="1300"/>
              <a:buChar char="●"/>
            </a:pPr>
            <a:r>
              <a:rPr lang="en"/>
              <a:t>Ridge and Lasso Regression</a:t>
            </a:r>
            <a:endParaRPr/>
          </a:p>
          <a:p>
            <a:pPr indent="-311150" lvl="0" marL="457200" marR="0" rtl="0" algn="l">
              <a:lnSpc>
                <a:spcPct val="115000"/>
              </a:lnSpc>
              <a:spcBef>
                <a:spcPts val="0"/>
              </a:spcBef>
              <a:spcAft>
                <a:spcPts val="0"/>
              </a:spcAft>
              <a:buSzPts val="1300"/>
              <a:buChar char="●"/>
            </a:pPr>
            <a:r>
              <a:rPr lang="en"/>
              <a:t>Regression Evaluation Matrix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Regression </a:t>
            </a:r>
            <a:r>
              <a:rPr lang="en"/>
              <a:t>Intuition</a:t>
            </a:r>
            <a:endParaRPr/>
          </a:p>
        </p:txBody>
      </p:sp>
      <p:sp>
        <p:nvSpPr>
          <p:cNvPr id="146" name="Google Shape;146;p15"/>
          <p:cNvSpPr txBox="1"/>
          <p:nvPr>
            <p:ph idx="1" type="body"/>
          </p:nvPr>
        </p:nvSpPr>
        <p:spPr>
          <a:xfrm>
            <a:off x="1297500" y="1763475"/>
            <a:ext cx="3532200" cy="27153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Regression </a:t>
            </a:r>
            <a:r>
              <a:rPr lang="en"/>
              <a:t>—</a:t>
            </a:r>
            <a:r>
              <a:rPr lang="en"/>
              <a:t> can be thought of as “relationship” between any two things</a:t>
            </a:r>
            <a:endParaRPr/>
          </a:p>
          <a:p>
            <a:pPr indent="0" lvl="0" marL="457200" rtl="0" algn="l">
              <a:spcBef>
                <a:spcPts val="0"/>
              </a:spcBef>
              <a:spcAft>
                <a:spcPts val="0"/>
              </a:spcAft>
              <a:buNone/>
            </a:pPr>
            <a:r>
              <a:t/>
            </a:r>
            <a:endParaRPr/>
          </a:p>
          <a:p>
            <a:pPr indent="-298767" lvl="0" marL="457200" rtl="0" algn="l">
              <a:spcBef>
                <a:spcPts val="0"/>
              </a:spcBef>
              <a:spcAft>
                <a:spcPts val="0"/>
              </a:spcAft>
              <a:buSzPct val="100000"/>
              <a:buChar char="●"/>
            </a:pPr>
            <a:r>
              <a:rPr lang="en"/>
              <a:t>Simple linear regression: Y = a + bX + u</a:t>
            </a:r>
            <a:endParaRPr/>
          </a:p>
          <a:p>
            <a:pPr indent="0" lvl="0" marL="457200" rtl="0" algn="l">
              <a:spcBef>
                <a:spcPts val="0"/>
              </a:spcBef>
              <a:spcAft>
                <a:spcPts val="0"/>
              </a:spcAft>
              <a:buNone/>
            </a:pPr>
            <a:r>
              <a:rPr lang="en"/>
              <a:t> </a:t>
            </a:r>
            <a:r>
              <a:rPr lang="en" sz="1100"/>
              <a:t>Where:</a:t>
            </a:r>
            <a:endParaRPr sz="1100"/>
          </a:p>
          <a:p>
            <a:pPr indent="-282575" lvl="0" marL="914400" marR="0" rtl="0" algn="l">
              <a:lnSpc>
                <a:spcPct val="115000"/>
              </a:lnSpc>
              <a:spcBef>
                <a:spcPts val="0"/>
              </a:spcBef>
              <a:spcAft>
                <a:spcPts val="0"/>
              </a:spcAft>
              <a:buSzPct val="100000"/>
              <a:buChar char="●"/>
            </a:pPr>
            <a:r>
              <a:rPr lang="en" sz="1000"/>
              <a:t>Y = the variable that you are trying to predict (dependent variable)</a:t>
            </a:r>
            <a:endParaRPr sz="1000"/>
          </a:p>
          <a:p>
            <a:pPr indent="-282575" lvl="0" marL="914400" marR="0" rtl="0" algn="l">
              <a:lnSpc>
                <a:spcPct val="115000"/>
              </a:lnSpc>
              <a:spcBef>
                <a:spcPts val="0"/>
              </a:spcBef>
              <a:spcAft>
                <a:spcPts val="0"/>
              </a:spcAft>
              <a:buSzPct val="100000"/>
              <a:buChar char="●"/>
            </a:pPr>
            <a:r>
              <a:rPr lang="en" sz="1000"/>
              <a:t>X = the variable that you are using to predict Y (independent variable)</a:t>
            </a:r>
            <a:endParaRPr sz="1000"/>
          </a:p>
          <a:p>
            <a:pPr indent="-282575" lvl="0" marL="914400" marR="0" rtl="0" algn="l">
              <a:lnSpc>
                <a:spcPct val="115000"/>
              </a:lnSpc>
              <a:spcBef>
                <a:spcPts val="0"/>
              </a:spcBef>
              <a:spcAft>
                <a:spcPts val="0"/>
              </a:spcAft>
              <a:buSzPct val="100000"/>
              <a:buChar char="●"/>
            </a:pPr>
            <a:r>
              <a:rPr lang="en" sz="1000"/>
              <a:t>a = the intercept</a:t>
            </a:r>
            <a:endParaRPr sz="1000"/>
          </a:p>
          <a:p>
            <a:pPr indent="-282575" lvl="0" marL="914400" marR="0" rtl="0" algn="l">
              <a:lnSpc>
                <a:spcPct val="115000"/>
              </a:lnSpc>
              <a:spcBef>
                <a:spcPts val="0"/>
              </a:spcBef>
              <a:spcAft>
                <a:spcPts val="0"/>
              </a:spcAft>
              <a:buSzPct val="100000"/>
              <a:buChar char="●"/>
            </a:pPr>
            <a:r>
              <a:rPr lang="en" sz="1000"/>
              <a:t>b = the slope</a:t>
            </a:r>
            <a:endParaRPr sz="1000"/>
          </a:p>
          <a:p>
            <a:pPr indent="-282575" lvl="0" marL="914400" marR="0" rtl="0" algn="l">
              <a:lnSpc>
                <a:spcPct val="115000"/>
              </a:lnSpc>
              <a:spcBef>
                <a:spcPts val="0"/>
              </a:spcBef>
              <a:spcAft>
                <a:spcPts val="0"/>
              </a:spcAft>
              <a:buSzPct val="100000"/>
              <a:buChar char="●"/>
            </a:pPr>
            <a:r>
              <a:rPr lang="en" sz="1000"/>
              <a:t>u = the regression residual</a:t>
            </a:r>
            <a:endParaRPr sz="1000"/>
          </a:p>
          <a:p>
            <a:pPr indent="0" lvl="0" marL="0" marR="0" rtl="0" algn="l">
              <a:lnSpc>
                <a:spcPct val="115000"/>
              </a:lnSpc>
              <a:spcBef>
                <a:spcPts val="1200"/>
              </a:spcBef>
              <a:spcAft>
                <a:spcPts val="0"/>
              </a:spcAft>
              <a:buNone/>
            </a:pPr>
            <a:r>
              <a:t/>
            </a:r>
            <a:endParaRPr sz="1000"/>
          </a:p>
          <a:p>
            <a:pPr indent="0" lvl="0" marL="0" marR="0" rtl="0" algn="l">
              <a:lnSpc>
                <a:spcPct val="115000"/>
              </a:lnSpc>
              <a:spcBef>
                <a:spcPts val="1200"/>
              </a:spcBef>
              <a:spcAft>
                <a:spcPts val="0"/>
              </a:spcAft>
              <a:buNone/>
            </a:pPr>
            <a:r>
              <a:t/>
            </a:r>
            <a:endParaRPr sz="1000"/>
          </a:p>
          <a:p>
            <a:pPr indent="0" lvl="0" marL="0" rtl="0" algn="l">
              <a:spcBef>
                <a:spcPts val="1200"/>
              </a:spcBef>
              <a:spcAft>
                <a:spcPts val="1200"/>
              </a:spcAft>
              <a:buNone/>
            </a:pPr>
            <a:r>
              <a:t/>
            </a:r>
            <a:endParaRPr/>
          </a:p>
        </p:txBody>
      </p:sp>
      <p:pic>
        <p:nvPicPr>
          <p:cNvPr id="147" name="Google Shape;147;p15"/>
          <p:cNvPicPr preferRelativeResize="0"/>
          <p:nvPr/>
        </p:nvPicPr>
        <p:blipFill>
          <a:blip r:embed="rId3">
            <a:alphaModFix/>
          </a:blip>
          <a:stretch>
            <a:fillRect/>
          </a:stretch>
        </p:blipFill>
        <p:spPr>
          <a:xfrm>
            <a:off x="5138850" y="1307850"/>
            <a:ext cx="2715275" cy="271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Multivariate</a:t>
            </a:r>
            <a:r>
              <a:rPr lang="en"/>
              <a:t> Regression</a:t>
            </a:r>
            <a:endParaRPr/>
          </a:p>
        </p:txBody>
      </p:sp>
      <p:sp>
        <p:nvSpPr>
          <p:cNvPr id="153" name="Google Shape;153;p16"/>
          <p:cNvSpPr txBox="1"/>
          <p:nvPr>
            <p:ph idx="1" type="body"/>
          </p:nvPr>
        </p:nvSpPr>
        <p:spPr>
          <a:xfrm>
            <a:off x="1297500" y="1567550"/>
            <a:ext cx="6485100" cy="2911200"/>
          </a:xfrm>
          <a:prstGeom prst="rect">
            <a:avLst/>
          </a:prstGeom>
        </p:spPr>
        <p:txBody>
          <a:bodyPr anchorCtr="0" anchor="t" bIns="91425" lIns="91425" spcFirstLastPara="1" rIns="91425" wrap="square" tIns="91425">
            <a:normAutofit/>
          </a:bodyPr>
          <a:lstStyle/>
          <a:p>
            <a:pPr indent="-311150" lvl="0" marL="457200" marR="0" rtl="0" algn="just">
              <a:lnSpc>
                <a:spcPct val="115000"/>
              </a:lnSpc>
              <a:spcBef>
                <a:spcPts val="0"/>
              </a:spcBef>
              <a:spcAft>
                <a:spcPts val="0"/>
              </a:spcAft>
              <a:buSzPts val="1300"/>
              <a:buChar char="●"/>
            </a:pPr>
            <a:r>
              <a:rPr lang="en"/>
              <a:t>Multiple linear regression: </a:t>
            </a:r>
            <a:endParaRPr/>
          </a:p>
          <a:p>
            <a:pPr indent="-298450" lvl="1" marL="914400" marR="0" rtl="0" algn="just">
              <a:lnSpc>
                <a:spcPct val="115000"/>
              </a:lnSpc>
              <a:spcBef>
                <a:spcPts val="0"/>
              </a:spcBef>
              <a:spcAft>
                <a:spcPts val="0"/>
              </a:spcAft>
              <a:buSzPts val="1100"/>
              <a:buChar char="○"/>
            </a:pPr>
            <a:r>
              <a:rPr lang="en"/>
              <a:t>Y = a + b1X1 + b2X2 + b3X3 + ... + btXt + u</a:t>
            </a:r>
            <a:endParaRPr/>
          </a:p>
          <a:p>
            <a:pPr indent="-311150" lvl="0" marL="457200" marR="0" rtl="0" algn="just">
              <a:lnSpc>
                <a:spcPct val="115000"/>
              </a:lnSpc>
              <a:spcBef>
                <a:spcPts val="0"/>
              </a:spcBef>
              <a:spcAft>
                <a:spcPts val="0"/>
              </a:spcAft>
              <a:buSzPts val="1300"/>
              <a:buChar char="●"/>
            </a:pPr>
            <a:r>
              <a:rPr lang="en"/>
              <a:t>If more than one independent variable is used to predict the value of a numerical dependent variable, then such a Linear Regression algorithm is called Multiple Linear Regression</a:t>
            </a:r>
            <a:endParaRPr/>
          </a:p>
          <a:p>
            <a:pPr indent="-311150" lvl="0" marL="457200" marR="0" rtl="0" algn="just">
              <a:lnSpc>
                <a:spcPct val="115000"/>
              </a:lnSpc>
              <a:spcBef>
                <a:spcPts val="0"/>
              </a:spcBef>
              <a:spcAft>
                <a:spcPts val="0"/>
              </a:spcAft>
              <a:buSzPts val="1300"/>
              <a:buChar char="●"/>
            </a:pPr>
            <a:r>
              <a:rPr lang="en"/>
              <a:t>b1, b2, b3,.., bt are coefficient of variables X1, X2, X3,.., Xt also can be considered as a slopes</a:t>
            </a:r>
            <a:endParaRPr/>
          </a:p>
          <a:p>
            <a:pPr indent="-311150" lvl="0" marL="457200" marR="0" rtl="0" algn="just">
              <a:lnSpc>
                <a:spcPct val="115000"/>
              </a:lnSpc>
              <a:spcBef>
                <a:spcPts val="0"/>
              </a:spcBef>
              <a:spcAft>
                <a:spcPts val="0"/>
              </a:spcAft>
              <a:buSzPts val="1300"/>
              <a:buChar char="●"/>
            </a:pPr>
            <a:r>
              <a:rPr lang="en"/>
              <a:t>b1 indicates by what values Y will change if we change X1 by one unit keeping all other </a:t>
            </a:r>
            <a:r>
              <a:rPr lang="en"/>
              <a:t>variables</a:t>
            </a:r>
            <a:r>
              <a:rPr lang="en"/>
              <a:t> constant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Assumptions of Linear Regression</a:t>
            </a:r>
            <a:endParaRPr/>
          </a:p>
        </p:txBody>
      </p:sp>
      <p:sp>
        <p:nvSpPr>
          <p:cNvPr id="159" name="Google Shape;159;p17"/>
          <p:cNvSpPr txBox="1"/>
          <p:nvPr>
            <p:ph idx="1" type="body"/>
          </p:nvPr>
        </p:nvSpPr>
        <p:spPr>
          <a:xfrm>
            <a:off x="1297500" y="1567550"/>
            <a:ext cx="6376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marR="0" rtl="0" algn="just">
              <a:lnSpc>
                <a:spcPct val="115000"/>
              </a:lnSpc>
              <a:spcBef>
                <a:spcPts val="1200"/>
              </a:spcBef>
              <a:spcAft>
                <a:spcPts val="0"/>
              </a:spcAft>
              <a:buSzPts val="1300"/>
              <a:buChar char="●"/>
            </a:pPr>
            <a:r>
              <a:rPr lang="en"/>
              <a:t>Linear relationship: There exists a linear relationship between the independent variable, x, and the dependent variable, y</a:t>
            </a:r>
            <a:endParaRPr/>
          </a:p>
          <a:p>
            <a:pPr indent="-311150" lvl="0" marL="457200" marR="0" rtl="0" algn="just">
              <a:lnSpc>
                <a:spcPct val="115000"/>
              </a:lnSpc>
              <a:spcBef>
                <a:spcPts val="0"/>
              </a:spcBef>
              <a:spcAft>
                <a:spcPts val="0"/>
              </a:spcAft>
              <a:buSzPts val="1300"/>
              <a:buChar char="●"/>
            </a:pPr>
            <a:r>
              <a:rPr lang="en"/>
              <a:t>Independence: The residuals are independent. In particular, there is no correlation between consecutive residuals in time series data</a:t>
            </a:r>
            <a:endParaRPr/>
          </a:p>
          <a:p>
            <a:pPr indent="-311150" lvl="0" marL="457200" marR="0" rtl="0" algn="just">
              <a:lnSpc>
                <a:spcPct val="115000"/>
              </a:lnSpc>
              <a:spcBef>
                <a:spcPts val="0"/>
              </a:spcBef>
              <a:spcAft>
                <a:spcPts val="0"/>
              </a:spcAft>
              <a:buSzPts val="1300"/>
              <a:buChar char="●"/>
            </a:pPr>
            <a:r>
              <a:rPr lang="en"/>
              <a:t>Homoscedasticity: The residuals have constant variance at every level of x</a:t>
            </a:r>
            <a:endParaRPr/>
          </a:p>
          <a:p>
            <a:pPr indent="-311150" lvl="0" marL="457200" marR="0" rtl="0" algn="just">
              <a:lnSpc>
                <a:spcPct val="115000"/>
              </a:lnSpc>
              <a:spcBef>
                <a:spcPts val="0"/>
              </a:spcBef>
              <a:spcAft>
                <a:spcPts val="0"/>
              </a:spcAft>
              <a:buSzPts val="1300"/>
              <a:buChar char="●"/>
            </a:pPr>
            <a:r>
              <a:rPr lang="en"/>
              <a:t>Normality: The residuals of the model are normally distributed</a:t>
            </a:r>
            <a:endParaRPr/>
          </a:p>
          <a:p>
            <a:pPr indent="-311150" lvl="0" marL="457200" marR="0" rtl="0" algn="just">
              <a:lnSpc>
                <a:spcPct val="115000"/>
              </a:lnSpc>
              <a:spcBef>
                <a:spcPts val="0"/>
              </a:spcBef>
              <a:spcAft>
                <a:spcPts val="0"/>
              </a:spcAft>
              <a:buSzPts val="1300"/>
              <a:buChar char="●"/>
            </a:pPr>
            <a:r>
              <a:rPr lang="en"/>
              <a:t>No or little Multicollinearity: No correlation between independent variables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Bias Variance Tradeoff</a:t>
            </a:r>
            <a:endParaRPr/>
          </a:p>
        </p:txBody>
      </p:sp>
      <p:sp>
        <p:nvSpPr>
          <p:cNvPr id="165" name="Google Shape;165;p18"/>
          <p:cNvSpPr txBox="1"/>
          <p:nvPr>
            <p:ph idx="1" type="body"/>
          </p:nvPr>
        </p:nvSpPr>
        <p:spPr>
          <a:xfrm>
            <a:off x="1297500" y="1567550"/>
            <a:ext cx="6292800" cy="2911200"/>
          </a:xfrm>
          <a:prstGeom prst="rect">
            <a:avLst/>
          </a:prstGeom>
        </p:spPr>
        <p:txBody>
          <a:bodyPr anchorCtr="0" anchor="t" bIns="91425" lIns="91425" spcFirstLastPara="1" rIns="91425" wrap="square" tIns="91425">
            <a:normAutofit lnSpcReduction="20000"/>
          </a:bodyPr>
          <a:lstStyle/>
          <a:p>
            <a:pPr indent="-311150" lvl="0" marL="457200" marR="0" rtl="0" algn="just">
              <a:lnSpc>
                <a:spcPct val="115000"/>
              </a:lnSpc>
              <a:spcBef>
                <a:spcPts val="0"/>
              </a:spcBef>
              <a:spcAft>
                <a:spcPts val="0"/>
              </a:spcAft>
              <a:buSzPts val="1300"/>
              <a:buChar char="●"/>
            </a:pPr>
            <a:r>
              <a:rPr lang="en"/>
              <a:t>Bias are the simplifying assumptions made by a model to make the target function easier to learn</a:t>
            </a:r>
            <a:endParaRPr/>
          </a:p>
          <a:p>
            <a:pPr indent="-311150" lvl="0" marL="457200" marR="0" rtl="0" algn="just">
              <a:lnSpc>
                <a:spcPct val="115000"/>
              </a:lnSpc>
              <a:spcBef>
                <a:spcPts val="0"/>
              </a:spcBef>
              <a:spcAft>
                <a:spcPts val="0"/>
              </a:spcAft>
              <a:buSzPts val="1300"/>
              <a:buChar char="●"/>
            </a:pPr>
            <a:r>
              <a:rPr lang="en"/>
              <a:t>Variance is the amount that the estimate of the target function will change if different training data was used</a:t>
            </a:r>
            <a:endParaRPr/>
          </a:p>
          <a:p>
            <a:pPr indent="-311150" lvl="0" marL="457200" marR="0" rtl="0" algn="just">
              <a:lnSpc>
                <a:spcPct val="115000"/>
              </a:lnSpc>
              <a:spcBef>
                <a:spcPts val="0"/>
              </a:spcBef>
              <a:spcAft>
                <a:spcPts val="0"/>
              </a:spcAft>
              <a:buSzPts val="1300"/>
              <a:buChar char="●"/>
            </a:pPr>
            <a:r>
              <a:rPr lang="en"/>
              <a:t>The goal of any supervised machine learning algorithm is to achieve low bias and low variance. In turn the algorithm should achieve good prediction performance</a:t>
            </a:r>
            <a:endParaRPr/>
          </a:p>
          <a:p>
            <a:pPr indent="-311150" lvl="0" marL="457200" marR="0" rtl="0" algn="just">
              <a:lnSpc>
                <a:spcPct val="115000"/>
              </a:lnSpc>
              <a:spcBef>
                <a:spcPts val="0"/>
              </a:spcBef>
              <a:spcAft>
                <a:spcPts val="0"/>
              </a:spcAft>
              <a:buSzPts val="1300"/>
              <a:buChar char="●"/>
            </a:pPr>
            <a:r>
              <a:rPr lang="en"/>
              <a:t>There is no escaping the relationship between bias and variance in machine learning</a:t>
            </a:r>
            <a:endParaRPr/>
          </a:p>
          <a:p>
            <a:pPr indent="-298450" lvl="1" marL="914400" marR="0" rtl="0" algn="just">
              <a:lnSpc>
                <a:spcPct val="115000"/>
              </a:lnSpc>
              <a:spcBef>
                <a:spcPts val="0"/>
              </a:spcBef>
              <a:spcAft>
                <a:spcPts val="0"/>
              </a:spcAft>
              <a:buSzPts val="1100"/>
              <a:buChar char="○"/>
            </a:pPr>
            <a:r>
              <a:rPr lang="en"/>
              <a:t>Increasing the bias will decrease the variance</a:t>
            </a:r>
            <a:endParaRPr/>
          </a:p>
          <a:p>
            <a:pPr indent="-298450" lvl="1" marL="914400" marR="0" rtl="0" algn="just">
              <a:lnSpc>
                <a:spcPct val="115000"/>
              </a:lnSpc>
              <a:spcBef>
                <a:spcPts val="0"/>
              </a:spcBef>
              <a:spcAft>
                <a:spcPts val="0"/>
              </a:spcAft>
              <a:buSzPts val="1100"/>
              <a:buChar char="○"/>
            </a:pPr>
            <a:r>
              <a:rPr lang="en"/>
              <a:t>Increasing the variance will decrease the bias</a:t>
            </a:r>
            <a:endParaRPr/>
          </a:p>
          <a:p>
            <a:pPr indent="0" lvl="0" marL="0" marR="0" rtl="0" algn="just">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Ridge and Lasso Regression</a:t>
            </a:r>
            <a:endParaRPr/>
          </a:p>
        </p:txBody>
      </p:sp>
      <p:sp>
        <p:nvSpPr>
          <p:cNvPr id="171" name="Google Shape;171;p19"/>
          <p:cNvSpPr txBox="1"/>
          <p:nvPr>
            <p:ph idx="1" type="body"/>
          </p:nvPr>
        </p:nvSpPr>
        <p:spPr>
          <a:xfrm>
            <a:off x="1297500" y="1567550"/>
            <a:ext cx="6132600" cy="2911200"/>
          </a:xfrm>
          <a:prstGeom prst="rect">
            <a:avLst/>
          </a:prstGeom>
        </p:spPr>
        <p:txBody>
          <a:bodyPr anchorCtr="0" anchor="t" bIns="91425" lIns="91425" spcFirstLastPara="1" rIns="91425" wrap="square" tIns="91425">
            <a:normAutofit/>
          </a:bodyPr>
          <a:lstStyle/>
          <a:p>
            <a:pPr indent="-311150" lvl="0" marL="457200" marR="0" rtl="0" algn="just">
              <a:lnSpc>
                <a:spcPct val="115000"/>
              </a:lnSpc>
              <a:spcBef>
                <a:spcPts val="0"/>
              </a:spcBef>
              <a:spcAft>
                <a:spcPts val="0"/>
              </a:spcAft>
              <a:buSzPts val="1300"/>
              <a:buChar char="●"/>
            </a:pPr>
            <a:r>
              <a:rPr lang="en"/>
              <a:t>Ridge and Lasso regression are some of the simple techniques to reduce model complexity and prevent </a:t>
            </a:r>
            <a:r>
              <a:rPr lang="en"/>
              <a:t>overfitting</a:t>
            </a:r>
            <a:r>
              <a:rPr lang="en"/>
              <a:t> which may result from simple linear regression</a:t>
            </a:r>
            <a:endParaRPr/>
          </a:p>
          <a:p>
            <a:pPr indent="-311150" lvl="0" marL="457200" marR="0" rtl="0" algn="just">
              <a:lnSpc>
                <a:spcPct val="115000"/>
              </a:lnSpc>
              <a:spcBef>
                <a:spcPts val="0"/>
              </a:spcBef>
              <a:spcAft>
                <a:spcPts val="0"/>
              </a:spcAft>
              <a:buSzPts val="1300"/>
              <a:buChar char="●"/>
            </a:pPr>
            <a:r>
              <a:rPr lang="en"/>
              <a:t>Estimating the coefficients of multiple-regression models in scenarios where linearly independent variables are highly correlated</a:t>
            </a:r>
            <a:endParaRPr/>
          </a:p>
          <a:p>
            <a:pPr indent="-311150" lvl="0" marL="457200" marR="0" rtl="0" algn="just">
              <a:lnSpc>
                <a:spcPct val="115000"/>
              </a:lnSpc>
              <a:spcBef>
                <a:spcPts val="0"/>
              </a:spcBef>
              <a:spcAft>
                <a:spcPts val="0"/>
              </a:spcAft>
              <a:buSzPts val="1300"/>
              <a:buChar char="●"/>
            </a:pPr>
            <a:r>
              <a:rPr lang="en"/>
              <a:t>Ridge Regression : In ridge regression, the cost function is altered by adding a penalty equivalent to square of the magnitude of the coefficients.</a:t>
            </a:r>
            <a:endParaRPr/>
          </a:p>
          <a:p>
            <a:pPr indent="-311150" lvl="0" marL="457200" marR="0" rtl="0" algn="just">
              <a:lnSpc>
                <a:spcPct val="115000"/>
              </a:lnSpc>
              <a:spcBef>
                <a:spcPts val="0"/>
              </a:spcBef>
              <a:spcAft>
                <a:spcPts val="0"/>
              </a:spcAft>
              <a:buSzPts val="1300"/>
              <a:buChar char="●"/>
            </a:pPr>
            <a:r>
              <a:rPr lang="en"/>
              <a:t>Lasso Regression:</a:t>
            </a:r>
            <a:r>
              <a:rPr lang="en" sz="1100"/>
              <a:t> </a:t>
            </a:r>
            <a:r>
              <a:rPr lang="en"/>
              <a:t>Lasso regression is a type of linear regression that uses shrinkage. Shrinkage is where data values are shrunk towards a central point, like the</a:t>
            </a:r>
            <a:r>
              <a:rPr lang="en">
                <a:uFill>
                  <a:noFill/>
                </a:uFill>
                <a:hlinkClick r:id="rId3"/>
              </a:rPr>
              <a:t> mean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Regression Evaluation</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R-Squared: </a:t>
            </a:r>
            <a:endParaRPr/>
          </a:p>
          <a:p>
            <a:pPr indent="-298450" lvl="1" marL="914400" rtl="0" algn="l">
              <a:spcBef>
                <a:spcPts val="0"/>
              </a:spcBef>
              <a:spcAft>
                <a:spcPts val="0"/>
              </a:spcAft>
              <a:buSzPts val="1100"/>
              <a:buChar char="○"/>
            </a:pPr>
            <a:r>
              <a:rPr lang="en"/>
              <a:t>R2 is a statistical measure of fit that indicates how much variation of a dependent variable is explained by the independent variable in a regression model</a:t>
            </a:r>
            <a:endParaRPr/>
          </a:p>
          <a:p>
            <a:pPr indent="-298450" lvl="1" marL="914400" rtl="0" algn="l">
              <a:spcBef>
                <a:spcPts val="0"/>
              </a:spcBef>
              <a:spcAft>
                <a:spcPts val="0"/>
              </a:spcAft>
              <a:buSzPts val="1100"/>
              <a:buChar char="○"/>
            </a:pPr>
            <a:r>
              <a:rPr lang="en"/>
              <a:t>R2 is generally interpreted as the percentage of a independent variable movements that can be explained by movements in a dependent variable</a:t>
            </a:r>
            <a:endParaRPr/>
          </a:p>
          <a:p>
            <a:pPr indent="-298450" lvl="1" marL="914400" rtl="0" algn="l">
              <a:spcBef>
                <a:spcPts val="0"/>
              </a:spcBef>
              <a:spcAft>
                <a:spcPts val="0"/>
              </a:spcAft>
              <a:buSzPts val="1100"/>
              <a:buChar char="○"/>
            </a:pPr>
            <a:r>
              <a:rPr lang="en"/>
              <a:t>A value of 1 indicates a model that perfectly predicts values in the target field. A value that is less than or equal to 0 indicates a model that has no predictive value.</a:t>
            </a:r>
            <a:endParaRPr/>
          </a:p>
          <a:p>
            <a:pPr indent="-298450" lvl="1" marL="914400" rtl="0" algn="l">
              <a:spcBef>
                <a:spcPts val="0"/>
              </a:spcBef>
              <a:spcAft>
                <a:spcPts val="0"/>
              </a:spcAft>
              <a:buSzPts val="1100"/>
              <a:buChar char="○"/>
            </a:pPr>
            <a:r>
              <a:rPr lang="en"/>
              <a:t>Adjusted R2 is a corrected goodness-of-fit (model accuracy) measure for linear models</a:t>
            </a:r>
            <a:endParaRPr/>
          </a:p>
          <a:p>
            <a:pPr indent="-298450" lvl="1" marL="914400" rtl="0" algn="l">
              <a:spcBef>
                <a:spcPts val="0"/>
              </a:spcBef>
              <a:spcAft>
                <a:spcPts val="0"/>
              </a:spcAft>
              <a:buSzPts val="1100"/>
              <a:buChar char="○"/>
            </a:pPr>
            <a:r>
              <a:rPr lang="en"/>
              <a:t>R2 tends to optimistically estimate the fit of the linear regression. It always increases as the number of effects are included in the model. Adjusted R2 attempts to correct for this overestimation. Adjusted R2 might decrease if a specific effect does not improve the model.</a:t>
            </a:r>
            <a:endParaRPr/>
          </a:p>
          <a:p>
            <a:pPr indent="-298450" lvl="1" marL="914400" rtl="0" algn="l">
              <a:spcBef>
                <a:spcPts val="0"/>
              </a:spcBef>
              <a:spcAft>
                <a:spcPts val="0"/>
              </a:spcAft>
              <a:buSzPts val="1100"/>
              <a:buChar char="○"/>
            </a:pPr>
            <a:r>
              <a:rPr lang="en"/>
              <a:t>Adjusted R2 is always less than or equal to R2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Regression Evaluation (Continued…)</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RMSE:</a:t>
            </a:r>
            <a:endParaRPr/>
          </a:p>
          <a:p>
            <a:pPr indent="-298450" lvl="1" marL="914400" rtl="0" algn="l">
              <a:spcBef>
                <a:spcPts val="0"/>
              </a:spcBef>
              <a:spcAft>
                <a:spcPts val="0"/>
              </a:spcAft>
              <a:buSzPts val="1100"/>
              <a:buChar char="○"/>
            </a:pPr>
            <a:r>
              <a:rPr lang="en"/>
              <a:t>Root Mean Square Error (RMSE) is the standard deviation of the residuals (prediction errors). Residuals are a measure of how far from the regression line data points are; RMSE is a measure of how spread out these residuals are.</a:t>
            </a:r>
            <a:endParaRPr/>
          </a:p>
          <a:p>
            <a:pPr indent="-298450" lvl="1" marL="914400" rtl="0" algn="l">
              <a:spcBef>
                <a:spcPts val="0"/>
              </a:spcBef>
              <a:spcAft>
                <a:spcPts val="0"/>
              </a:spcAft>
              <a:buSzPts val="1100"/>
              <a:buChar char="○"/>
            </a:pPr>
            <a:r>
              <a:rPr lang="en"/>
              <a:t>In other words, it tells you how concentrated the data is around the line of best fit.</a:t>
            </a:r>
            <a:endParaRPr/>
          </a:p>
          <a:p>
            <a:pPr indent="0" lvl="0" marL="914400" rtl="0" algn="l">
              <a:spcBef>
                <a:spcPts val="0"/>
              </a:spcBef>
              <a:spcAft>
                <a:spcPts val="0"/>
              </a:spcAft>
              <a:buNone/>
            </a:pPr>
            <a:r>
              <a:t/>
            </a:r>
            <a:endParaRPr/>
          </a:p>
          <a:p>
            <a:pPr indent="-311150" lvl="0" marL="457200" rtl="0" algn="l">
              <a:spcBef>
                <a:spcPts val="0"/>
              </a:spcBef>
              <a:spcAft>
                <a:spcPts val="0"/>
              </a:spcAft>
              <a:buSzPts val="1300"/>
              <a:buChar char="●"/>
            </a:pPr>
            <a:r>
              <a:rPr lang="en"/>
              <a:t>MAPE:</a:t>
            </a:r>
            <a:endParaRPr/>
          </a:p>
          <a:p>
            <a:pPr indent="-298450" lvl="1" marL="914400" rtl="0" algn="l">
              <a:spcBef>
                <a:spcPts val="0"/>
              </a:spcBef>
              <a:spcAft>
                <a:spcPts val="0"/>
              </a:spcAft>
              <a:buSzPts val="1100"/>
              <a:buChar char="○"/>
            </a:pPr>
            <a:r>
              <a:rPr lang="en"/>
              <a:t>The mean absolute percentage error (MAPE) is a measure of how accurate a forecast system is.</a:t>
            </a:r>
            <a:endParaRPr/>
          </a:p>
          <a:p>
            <a:pPr indent="-298450" lvl="1" marL="914400" rtl="0" algn="l">
              <a:spcBef>
                <a:spcPts val="0"/>
              </a:spcBef>
              <a:spcAft>
                <a:spcPts val="0"/>
              </a:spcAft>
              <a:buSzPts val="1100"/>
              <a:buChar char="○"/>
            </a:pPr>
            <a:r>
              <a:rPr lang="en"/>
              <a:t>It measures this accuracy as a percentage, and can be calculated as the average absolute percent error for each time period minus actual values divided by actual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