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989292-5A41-4498-89EE-26E2097BEA92}" v="21" dt="2024-02-20T11:29:21.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krishnan CL" userId="4a9e9f87ea1ee851" providerId="LiveId" clId="{2C989292-5A41-4498-89EE-26E2097BEA92}"/>
    <pc:docChg chg="undo custSel addSld modSld">
      <pc:chgData name="Ramakrishnan CL" userId="4a9e9f87ea1ee851" providerId="LiveId" clId="{2C989292-5A41-4498-89EE-26E2097BEA92}" dt="2024-02-20T11:56:48.520" v="484" actId="1076"/>
      <pc:docMkLst>
        <pc:docMk/>
      </pc:docMkLst>
      <pc:sldChg chg="modSp mod">
        <pc:chgData name="Ramakrishnan CL" userId="4a9e9f87ea1ee851" providerId="LiveId" clId="{2C989292-5A41-4498-89EE-26E2097BEA92}" dt="2024-02-20T11:32:21.770" v="381" actId="1076"/>
        <pc:sldMkLst>
          <pc:docMk/>
          <pc:sldMk cId="3303302909" sldId="256"/>
        </pc:sldMkLst>
        <pc:spChg chg="mod">
          <ac:chgData name="Ramakrishnan CL" userId="4a9e9f87ea1ee851" providerId="LiveId" clId="{2C989292-5A41-4498-89EE-26E2097BEA92}" dt="2024-02-20T11:32:12.713" v="380" actId="1076"/>
          <ac:spMkLst>
            <pc:docMk/>
            <pc:sldMk cId="3303302909" sldId="256"/>
            <ac:spMk id="2" creationId="{D0408BB2-1182-7D97-57FF-A9A31B2F485A}"/>
          </ac:spMkLst>
        </pc:spChg>
        <pc:spChg chg="mod">
          <ac:chgData name="Ramakrishnan CL" userId="4a9e9f87ea1ee851" providerId="LiveId" clId="{2C989292-5A41-4498-89EE-26E2097BEA92}" dt="2024-02-20T11:32:21.770" v="381" actId="1076"/>
          <ac:spMkLst>
            <pc:docMk/>
            <pc:sldMk cId="3303302909" sldId="256"/>
            <ac:spMk id="3" creationId="{323CEA56-6E1A-43C3-7940-FCE2665C9B5B}"/>
          </ac:spMkLst>
        </pc:spChg>
      </pc:sldChg>
      <pc:sldChg chg="addSp modSp mod">
        <pc:chgData name="Ramakrishnan CL" userId="4a9e9f87ea1ee851" providerId="LiveId" clId="{2C989292-5A41-4498-89EE-26E2097BEA92}" dt="2024-02-20T11:32:30.589" v="382" actId="2711"/>
        <pc:sldMkLst>
          <pc:docMk/>
          <pc:sldMk cId="934614809" sldId="257"/>
        </pc:sldMkLst>
        <pc:spChg chg="mod">
          <ac:chgData name="Ramakrishnan CL" userId="4a9e9f87ea1ee851" providerId="LiveId" clId="{2C989292-5A41-4498-89EE-26E2097BEA92}" dt="2024-02-20T11:32:30.589" v="382" actId="2711"/>
          <ac:spMkLst>
            <pc:docMk/>
            <pc:sldMk cId="934614809" sldId="257"/>
            <ac:spMk id="2" creationId="{E7B4EED0-2EC5-9D46-FE4B-DD36F08B4F57}"/>
          </ac:spMkLst>
        </pc:spChg>
        <pc:spChg chg="mod">
          <ac:chgData name="Ramakrishnan CL" userId="4a9e9f87ea1ee851" providerId="LiveId" clId="{2C989292-5A41-4498-89EE-26E2097BEA92}" dt="2024-02-20T11:32:30.589" v="382" actId="2711"/>
          <ac:spMkLst>
            <pc:docMk/>
            <pc:sldMk cId="934614809" sldId="257"/>
            <ac:spMk id="3" creationId="{1B49211F-B334-0068-D2FB-974939BA20B4}"/>
          </ac:spMkLst>
        </pc:spChg>
        <pc:spChg chg="mod">
          <ac:chgData name="Ramakrishnan CL" userId="4a9e9f87ea1ee851" providerId="LiveId" clId="{2C989292-5A41-4498-89EE-26E2097BEA92}" dt="2024-02-20T11:32:30.589" v="382" actId="2711"/>
          <ac:spMkLst>
            <pc:docMk/>
            <pc:sldMk cId="934614809" sldId="257"/>
            <ac:spMk id="4" creationId="{31476430-1FFC-E175-2356-AC70D37589A4}"/>
          </ac:spMkLst>
        </pc:spChg>
        <pc:spChg chg="mod">
          <ac:chgData name="Ramakrishnan CL" userId="4a9e9f87ea1ee851" providerId="LiveId" clId="{2C989292-5A41-4498-89EE-26E2097BEA92}" dt="2024-02-20T11:32:30.589" v="382" actId="2711"/>
          <ac:spMkLst>
            <pc:docMk/>
            <pc:sldMk cId="934614809" sldId="257"/>
            <ac:spMk id="6" creationId="{FDC10C8C-C458-7C97-CEA5-3E44C643CEDC}"/>
          </ac:spMkLst>
        </pc:spChg>
        <pc:spChg chg="add mod">
          <ac:chgData name="Ramakrishnan CL" userId="4a9e9f87ea1ee851" providerId="LiveId" clId="{2C989292-5A41-4498-89EE-26E2097BEA92}" dt="2024-02-20T11:32:30.589" v="382" actId="2711"/>
          <ac:spMkLst>
            <pc:docMk/>
            <pc:sldMk cId="934614809" sldId="257"/>
            <ac:spMk id="9" creationId="{5451A143-DB94-8ABA-5378-ABE507A2DAA4}"/>
          </ac:spMkLst>
        </pc:spChg>
      </pc:sldChg>
      <pc:sldChg chg="addSp delSp modSp new mod">
        <pc:chgData name="Ramakrishnan CL" userId="4a9e9f87ea1ee851" providerId="LiveId" clId="{2C989292-5A41-4498-89EE-26E2097BEA92}" dt="2024-02-20T11:55:31.417" v="477" actId="20577"/>
        <pc:sldMkLst>
          <pc:docMk/>
          <pc:sldMk cId="428629441" sldId="258"/>
        </pc:sldMkLst>
        <pc:spChg chg="add del mod">
          <ac:chgData name="Ramakrishnan CL" userId="4a9e9f87ea1ee851" providerId="LiveId" clId="{2C989292-5A41-4498-89EE-26E2097BEA92}" dt="2024-02-19T10:42:37.544" v="35"/>
          <ac:spMkLst>
            <pc:docMk/>
            <pc:sldMk cId="428629441" sldId="258"/>
            <ac:spMk id="2" creationId="{4EE14673-0E0E-88B6-C766-D61A5B56F79D}"/>
          </ac:spMkLst>
        </pc:spChg>
        <pc:spChg chg="add mod">
          <ac:chgData name="Ramakrishnan CL" userId="4a9e9f87ea1ee851" providerId="LiveId" clId="{2C989292-5A41-4498-89EE-26E2097BEA92}" dt="2024-02-20T11:54:48.829" v="463" actId="20577"/>
          <ac:spMkLst>
            <pc:docMk/>
            <pc:sldMk cId="428629441" sldId="258"/>
            <ac:spMk id="3" creationId="{F8B9EB90-395E-1CC0-5ABB-37E3A145F0F7}"/>
          </ac:spMkLst>
        </pc:spChg>
        <pc:spChg chg="add mod">
          <ac:chgData name="Ramakrishnan CL" userId="4a9e9f87ea1ee851" providerId="LiveId" clId="{2C989292-5A41-4498-89EE-26E2097BEA92}" dt="2024-02-20T11:32:44.652" v="383" actId="2711"/>
          <ac:spMkLst>
            <pc:docMk/>
            <pc:sldMk cId="428629441" sldId="258"/>
            <ac:spMk id="4" creationId="{8205F0BE-9036-AA83-1F81-5EF7EFC46BD5}"/>
          </ac:spMkLst>
        </pc:spChg>
        <pc:spChg chg="add mod">
          <ac:chgData name="Ramakrishnan CL" userId="4a9e9f87ea1ee851" providerId="LiveId" clId="{2C989292-5A41-4498-89EE-26E2097BEA92}" dt="2024-02-20T11:55:31.417" v="477" actId="20577"/>
          <ac:spMkLst>
            <pc:docMk/>
            <pc:sldMk cId="428629441" sldId="258"/>
            <ac:spMk id="5" creationId="{A5E7C5D6-2C7F-A5F9-B3CA-4877CFF9F153}"/>
          </ac:spMkLst>
        </pc:spChg>
      </pc:sldChg>
      <pc:sldChg chg="addSp delSp modSp new mod">
        <pc:chgData name="Ramakrishnan CL" userId="4a9e9f87ea1ee851" providerId="LiveId" clId="{2C989292-5A41-4498-89EE-26E2097BEA92}" dt="2024-02-20T11:56:48.520" v="484" actId="1076"/>
        <pc:sldMkLst>
          <pc:docMk/>
          <pc:sldMk cId="255704284" sldId="259"/>
        </pc:sldMkLst>
        <pc:spChg chg="add del mod">
          <ac:chgData name="Ramakrishnan CL" userId="4a9e9f87ea1ee851" providerId="LiveId" clId="{2C989292-5A41-4498-89EE-26E2097BEA92}" dt="2024-02-19T15:08:58.920" v="74"/>
          <ac:spMkLst>
            <pc:docMk/>
            <pc:sldMk cId="255704284" sldId="259"/>
            <ac:spMk id="2" creationId="{F50639DB-6B21-CA3C-0AC0-C574CB8EB905}"/>
          </ac:spMkLst>
        </pc:spChg>
        <pc:spChg chg="add mod">
          <ac:chgData name="Ramakrishnan CL" userId="4a9e9f87ea1ee851" providerId="LiveId" clId="{2C989292-5A41-4498-89EE-26E2097BEA92}" dt="2024-02-20T11:33:07.657" v="386" actId="1076"/>
          <ac:spMkLst>
            <pc:docMk/>
            <pc:sldMk cId="255704284" sldId="259"/>
            <ac:spMk id="3" creationId="{AD742F35-35AD-E61F-752D-0893C23B152C}"/>
          </ac:spMkLst>
        </pc:spChg>
        <pc:spChg chg="add mod">
          <ac:chgData name="Ramakrishnan CL" userId="4a9e9f87ea1ee851" providerId="LiveId" clId="{2C989292-5A41-4498-89EE-26E2097BEA92}" dt="2024-02-20T11:56:48.520" v="484" actId="1076"/>
          <ac:spMkLst>
            <pc:docMk/>
            <pc:sldMk cId="255704284" sldId="259"/>
            <ac:spMk id="4" creationId="{5F98BF7C-9242-69F9-6009-0194AAA8D179}"/>
          </ac:spMkLst>
        </pc:spChg>
      </pc:sldChg>
      <pc:sldChg chg="addSp delSp modSp new mod">
        <pc:chgData name="Ramakrishnan CL" userId="4a9e9f87ea1ee851" providerId="LiveId" clId="{2C989292-5A41-4498-89EE-26E2097BEA92}" dt="2024-02-20T11:33:21.895" v="387" actId="2711"/>
        <pc:sldMkLst>
          <pc:docMk/>
          <pc:sldMk cId="3829863285" sldId="260"/>
        </pc:sldMkLst>
        <pc:spChg chg="add mod">
          <ac:chgData name="Ramakrishnan CL" userId="4a9e9f87ea1ee851" providerId="LiveId" clId="{2C989292-5A41-4498-89EE-26E2097BEA92}" dt="2024-02-20T11:33:21.895" v="387" actId="2711"/>
          <ac:spMkLst>
            <pc:docMk/>
            <pc:sldMk cId="3829863285" sldId="260"/>
            <ac:spMk id="2" creationId="{23AB566D-CA26-430D-610B-BB93AE712F35}"/>
          </ac:spMkLst>
        </pc:spChg>
        <pc:picChg chg="add mod modCrop">
          <ac:chgData name="Ramakrishnan CL" userId="4a9e9f87ea1ee851" providerId="LiveId" clId="{2C989292-5A41-4498-89EE-26E2097BEA92}" dt="2024-02-20T02:45:45.494" v="186" actId="1076"/>
          <ac:picMkLst>
            <pc:docMk/>
            <pc:sldMk cId="3829863285" sldId="260"/>
            <ac:picMk id="4" creationId="{C441961D-EDA5-2CE4-1883-37A557C9BC0D}"/>
          </ac:picMkLst>
        </pc:picChg>
        <pc:picChg chg="add mod">
          <ac:chgData name="Ramakrishnan CL" userId="4a9e9f87ea1ee851" providerId="LiveId" clId="{2C989292-5A41-4498-89EE-26E2097BEA92}" dt="2024-02-19T15:39:29.437" v="171" actId="1076"/>
          <ac:picMkLst>
            <pc:docMk/>
            <pc:sldMk cId="3829863285" sldId="260"/>
            <ac:picMk id="4" creationId="{F38C983B-A708-C276-4A97-586A39EBEA48}"/>
          </ac:picMkLst>
        </pc:picChg>
        <pc:picChg chg="add mod">
          <ac:chgData name="Ramakrishnan CL" userId="4a9e9f87ea1ee851" providerId="LiveId" clId="{2C989292-5A41-4498-89EE-26E2097BEA92}" dt="2024-02-19T15:39:29.437" v="171" actId="1076"/>
          <ac:picMkLst>
            <pc:docMk/>
            <pc:sldMk cId="3829863285" sldId="260"/>
            <ac:picMk id="6" creationId="{A7112F24-25A7-3074-73C6-1FBFD5F86357}"/>
          </ac:picMkLst>
        </pc:picChg>
        <pc:picChg chg="add del mod modCrop">
          <ac:chgData name="Ramakrishnan CL" userId="4a9e9f87ea1ee851" providerId="LiveId" clId="{2C989292-5A41-4498-89EE-26E2097BEA92}" dt="2024-02-19T15:41:21.060" v="180" actId="478"/>
          <ac:picMkLst>
            <pc:docMk/>
            <pc:sldMk cId="3829863285" sldId="260"/>
            <ac:picMk id="8" creationId="{C935066E-F66B-FB69-DE8F-7CB1DB12A337}"/>
          </ac:picMkLst>
        </pc:picChg>
      </pc:sldChg>
      <pc:sldChg chg="addSp modSp new mod">
        <pc:chgData name="Ramakrishnan CL" userId="4a9e9f87ea1ee851" providerId="LiveId" clId="{2C989292-5A41-4498-89EE-26E2097BEA92}" dt="2024-02-20T11:33:34.017" v="388" actId="2711"/>
        <pc:sldMkLst>
          <pc:docMk/>
          <pc:sldMk cId="897045926" sldId="261"/>
        </pc:sldMkLst>
        <pc:spChg chg="add mod">
          <ac:chgData name="Ramakrishnan CL" userId="4a9e9f87ea1ee851" providerId="LiveId" clId="{2C989292-5A41-4498-89EE-26E2097BEA92}" dt="2024-02-20T11:33:34.017" v="388" actId="2711"/>
          <ac:spMkLst>
            <pc:docMk/>
            <pc:sldMk cId="897045926" sldId="261"/>
            <ac:spMk id="5" creationId="{B9CE8927-E176-2D2A-9CDB-481E79E3C189}"/>
          </ac:spMkLst>
        </pc:spChg>
        <pc:picChg chg="add mod modCrop">
          <ac:chgData name="Ramakrishnan CL" userId="4a9e9f87ea1ee851" providerId="LiveId" clId="{2C989292-5A41-4498-89EE-26E2097BEA92}" dt="2024-02-20T02:46:32.084" v="190" actId="1076"/>
          <ac:picMkLst>
            <pc:docMk/>
            <pc:sldMk cId="897045926" sldId="261"/>
            <ac:picMk id="3" creationId="{9A7BCA41-97B9-AE54-720D-ED2B6AF63129}"/>
          </ac:picMkLst>
        </pc:picChg>
      </pc:sldChg>
      <pc:sldChg chg="addSp modSp new mod">
        <pc:chgData name="Ramakrishnan CL" userId="4a9e9f87ea1ee851" providerId="LiveId" clId="{2C989292-5A41-4498-89EE-26E2097BEA92}" dt="2024-02-20T11:33:49.086" v="389" actId="2711"/>
        <pc:sldMkLst>
          <pc:docMk/>
          <pc:sldMk cId="1461523222" sldId="262"/>
        </pc:sldMkLst>
        <pc:spChg chg="add mod">
          <ac:chgData name="Ramakrishnan CL" userId="4a9e9f87ea1ee851" providerId="LiveId" clId="{2C989292-5A41-4498-89EE-26E2097BEA92}" dt="2024-02-20T11:33:49.086" v="389" actId="2711"/>
          <ac:spMkLst>
            <pc:docMk/>
            <pc:sldMk cId="1461523222" sldId="262"/>
            <ac:spMk id="3" creationId="{824E908D-D752-2EEE-C655-6F1C4CAB6F95}"/>
          </ac:spMkLst>
        </pc:spChg>
        <pc:picChg chg="add mod">
          <ac:chgData name="Ramakrishnan CL" userId="4a9e9f87ea1ee851" providerId="LiveId" clId="{2C989292-5A41-4498-89EE-26E2097BEA92}" dt="2024-02-20T02:48:53.585" v="226" actId="1076"/>
          <ac:picMkLst>
            <pc:docMk/>
            <pc:sldMk cId="1461523222" sldId="262"/>
            <ac:picMk id="5" creationId="{FEFDAA0E-F2E8-0E0C-8294-57B62A97B9C7}"/>
          </ac:picMkLst>
        </pc:picChg>
        <pc:picChg chg="add mod">
          <ac:chgData name="Ramakrishnan CL" userId="4a9e9f87ea1ee851" providerId="LiveId" clId="{2C989292-5A41-4498-89EE-26E2097BEA92}" dt="2024-02-20T02:48:58.533" v="227" actId="1076"/>
          <ac:picMkLst>
            <pc:docMk/>
            <pc:sldMk cId="1461523222" sldId="262"/>
            <ac:picMk id="7" creationId="{64F3924E-1FCD-CFE7-F016-53460926DC09}"/>
          </ac:picMkLst>
        </pc:picChg>
      </pc:sldChg>
      <pc:sldChg chg="addSp delSp modSp new mod">
        <pc:chgData name="Ramakrishnan CL" userId="4a9e9f87ea1ee851" providerId="LiveId" clId="{2C989292-5A41-4498-89EE-26E2097BEA92}" dt="2024-02-20T11:37:36.084" v="401" actId="1076"/>
        <pc:sldMkLst>
          <pc:docMk/>
          <pc:sldMk cId="901220864" sldId="263"/>
        </pc:sldMkLst>
        <pc:spChg chg="add del">
          <ac:chgData name="Ramakrishnan CL" userId="4a9e9f87ea1ee851" providerId="LiveId" clId="{2C989292-5A41-4498-89EE-26E2097BEA92}" dt="2024-02-20T11:37:24.591" v="399" actId="22"/>
          <ac:spMkLst>
            <pc:docMk/>
            <pc:sldMk cId="901220864" sldId="263"/>
            <ac:spMk id="13" creationId="{29688724-A8F9-6F59-7E3E-C8A3D97AB919}"/>
          </ac:spMkLst>
        </pc:spChg>
        <pc:picChg chg="add del mod">
          <ac:chgData name="Ramakrishnan CL" userId="4a9e9f87ea1ee851" providerId="LiveId" clId="{2C989292-5A41-4498-89EE-26E2097BEA92}" dt="2024-02-20T02:49:50.984" v="234" actId="22"/>
          <ac:picMkLst>
            <pc:docMk/>
            <pc:sldMk cId="901220864" sldId="263"/>
            <ac:picMk id="3" creationId="{775CDF98-0D8D-4950-DA27-605294B13166}"/>
          </ac:picMkLst>
        </pc:picChg>
        <pc:picChg chg="add del mod">
          <ac:chgData name="Ramakrishnan CL" userId="4a9e9f87ea1ee851" providerId="LiveId" clId="{2C989292-5A41-4498-89EE-26E2097BEA92}" dt="2024-02-20T11:37:08.158" v="397" actId="478"/>
          <ac:picMkLst>
            <pc:docMk/>
            <pc:sldMk cId="901220864" sldId="263"/>
            <ac:picMk id="5" creationId="{AFDE1C54-2130-B87D-1483-6073BCEAF765}"/>
          </ac:picMkLst>
        </pc:picChg>
        <pc:picChg chg="add del mod">
          <ac:chgData name="Ramakrishnan CL" userId="4a9e9f87ea1ee851" providerId="LiveId" clId="{2C989292-5A41-4498-89EE-26E2097BEA92}" dt="2024-02-20T11:17:39.673" v="341" actId="478"/>
          <ac:picMkLst>
            <pc:docMk/>
            <pc:sldMk cId="901220864" sldId="263"/>
            <ac:picMk id="7" creationId="{51B24837-0306-F2FA-0F39-76EE2BCD444D}"/>
          </ac:picMkLst>
        </pc:picChg>
        <pc:picChg chg="add del mod">
          <ac:chgData name="Ramakrishnan CL" userId="4a9e9f87ea1ee851" providerId="LiveId" clId="{2C989292-5A41-4498-89EE-26E2097BEA92}" dt="2024-02-20T11:34:40.302" v="396" actId="21"/>
          <ac:picMkLst>
            <pc:docMk/>
            <pc:sldMk cId="901220864" sldId="263"/>
            <ac:picMk id="9" creationId="{DF2C955E-2496-39B6-DD2A-D484234C0EDB}"/>
          </ac:picMkLst>
        </pc:picChg>
        <pc:picChg chg="add del mod">
          <ac:chgData name="Ramakrishnan CL" userId="4a9e9f87ea1ee851" providerId="LiveId" clId="{2C989292-5A41-4498-89EE-26E2097BEA92}" dt="2024-02-20T11:34:40.302" v="396" actId="21"/>
          <ac:picMkLst>
            <pc:docMk/>
            <pc:sldMk cId="901220864" sldId="263"/>
            <ac:picMk id="11" creationId="{1C273354-982E-BB4C-07AF-E37C913F0D05}"/>
          </ac:picMkLst>
        </pc:picChg>
        <pc:picChg chg="add mod">
          <ac:chgData name="Ramakrishnan CL" userId="4a9e9f87ea1ee851" providerId="LiveId" clId="{2C989292-5A41-4498-89EE-26E2097BEA92}" dt="2024-02-20T11:37:36.084" v="401" actId="1076"/>
          <ac:picMkLst>
            <pc:docMk/>
            <pc:sldMk cId="901220864" sldId="263"/>
            <ac:picMk id="15" creationId="{3A52C443-234F-9637-FBC5-D913C3522364}"/>
          </ac:picMkLst>
        </pc:picChg>
      </pc:sldChg>
      <pc:sldChg chg="addSp modSp new mod">
        <pc:chgData name="Ramakrishnan CL" userId="4a9e9f87ea1ee851" providerId="LiveId" clId="{2C989292-5A41-4498-89EE-26E2097BEA92}" dt="2024-02-20T11:41:46.897" v="416" actId="20577"/>
        <pc:sldMkLst>
          <pc:docMk/>
          <pc:sldMk cId="1821870441" sldId="264"/>
        </pc:sldMkLst>
        <pc:spChg chg="add mod">
          <ac:chgData name="Ramakrishnan CL" userId="4a9e9f87ea1ee851" providerId="LiveId" clId="{2C989292-5A41-4498-89EE-26E2097BEA92}" dt="2024-02-20T11:30:37.722" v="371" actId="2711"/>
          <ac:spMkLst>
            <pc:docMk/>
            <pc:sldMk cId="1821870441" sldId="264"/>
            <ac:spMk id="3" creationId="{DD1FA228-52E3-D0E2-C7CB-EB51665CF54A}"/>
          </ac:spMkLst>
        </pc:spChg>
        <pc:spChg chg="add mod">
          <ac:chgData name="Ramakrishnan CL" userId="4a9e9f87ea1ee851" providerId="LiveId" clId="{2C989292-5A41-4498-89EE-26E2097BEA92}" dt="2024-02-20T11:41:46.897" v="416" actId="20577"/>
          <ac:spMkLst>
            <pc:docMk/>
            <pc:sldMk cId="1821870441" sldId="264"/>
            <ac:spMk id="4" creationId="{DFAEA0C0-B095-A125-CEF7-899D2D718606}"/>
          </ac:spMkLst>
        </pc:spChg>
        <pc:spChg chg="add mod">
          <ac:chgData name="Ramakrishnan CL" userId="4a9e9f87ea1ee851" providerId="LiveId" clId="{2C989292-5A41-4498-89EE-26E2097BEA92}" dt="2024-02-20T11:30:23.565" v="370" actId="2711"/>
          <ac:spMkLst>
            <pc:docMk/>
            <pc:sldMk cId="1821870441" sldId="264"/>
            <ac:spMk id="5" creationId="{355583DA-26AC-3A78-DDDB-65A0E71F92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2AD140-4337-4E11-A3D8-F5E6CF2446E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291155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2AD140-4337-4E11-A3D8-F5E6CF2446EC}"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381851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2AD140-4337-4E11-A3D8-F5E6CF2446E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8137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2AD140-4337-4E11-A3D8-F5E6CF2446E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FC310-FAB4-41BE-AB0C-CCF7BB7B566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71463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2AD140-4337-4E11-A3D8-F5E6CF2446E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4178393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2AD140-4337-4E11-A3D8-F5E6CF2446EC}" type="datetimeFigureOut">
              <a:rPr lang="en-IN" smtClean="0"/>
              <a:t>20-02-2024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470808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2AD140-4337-4E11-A3D8-F5E6CF2446EC}" type="datetimeFigureOut">
              <a:rPr lang="en-IN" smtClean="0"/>
              <a:t>20-02-2024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4197886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AD140-4337-4E11-A3D8-F5E6CF2446E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96097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AD140-4337-4E11-A3D8-F5E6CF2446E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61649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2AD140-4337-4E11-A3D8-F5E6CF2446E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194902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2AD140-4337-4E11-A3D8-F5E6CF2446EC}"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188837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2AD140-4337-4E11-A3D8-F5E6CF2446EC}"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2352542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2AD140-4337-4E11-A3D8-F5E6CF2446EC}"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44469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2AD140-4337-4E11-A3D8-F5E6CF2446EC}" type="datetimeFigureOut">
              <a:rPr lang="en-IN" smtClean="0"/>
              <a:t>20-02-2024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22685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2AD140-4337-4E11-A3D8-F5E6CF2446EC}" type="datetimeFigureOut">
              <a:rPr lang="en-IN" smtClean="0"/>
              <a:t>20-02-2024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3554218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B2AD140-4337-4E11-A3D8-F5E6CF2446EC}" type="datetimeFigureOut">
              <a:rPr lang="en-IN" smtClean="0"/>
              <a:t>20-02-2024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229761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2AD140-4337-4E11-A3D8-F5E6CF2446EC}"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FC310-FAB4-41BE-AB0C-CCF7BB7B5665}" type="slidenum">
              <a:rPr lang="en-IN" smtClean="0"/>
              <a:t>‹#›</a:t>
            </a:fld>
            <a:endParaRPr lang="en-IN"/>
          </a:p>
        </p:txBody>
      </p:sp>
    </p:spTree>
    <p:extLst>
      <p:ext uri="{BB962C8B-B14F-4D97-AF65-F5344CB8AC3E}">
        <p14:creationId xmlns:p14="http://schemas.microsoft.com/office/powerpoint/2010/main" val="38568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2AD140-4337-4E11-A3D8-F5E6CF2446EC}" type="datetimeFigureOut">
              <a:rPr lang="en-IN" smtClean="0"/>
              <a:t>20-02-2024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BFC310-FAB4-41BE-AB0C-CCF7BB7B5665}" type="slidenum">
              <a:rPr lang="en-IN" smtClean="0"/>
              <a:t>‹#›</a:t>
            </a:fld>
            <a:endParaRPr lang="en-IN"/>
          </a:p>
        </p:txBody>
      </p:sp>
    </p:spTree>
    <p:extLst>
      <p:ext uri="{BB962C8B-B14F-4D97-AF65-F5344CB8AC3E}">
        <p14:creationId xmlns:p14="http://schemas.microsoft.com/office/powerpoint/2010/main" val="17289818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8BB2-1182-7D97-57FF-A9A31B2F485A}"/>
              </a:ext>
            </a:extLst>
          </p:cNvPr>
          <p:cNvSpPr>
            <a:spLocks noGrp="1"/>
          </p:cNvSpPr>
          <p:nvPr>
            <p:ph type="ctrTitle"/>
          </p:nvPr>
        </p:nvSpPr>
        <p:spPr>
          <a:xfrm>
            <a:off x="1294379" y="328126"/>
            <a:ext cx="9603242" cy="3329581"/>
          </a:xfrm>
        </p:spPr>
        <p:txBody>
          <a:bodyPr>
            <a:normAutofit/>
          </a:bodyPr>
          <a:lstStyle/>
          <a:p>
            <a:r>
              <a:rPr lang="en-IN" sz="4800" b="1" dirty="0">
                <a:latin typeface="Arial" panose="020B0604020202020204" pitchFamily="34" charset="0"/>
                <a:cs typeface="Arial" panose="020B0604020202020204" pitchFamily="34" charset="0"/>
              </a:rPr>
              <a:t>Data Analysis Project:</a:t>
            </a:r>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Sales Data Analysis Using Python</a:t>
            </a:r>
          </a:p>
        </p:txBody>
      </p:sp>
      <p:sp>
        <p:nvSpPr>
          <p:cNvPr id="3" name="Subtitle 2">
            <a:extLst>
              <a:ext uri="{FF2B5EF4-FFF2-40B4-BE49-F238E27FC236}">
                <a16:creationId xmlns:a16="http://schemas.microsoft.com/office/drawing/2014/main" id="{323CEA56-6E1A-43C3-7940-FCE2665C9B5B}"/>
              </a:ext>
            </a:extLst>
          </p:cNvPr>
          <p:cNvSpPr>
            <a:spLocks noGrp="1"/>
          </p:cNvSpPr>
          <p:nvPr>
            <p:ph type="subTitle" idx="1"/>
          </p:nvPr>
        </p:nvSpPr>
        <p:spPr>
          <a:xfrm>
            <a:off x="1294379" y="3881641"/>
            <a:ext cx="8825658" cy="861420"/>
          </a:xfrm>
        </p:spPr>
        <p:txBody>
          <a:bodyPr/>
          <a:lstStyle/>
          <a:p>
            <a:r>
              <a:rPr lang="en-IN" dirty="0">
                <a:latin typeface="Arial" panose="020B0604020202020204" pitchFamily="34" charset="0"/>
                <a:cs typeface="Arial" panose="020B0604020202020204" pitchFamily="34" charset="0"/>
              </a:rPr>
              <a:t>Ramakrishnan CL</a:t>
            </a:r>
          </a:p>
          <a:p>
            <a:r>
              <a:rPr lang="en-IN" dirty="0">
                <a:latin typeface="Arial" panose="020B0604020202020204" pitchFamily="34" charset="0"/>
                <a:cs typeface="Arial" panose="020B0604020202020204" pitchFamily="34" charset="0"/>
              </a:rPr>
              <a:t>19/02/2024</a:t>
            </a:r>
          </a:p>
        </p:txBody>
      </p:sp>
    </p:spTree>
    <p:extLst>
      <p:ext uri="{BB962C8B-B14F-4D97-AF65-F5344CB8AC3E}">
        <p14:creationId xmlns:p14="http://schemas.microsoft.com/office/powerpoint/2010/main" val="330330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EED0-2EC5-9D46-FE4B-DD36F08B4F57}"/>
              </a:ext>
            </a:extLst>
          </p:cNvPr>
          <p:cNvSpPr>
            <a:spLocks noGrp="1"/>
          </p:cNvSpPr>
          <p:nvPr>
            <p:ph type="title"/>
          </p:nvPr>
        </p:nvSpPr>
        <p:spPr/>
        <p:txBody>
          <a:bodyPr/>
          <a:lstStyle/>
          <a:p>
            <a:pPr algn="ctr"/>
            <a:r>
              <a:rPr lang="en-IN" u="sng" dirty="0">
                <a:latin typeface="Arial" panose="020B0604020202020204" pitchFamily="34" charset="0"/>
                <a:cs typeface="Arial" panose="020B0604020202020204" pitchFamily="34" charset="0"/>
              </a:rPr>
              <a:t>Introduction</a:t>
            </a:r>
          </a:p>
        </p:txBody>
      </p:sp>
      <p:sp>
        <p:nvSpPr>
          <p:cNvPr id="3" name="TextBox 2">
            <a:extLst>
              <a:ext uri="{FF2B5EF4-FFF2-40B4-BE49-F238E27FC236}">
                <a16:creationId xmlns:a16="http://schemas.microsoft.com/office/drawing/2014/main" id="{1B49211F-B334-0068-D2FB-974939BA20B4}"/>
              </a:ext>
            </a:extLst>
          </p:cNvPr>
          <p:cNvSpPr txBox="1"/>
          <p:nvPr/>
        </p:nvSpPr>
        <p:spPr>
          <a:xfrm>
            <a:off x="646111" y="1376082"/>
            <a:ext cx="2223247" cy="400110"/>
          </a:xfrm>
          <a:prstGeom prst="rect">
            <a:avLst/>
          </a:prstGeom>
          <a:noFill/>
        </p:spPr>
        <p:txBody>
          <a:bodyPr wrap="square" rtlCol="0">
            <a:spAutoFit/>
          </a:bodyPr>
          <a:lstStyle/>
          <a:p>
            <a:r>
              <a:rPr lang="en-IN" sz="2000" u="sng" dirty="0">
                <a:latin typeface="Arial" panose="020B0604020202020204" pitchFamily="34" charset="0"/>
                <a:cs typeface="Arial" panose="020B0604020202020204" pitchFamily="34" charset="0"/>
              </a:rPr>
              <a:t>A brief overview</a:t>
            </a:r>
          </a:p>
        </p:txBody>
      </p:sp>
      <p:sp>
        <p:nvSpPr>
          <p:cNvPr id="4" name="TextBox 3">
            <a:extLst>
              <a:ext uri="{FF2B5EF4-FFF2-40B4-BE49-F238E27FC236}">
                <a16:creationId xmlns:a16="http://schemas.microsoft.com/office/drawing/2014/main" id="{31476430-1FFC-E175-2356-AC70D37589A4}"/>
              </a:ext>
            </a:extLst>
          </p:cNvPr>
          <p:cNvSpPr txBox="1"/>
          <p:nvPr/>
        </p:nvSpPr>
        <p:spPr>
          <a:xfrm>
            <a:off x="646111" y="1853248"/>
            <a:ext cx="10899778"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This project focuses on analyzing sales data from three branches of a company. The aim is to understand customer purchasing </a:t>
            </a:r>
            <a:r>
              <a:rPr lang="en-US" dirty="0" err="1">
                <a:latin typeface="Arial" panose="020B0604020202020204" pitchFamily="34" charset="0"/>
                <a:cs typeface="Arial" panose="020B0604020202020204" pitchFamily="34" charset="0"/>
              </a:rPr>
              <a:t>behaviour</a:t>
            </a:r>
            <a:r>
              <a:rPr lang="en-US" dirty="0">
                <a:latin typeface="Arial" panose="020B0604020202020204" pitchFamily="34" charset="0"/>
                <a:cs typeface="Arial" panose="020B0604020202020204" pitchFamily="34" charset="0"/>
              </a:rPr>
              <a:t>, identify popular product categories, and uncover any trends or patterns in sales. By examining factors such as categories, quantity sold, and total sales, we hope to provide valuable insights that can help the company make informed decisions to improve its sales strategy and enhance customer satisfaction.</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DC10C8C-C458-7C97-CEA5-3E44C643CEDC}"/>
              </a:ext>
            </a:extLst>
          </p:cNvPr>
          <p:cNvSpPr txBox="1"/>
          <p:nvPr/>
        </p:nvSpPr>
        <p:spPr>
          <a:xfrm>
            <a:off x="691587" y="3720617"/>
            <a:ext cx="6096000" cy="400110"/>
          </a:xfrm>
          <a:prstGeom prst="rect">
            <a:avLst/>
          </a:prstGeom>
          <a:noFill/>
        </p:spPr>
        <p:txBody>
          <a:bodyPr wrap="square">
            <a:spAutoFit/>
          </a:bodyPr>
          <a:lstStyle/>
          <a:p>
            <a:r>
              <a:rPr lang="en-IN" sz="2000" u="sng" dirty="0">
                <a:latin typeface="Arial" panose="020B0604020202020204" pitchFamily="34" charset="0"/>
                <a:cs typeface="Arial" panose="020B0604020202020204" pitchFamily="34" charset="0"/>
              </a:rPr>
              <a:t>Objectives and goals of the project</a:t>
            </a:r>
          </a:p>
        </p:txBody>
      </p:sp>
      <p:sp>
        <p:nvSpPr>
          <p:cNvPr id="9" name="TextBox 8">
            <a:extLst>
              <a:ext uri="{FF2B5EF4-FFF2-40B4-BE49-F238E27FC236}">
                <a16:creationId xmlns:a16="http://schemas.microsoft.com/office/drawing/2014/main" id="{5451A143-DB94-8ABA-5378-ABE507A2DAA4}"/>
              </a:ext>
            </a:extLst>
          </p:cNvPr>
          <p:cNvSpPr txBox="1"/>
          <p:nvPr/>
        </p:nvSpPr>
        <p:spPr>
          <a:xfrm>
            <a:off x="646111" y="4273427"/>
            <a:ext cx="10899778" cy="1477328"/>
          </a:xfrm>
          <a:prstGeom prst="rect">
            <a:avLst/>
          </a:prstGeom>
          <a:noFill/>
        </p:spPr>
        <p:txBody>
          <a:bodyPr wrap="square" rtlCol="0">
            <a:spAutoFit/>
          </a:bodyPr>
          <a:lstStyle/>
          <a:p>
            <a:pPr>
              <a:spcBef>
                <a:spcPts val="0"/>
              </a:spcBef>
              <a:spcAft>
                <a:spcPts val="0"/>
              </a:spcAft>
              <a:buFont typeface="Arial" panose="020B0604020202020204" pitchFamily="34" charset="0"/>
              <a:buChar char="•"/>
            </a:pPr>
            <a:r>
              <a:rPr lang="en-US" dirty="0">
                <a:effectLst/>
                <a:latin typeface="Arial" panose="020B0604020202020204" pitchFamily="34" charset="0"/>
                <a:cs typeface="Arial" panose="020B0604020202020204" pitchFamily="34" charset="0"/>
              </a:rPr>
              <a:t>Understand customer behavior based on sales data.</a:t>
            </a:r>
          </a:p>
          <a:p>
            <a:pPr>
              <a:spcBef>
                <a:spcPts val="0"/>
              </a:spcBef>
              <a:spcAft>
                <a:spcPts val="0"/>
              </a:spcAft>
              <a:buFont typeface="Arial" panose="020B0604020202020204" pitchFamily="34" charset="0"/>
              <a:buChar char="•"/>
            </a:pPr>
            <a:r>
              <a:rPr lang="en-US" dirty="0">
                <a:effectLst/>
                <a:latin typeface="Arial" panose="020B0604020202020204" pitchFamily="34" charset="0"/>
                <a:cs typeface="Arial" panose="020B0604020202020204" pitchFamily="34" charset="0"/>
              </a:rPr>
              <a:t>Identify the most popular product categories and payment type.</a:t>
            </a:r>
          </a:p>
          <a:p>
            <a:pPr>
              <a:spcBef>
                <a:spcPts val="0"/>
              </a:spcBef>
              <a:spcAft>
                <a:spcPts val="0"/>
              </a:spcAft>
              <a:buFont typeface="Arial" panose="020B0604020202020204" pitchFamily="34" charset="0"/>
              <a:buChar char="•"/>
            </a:pPr>
            <a:r>
              <a:rPr lang="en-US" dirty="0">
                <a:effectLst/>
                <a:latin typeface="Arial" panose="020B0604020202020204" pitchFamily="34" charset="0"/>
                <a:cs typeface="Arial" panose="020B0604020202020204" pitchFamily="34" charset="0"/>
              </a:rPr>
              <a:t>Analyze trends and patterns in sales over time.</a:t>
            </a:r>
          </a:p>
          <a:p>
            <a:pPr>
              <a:spcBef>
                <a:spcPts val="0"/>
              </a:spcBef>
              <a:spcAft>
                <a:spcPts val="0"/>
              </a:spcAft>
              <a:buFont typeface="Arial" panose="020B0604020202020204" pitchFamily="34" charset="0"/>
              <a:buChar char="•"/>
            </a:pPr>
            <a:r>
              <a:rPr lang="en-US" dirty="0">
                <a:effectLst/>
                <a:latin typeface="Arial" panose="020B0604020202020204" pitchFamily="34" charset="0"/>
                <a:cs typeface="Arial" panose="020B0604020202020204" pitchFamily="34" charset="0"/>
              </a:rPr>
              <a:t>Provide actionable insights to improve the company's sales strategy.</a:t>
            </a:r>
          </a:p>
          <a:p>
            <a:pPr>
              <a:spcBef>
                <a:spcPts val="0"/>
              </a:spcBef>
              <a:spcAft>
                <a:spcPts val="0"/>
              </a:spcAft>
              <a:buFont typeface="Arial" panose="020B0604020202020204" pitchFamily="34" charset="0"/>
              <a:buChar char="•"/>
            </a:pPr>
            <a:r>
              <a:rPr lang="en-US" dirty="0">
                <a:effectLst/>
                <a:latin typeface="Arial" panose="020B0604020202020204" pitchFamily="34" charset="0"/>
                <a:cs typeface="Arial" panose="020B0604020202020204" pitchFamily="34" charset="0"/>
              </a:rPr>
              <a:t>Enhance profit through informed decision-making.</a:t>
            </a:r>
          </a:p>
        </p:txBody>
      </p:sp>
    </p:spTree>
    <p:extLst>
      <p:ext uri="{BB962C8B-B14F-4D97-AF65-F5344CB8AC3E}">
        <p14:creationId xmlns:p14="http://schemas.microsoft.com/office/powerpoint/2010/main" val="93461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9EB90-395E-1CC0-5ABB-37E3A145F0F7}"/>
              </a:ext>
            </a:extLst>
          </p:cNvPr>
          <p:cNvSpPr txBox="1"/>
          <p:nvPr/>
        </p:nvSpPr>
        <p:spPr>
          <a:xfrm>
            <a:off x="806824" y="1174393"/>
            <a:ext cx="10569388" cy="1600438"/>
          </a:xfrm>
          <a:prstGeom prst="rect">
            <a:avLst/>
          </a:prstGeom>
          <a:noFill/>
        </p:spPr>
        <p:txBody>
          <a:bodyPr wrap="square" rtlCol="0">
            <a:spAutoFit/>
          </a:bodyPr>
          <a:lstStyle/>
          <a:p>
            <a:pPr>
              <a:spcBef>
                <a:spcPts val="0"/>
              </a:spcBef>
              <a:spcAft>
                <a:spcPts val="0"/>
              </a:spcAft>
            </a:pPr>
            <a:r>
              <a:rPr lang="en-US" b="1" u="sng" dirty="0">
                <a:effectLst/>
                <a:latin typeface="Arial" panose="020B0604020202020204" pitchFamily="34" charset="0"/>
                <a:cs typeface="Arial" panose="020B0604020202020204" pitchFamily="34" charset="0"/>
              </a:rPr>
              <a:t>Description of the Dataset</a:t>
            </a:r>
            <a:endParaRPr lang="en-US" u="sng" dirty="0">
              <a:effectLst/>
              <a:latin typeface="Arial" panose="020B0604020202020204" pitchFamily="34" charset="0"/>
              <a:cs typeface="Arial" panose="020B0604020202020204" pitchFamily="34" charset="0"/>
            </a:endParaRPr>
          </a:p>
          <a:p>
            <a:pPr>
              <a:spcBef>
                <a:spcPts val="0"/>
              </a:spcBef>
              <a:spcAft>
                <a:spcPts val="0"/>
              </a:spcAft>
            </a:pPr>
            <a:r>
              <a:rPr lang="en-US" sz="1600" dirty="0">
                <a:effectLst/>
                <a:latin typeface="Arial" panose="020B0604020202020204" pitchFamily="34" charset="0"/>
                <a:cs typeface="Arial" panose="020B0604020202020204" pitchFamily="34" charset="0"/>
              </a:rPr>
              <a:t>The dataset used in the analysis consists of sales data from three different branches of a company in one year (1/1/2022 to 31/12/2022.) It includes several fields or columns such as "Invoice ID," "Branch," "City," "Gender," "Category," "Unit price," "Quantity," "Total," and "Payment Type." Each row in the dataset represents a unique sales transaction, and the columns contain information about various aspects of each transaction, such as the branch location, product category, number of units, pricing, and payment type.</a:t>
            </a:r>
          </a:p>
        </p:txBody>
      </p:sp>
      <p:sp>
        <p:nvSpPr>
          <p:cNvPr id="4" name="TextBox 3">
            <a:extLst>
              <a:ext uri="{FF2B5EF4-FFF2-40B4-BE49-F238E27FC236}">
                <a16:creationId xmlns:a16="http://schemas.microsoft.com/office/drawing/2014/main" id="{8205F0BE-9036-AA83-1F81-5EF7EFC46BD5}"/>
              </a:ext>
            </a:extLst>
          </p:cNvPr>
          <p:cNvSpPr txBox="1"/>
          <p:nvPr/>
        </p:nvSpPr>
        <p:spPr>
          <a:xfrm>
            <a:off x="806824" y="2993972"/>
            <a:ext cx="10569388" cy="1323439"/>
          </a:xfrm>
          <a:prstGeom prst="rect">
            <a:avLst/>
          </a:prstGeom>
          <a:noFill/>
        </p:spPr>
        <p:txBody>
          <a:bodyPr wrap="square" rtlCol="0">
            <a:spAutoFit/>
          </a:bodyPr>
          <a:lstStyle/>
          <a:p>
            <a:pPr>
              <a:spcBef>
                <a:spcPts val="0"/>
              </a:spcBef>
              <a:spcAft>
                <a:spcPts val="0"/>
              </a:spcAft>
            </a:pPr>
            <a:r>
              <a:rPr lang="en-US" sz="1600" b="1" u="sng" dirty="0">
                <a:effectLst/>
                <a:latin typeface="Arial" panose="020B0604020202020204" pitchFamily="34" charset="0"/>
                <a:cs typeface="Arial" panose="020B0604020202020204" pitchFamily="34" charset="0"/>
              </a:rPr>
              <a:t>Source of the Data:</a:t>
            </a:r>
            <a:endParaRPr lang="en-US" sz="1600" u="sng" dirty="0">
              <a:effectLst/>
              <a:latin typeface="Arial" panose="020B0604020202020204" pitchFamily="34" charset="0"/>
              <a:cs typeface="Arial" panose="020B0604020202020204" pitchFamily="34" charset="0"/>
            </a:endParaRPr>
          </a:p>
          <a:p>
            <a:pPr>
              <a:spcBef>
                <a:spcPts val="0"/>
              </a:spcBef>
              <a:spcAft>
                <a:spcPts val="0"/>
              </a:spcAft>
            </a:pPr>
            <a:r>
              <a:rPr lang="en-US" sz="1600" dirty="0">
                <a:effectLst/>
                <a:latin typeface="Arial" panose="020B0604020202020204" pitchFamily="34" charset="0"/>
                <a:cs typeface="Arial" panose="020B0604020202020204" pitchFamily="34" charset="0"/>
              </a:rPr>
              <a:t>The dataset was sourced from Kaggle, a popular platform for hosting datasets and machine learning competitions. Kaggle provides a wide range of datasets contributed by the community, making it a valuable resource for data analysis projects.</a:t>
            </a:r>
          </a:p>
          <a:p>
            <a:endParaRPr lang="en-IN" sz="1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5E7C5D6-2C7F-A5F9-B3CA-4877CFF9F153}"/>
              </a:ext>
            </a:extLst>
          </p:cNvPr>
          <p:cNvSpPr txBox="1"/>
          <p:nvPr/>
        </p:nvSpPr>
        <p:spPr>
          <a:xfrm>
            <a:off x="806824" y="4317411"/>
            <a:ext cx="10811434" cy="1815882"/>
          </a:xfrm>
          <a:prstGeom prst="rect">
            <a:avLst/>
          </a:prstGeom>
          <a:noFill/>
        </p:spPr>
        <p:txBody>
          <a:bodyPr wrap="square" rtlCol="0">
            <a:spAutoFit/>
          </a:bodyPr>
          <a:lstStyle/>
          <a:p>
            <a:pPr>
              <a:spcBef>
                <a:spcPts val="0"/>
              </a:spcBef>
              <a:spcAft>
                <a:spcPts val="0"/>
              </a:spcAft>
            </a:pPr>
            <a:r>
              <a:rPr lang="en-US" sz="1600" b="1" u="sng" dirty="0">
                <a:effectLst/>
                <a:latin typeface="Arial" panose="020B0604020202020204" pitchFamily="34" charset="0"/>
                <a:cs typeface="Arial" panose="020B0604020202020204" pitchFamily="34" charset="0"/>
              </a:rPr>
              <a:t>Key Variables and Their Definitions:</a:t>
            </a:r>
            <a:endParaRPr lang="en-US" sz="1600" u="sng" dirty="0">
              <a:latin typeface="Arial" panose="020B0604020202020204" pitchFamily="34" charset="0"/>
              <a:cs typeface="Arial" panose="020B0604020202020204" pitchFamily="34" charset="0"/>
            </a:endParaRPr>
          </a:p>
          <a:p>
            <a:pPr>
              <a:spcBef>
                <a:spcPts val="0"/>
              </a:spcBef>
              <a:spcAft>
                <a:spcPts val="0"/>
              </a:spcAft>
            </a:pPr>
            <a:r>
              <a:rPr lang="en-US" sz="1600" b="1" dirty="0">
                <a:effectLst/>
                <a:latin typeface="Arial" panose="020B0604020202020204" pitchFamily="34" charset="0"/>
                <a:cs typeface="Arial" panose="020B0604020202020204" pitchFamily="34" charset="0"/>
              </a:rPr>
              <a:t>Branches</a:t>
            </a:r>
            <a:r>
              <a:rPr lang="en-US" sz="1600" dirty="0">
                <a:effectLst/>
                <a:latin typeface="Arial" panose="020B0604020202020204" pitchFamily="34" charset="0"/>
                <a:cs typeface="Arial" panose="020B0604020202020204" pitchFamily="34" charset="0"/>
              </a:rPr>
              <a:t>: The dataset contains sales data from three branches located in Chennai, Bangalore, and Mumbai.</a:t>
            </a:r>
          </a:p>
          <a:p>
            <a:pPr>
              <a:spcBef>
                <a:spcPts val="0"/>
              </a:spcBef>
              <a:spcAft>
                <a:spcPts val="0"/>
              </a:spcAft>
            </a:pPr>
            <a:r>
              <a:rPr lang="en-US" sz="1600" b="1" dirty="0">
                <a:effectLst/>
                <a:latin typeface="Arial" panose="020B0604020202020204" pitchFamily="34" charset="0"/>
                <a:cs typeface="Arial" panose="020B0604020202020204" pitchFamily="34" charset="0"/>
              </a:rPr>
              <a:t>Unit Price</a:t>
            </a:r>
            <a:r>
              <a:rPr lang="en-US" sz="1600" dirty="0">
                <a:effectLst/>
                <a:latin typeface="Arial" panose="020B0604020202020204" pitchFamily="34" charset="0"/>
                <a:cs typeface="Arial" panose="020B0604020202020204" pitchFamily="34" charset="0"/>
              </a:rPr>
              <a:t>: This variable represents the price of each unit of the product in Indian Rupees (INR).</a:t>
            </a:r>
          </a:p>
          <a:p>
            <a:pPr>
              <a:spcBef>
                <a:spcPts val="0"/>
              </a:spcBef>
              <a:spcAft>
                <a:spcPts val="0"/>
              </a:spcAft>
            </a:pPr>
            <a:r>
              <a:rPr lang="en-US" sz="1600" b="1" dirty="0">
                <a:effectLst/>
                <a:latin typeface="Arial" panose="020B0604020202020204" pitchFamily="34" charset="0"/>
                <a:cs typeface="Arial" panose="020B0604020202020204" pitchFamily="34" charset="0"/>
              </a:rPr>
              <a:t>Total</a:t>
            </a:r>
            <a:r>
              <a:rPr lang="en-US" sz="1600" dirty="0">
                <a:effectLst/>
                <a:latin typeface="Arial" panose="020B0604020202020204" pitchFamily="34" charset="0"/>
                <a:cs typeface="Arial" panose="020B0604020202020204" pitchFamily="34" charset="0"/>
              </a:rPr>
              <a:t>: The total amount of the sales transaction in Indian Rupees (INR).</a:t>
            </a:r>
          </a:p>
          <a:p>
            <a:pPr>
              <a:spcBef>
                <a:spcPts val="0"/>
              </a:spcBef>
              <a:spcAft>
                <a:spcPts val="0"/>
              </a:spcAft>
            </a:pPr>
            <a:r>
              <a:rPr lang="en-US" sz="1600" b="1" dirty="0">
                <a:effectLst/>
                <a:latin typeface="Arial" panose="020B0604020202020204" pitchFamily="34" charset="0"/>
                <a:cs typeface="Arial" panose="020B0604020202020204" pitchFamily="34" charset="0"/>
              </a:rPr>
              <a:t>Payment Types</a:t>
            </a:r>
            <a:r>
              <a:rPr lang="en-US" sz="1600" dirty="0">
                <a:effectLst/>
                <a:latin typeface="Arial" panose="020B0604020202020204" pitchFamily="34" charset="0"/>
                <a:cs typeface="Arial" panose="020B0604020202020204" pitchFamily="34" charset="0"/>
              </a:rPr>
              <a:t>: The dataset includes three types of payment methods: </a:t>
            </a:r>
            <a:r>
              <a:rPr lang="en-US" sz="1600" dirty="0" err="1">
                <a:effectLst/>
                <a:latin typeface="Arial" panose="020B0604020202020204" pitchFamily="34" charset="0"/>
                <a:cs typeface="Arial" panose="020B0604020202020204" pitchFamily="34" charset="0"/>
              </a:rPr>
              <a:t>Ewallet</a:t>
            </a:r>
            <a:r>
              <a:rPr lang="en-US" sz="1600" dirty="0">
                <a:effectLst/>
                <a:latin typeface="Arial" panose="020B0604020202020204" pitchFamily="34" charset="0"/>
                <a:cs typeface="Arial" panose="020B0604020202020204" pitchFamily="34" charset="0"/>
              </a:rPr>
              <a:t>, Cash, and Credit card. These variables indicate how customers made payments for their purchases.</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62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742F35-35AD-E61F-752D-0893C23B152C}"/>
              </a:ext>
            </a:extLst>
          </p:cNvPr>
          <p:cNvSpPr txBox="1"/>
          <p:nvPr/>
        </p:nvSpPr>
        <p:spPr>
          <a:xfrm>
            <a:off x="4101719" y="353739"/>
            <a:ext cx="4007224" cy="523220"/>
          </a:xfrm>
          <a:prstGeom prst="rect">
            <a:avLst/>
          </a:prstGeom>
          <a:noFill/>
        </p:spPr>
        <p:txBody>
          <a:bodyPr wrap="square" rtlCol="0">
            <a:spAutoFit/>
          </a:bodyPr>
          <a:lstStyle/>
          <a:p>
            <a:pPr algn="ctr"/>
            <a:r>
              <a:rPr lang="en-IN" sz="2800" dirty="0">
                <a:latin typeface="Arial" panose="020B0604020202020204" pitchFamily="34" charset="0"/>
                <a:cs typeface="Arial" panose="020B0604020202020204" pitchFamily="34" charset="0"/>
              </a:rPr>
              <a:t>Steps in Data Analysis</a:t>
            </a:r>
          </a:p>
        </p:txBody>
      </p:sp>
      <p:sp>
        <p:nvSpPr>
          <p:cNvPr id="4" name="TextBox 3">
            <a:extLst>
              <a:ext uri="{FF2B5EF4-FFF2-40B4-BE49-F238E27FC236}">
                <a16:creationId xmlns:a16="http://schemas.microsoft.com/office/drawing/2014/main" id="{5F98BF7C-9242-69F9-6009-0194AAA8D179}"/>
              </a:ext>
            </a:extLst>
          </p:cNvPr>
          <p:cNvSpPr txBox="1"/>
          <p:nvPr/>
        </p:nvSpPr>
        <p:spPr>
          <a:xfrm>
            <a:off x="475129" y="960231"/>
            <a:ext cx="11394142" cy="6324808"/>
          </a:xfrm>
          <a:prstGeom prst="rect">
            <a:avLst/>
          </a:prstGeom>
          <a:noFill/>
        </p:spPr>
        <p:txBody>
          <a:bodyPr wrap="square" rtlCol="0">
            <a:spAutoFit/>
          </a:bodyPr>
          <a:lstStyle/>
          <a:p>
            <a:pPr>
              <a:spcBef>
                <a:spcPts val="0"/>
              </a:spcBef>
              <a:spcAft>
                <a:spcPts val="0"/>
              </a:spcAft>
            </a:pPr>
            <a:r>
              <a:rPr lang="en-US" sz="1500" b="1" dirty="0">
                <a:effectLst/>
                <a:latin typeface="Arial" panose="020B0604020202020204" pitchFamily="34" charset="0"/>
                <a:cs typeface="Arial" panose="020B0604020202020204" pitchFamily="34" charset="0"/>
              </a:rPr>
              <a:t>Data Cleaning and Preparation:</a:t>
            </a:r>
            <a:endParaRPr lang="en-US" sz="1500" dirty="0">
              <a:effectLst/>
              <a:latin typeface="Arial" panose="020B0604020202020204" pitchFamily="34" charset="0"/>
              <a:cs typeface="Arial" panose="020B0604020202020204" pitchFamily="34" charset="0"/>
            </a:endParaRPr>
          </a:p>
          <a:p>
            <a:pPr marL="742950" lvl="1" indent="-285750">
              <a:spcBef>
                <a:spcPts val="0"/>
              </a:spcBef>
              <a:spcAft>
                <a:spcPts val="0"/>
              </a:spcAft>
              <a:buFont typeface="Arial" panose="020B0604020202020204" pitchFamily="34" charset="0"/>
              <a:buChar char="•"/>
            </a:pPr>
            <a:r>
              <a:rPr lang="en-US" sz="1500" dirty="0">
                <a:effectLst/>
                <a:latin typeface="Arial" panose="020B0604020202020204" pitchFamily="34" charset="0"/>
                <a:cs typeface="Arial" panose="020B0604020202020204" pitchFamily="34" charset="0"/>
              </a:rPr>
              <a:t>Identified and handled missing or null values.</a:t>
            </a:r>
          </a:p>
          <a:p>
            <a:pPr marL="742950" lvl="1" indent="-285750">
              <a:spcBef>
                <a:spcPts val="0"/>
              </a:spcBef>
              <a:spcAft>
                <a:spcPts val="0"/>
              </a:spcAft>
              <a:buFont typeface="Arial" panose="020B0604020202020204" pitchFamily="34" charset="0"/>
              <a:buChar char="•"/>
            </a:pPr>
            <a:r>
              <a:rPr lang="en-US" sz="1500" dirty="0">
                <a:effectLst/>
                <a:latin typeface="Arial" panose="020B0604020202020204" pitchFamily="34" charset="0"/>
                <a:cs typeface="Arial" panose="020B0604020202020204" pitchFamily="34" charset="0"/>
              </a:rPr>
              <a:t>Remove duplicates, if any.</a:t>
            </a:r>
          </a:p>
          <a:p>
            <a:pPr marL="742950" lvl="1" indent="-285750">
              <a:spcBef>
                <a:spcPts val="0"/>
              </a:spcBef>
              <a:spcAft>
                <a:spcPts val="0"/>
              </a:spcAft>
              <a:buFont typeface="Arial" panose="020B0604020202020204" pitchFamily="34" charset="0"/>
              <a:buChar char="•"/>
            </a:pPr>
            <a:r>
              <a:rPr lang="en-US" sz="1500" dirty="0">
                <a:effectLst/>
                <a:latin typeface="Arial" panose="020B0604020202020204" pitchFamily="34" charset="0"/>
                <a:cs typeface="Arial" panose="020B0604020202020204" pitchFamily="34" charset="0"/>
              </a:rPr>
              <a:t>Standardize data formats and values.</a:t>
            </a:r>
          </a:p>
          <a:p>
            <a:pPr marL="742950" lvl="1" indent="-285750">
              <a:spcBef>
                <a:spcPts val="0"/>
              </a:spcBef>
              <a:spcAft>
                <a:spcPts val="0"/>
              </a:spcAft>
              <a:buFont typeface="Arial" panose="020B0604020202020204" pitchFamily="34" charset="0"/>
              <a:buChar char="•"/>
            </a:pPr>
            <a:r>
              <a:rPr lang="en-US" sz="1500" dirty="0">
                <a:effectLst/>
                <a:latin typeface="Arial" panose="020B0604020202020204" pitchFamily="34" charset="0"/>
                <a:cs typeface="Arial" panose="020B0604020202020204" pitchFamily="34" charset="0"/>
              </a:rPr>
              <a:t>Correct any inconsistencies or errors in the dataset.</a:t>
            </a:r>
          </a:p>
          <a:p>
            <a:pPr marL="742950" lvl="1" indent="-285750">
              <a:spcBef>
                <a:spcPts val="0"/>
              </a:spcBef>
              <a:spcAft>
                <a:spcPts val="0"/>
              </a:spcAft>
              <a:buFont typeface="Arial" panose="020B0604020202020204" pitchFamily="34" charset="0"/>
              <a:buChar char="•"/>
            </a:pPr>
            <a:r>
              <a:rPr lang="en-US" sz="1500" dirty="0">
                <a:effectLst/>
                <a:latin typeface="Arial" panose="020B0604020202020204" pitchFamily="34" charset="0"/>
                <a:cs typeface="Arial" panose="020B0604020202020204" pitchFamily="34" charset="0"/>
              </a:rPr>
              <a:t>Only the relevant columns are chosen for analysis.</a:t>
            </a:r>
          </a:p>
          <a:p>
            <a:pPr marL="742950" lvl="1" indent="-285750">
              <a:spcBef>
                <a:spcPts val="0"/>
              </a:spcBef>
              <a:spcAft>
                <a:spcPts val="0"/>
              </a:spcAft>
              <a:buFont typeface="Arial" panose="020B0604020202020204" pitchFamily="34" charset="0"/>
              <a:buChar char="•"/>
            </a:pPr>
            <a:endParaRPr lang="en-US" sz="1500" dirty="0">
              <a:effectLst/>
              <a:latin typeface="Arial" panose="020B0604020202020204" pitchFamily="34" charset="0"/>
              <a:cs typeface="Arial" panose="020B0604020202020204" pitchFamily="34" charset="0"/>
            </a:endParaRPr>
          </a:p>
          <a:p>
            <a:pPr>
              <a:spcBef>
                <a:spcPts val="0"/>
              </a:spcBef>
              <a:spcAft>
                <a:spcPts val="0"/>
              </a:spcAft>
            </a:pPr>
            <a:r>
              <a:rPr lang="en-US" sz="1500" b="1" dirty="0">
                <a:effectLst/>
                <a:latin typeface="Arial" panose="020B0604020202020204" pitchFamily="34" charset="0"/>
                <a:cs typeface="Arial" panose="020B0604020202020204" pitchFamily="34" charset="0"/>
              </a:rPr>
              <a:t>Loading Data into </a:t>
            </a:r>
            <a:r>
              <a:rPr lang="en-US" sz="1500" b="1" dirty="0" err="1">
                <a:effectLst/>
                <a:latin typeface="Arial" panose="020B0604020202020204" pitchFamily="34" charset="0"/>
                <a:cs typeface="Arial" panose="020B0604020202020204" pitchFamily="34" charset="0"/>
              </a:rPr>
              <a:t>Jupyter</a:t>
            </a:r>
            <a:r>
              <a:rPr lang="en-US" sz="1500" b="1" dirty="0">
                <a:effectLst/>
                <a:latin typeface="Arial" panose="020B0604020202020204" pitchFamily="34" charset="0"/>
                <a:cs typeface="Arial" panose="020B0604020202020204" pitchFamily="34" charset="0"/>
              </a:rPr>
              <a:t> Notebook:</a:t>
            </a:r>
            <a:endParaRPr lang="en-US" sz="1500" dirty="0">
              <a:effectLst/>
              <a:latin typeface="Arial" panose="020B0604020202020204" pitchFamily="34" charset="0"/>
              <a:cs typeface="Arial" panose="020B0604020202020204" pitchFamily="34" charset="0"/>
            </a:endParaRPr>
          </a:p>
          <a:p>
            <a:pPr marL="742950" lvl="1" indent="-285750">
              <a:spcBef>
                <a:spcPts val="0"/>
              </a:spcBef>
              <a:spcAft>
                <a:spcPts val="0"/>
              </a:spcAft>
              <a:buFont typeface="Arial" panose="020B0604020202020204" pitchFamily="34" charset="0"/>
              <a:buChar char="•"/>
            </a:pPr>
            <a:r>
              <a:rPr lang="en-US" sz="1500" dirty="0">
                <a:effectLst/>
                <a:latin typeface="Arial" panose="020B0604020202020204" pitchFamily="34" charset="0"/>
                <a:cs typeface="Arial" panose="020B0604020202020204" pitchFamily="34" charset="0"/>
              </a:rPr>
              <a:t>Imported necessary libraries such as pandas for data manipulation and matplotlib for data visualization.</a:t>
            </a:r>
          </a:p>
          <a:p>
            <a:pPr marL="742950" lvl="1" indent="-285750">
              <a:spcBef>
                <a:spcPts val="0"/>
              </a:spcBef>
              <a:spcAft>
                <a:spcPts val="0"/>
              </a:spcAft>
              <a:buFont typeface="Arial" panose="020B0604020202020204" pitchFamily="34" charset="0"/>
              <a:buChar char="•"/>
            </a:pPr>
            <a:r>
              <a:rPr lang="en-US" sz="1500" dirty="0">
                <a:effectLst/>
                <a:latin typeface="Arial" panose="020B0604020202020204" pitchFamily="34" charset="0"/>
                <a:cs typeface="Arial" panose="020B0604020202020204" pitchFamily="34" charset="0"/>
              </a:rPr>
              <a:t>Loaded the cleaned dataset into a pandas </a:t>
            </a:r>
            <a:r>
              <a:rPr lang="en-US" sz="1500" dirty="0" err="1">
                <a:effectLst/>
                <a:latin typeface="Arial" panose="020B0604020202020204" pitchFamily="34" charset="0"/>
                <a:cs typeface="Arial" panose="020B0604020202020204" pitchFamily="34" charset="0"/>
              </a:rPr>
              <a:t>DataFrame</a:t>
            </a:r>
            <a:r>
              <a:rPr lang="en-US" sz="1500" dirty="0">
                <a:effectLst/>
                <a:latin typeface="Arial" panose="020B0604020202020204" pitchFamily="34" charset="0"/>
                <a:cs typeface="Arial" panose="020B0604020202020204" pitchFamily="34" charset="0"/>
              </a:rPr>
              <a:t> within </a:t>
            </a:r>
            <a:r>
              <a:rPr lang="en-US" sz="1500" dirty="0" err="1">
                <a:effectLst/>
                <a:latin typeface="Arial" panose="020B0604020202020204" pitchFamily="34" charset="0"/>
                <a:cs typeface="Arial" panose="020B0604020202020204" pitchFamily="34" charset="0"/>
              </a:rPr>
              <a:t>Jupyter</a:t>
            </a:r>
            <a:r>
              <a:rPr lang="en-US" sz="1500" dirty="0">
                <a:effectLst/>
                <a:latin typeface="Arial" panose="020B0604020202020204" pitchFamily="34" charset="0"/>
                <a:cs typeface="Arial" panose="020B0604020202020204" pitchFamily="34" charset="0"/>
              </a:rPr>
              <a:t> Notebook.</a:t>
            </a:r>
          </a:p>
          <a:p>
            <a:pPr marL="742950" lvl="1" indent="-285750">
              <a:spcBef>
                <a:spcPts val="0"/>
              </a:spcBef>
              <a:spcAft>
                <a:spcPts val="0"/>
              </a:spcAft>
              <a:buFont typeface="Arial" panose="020B0604020202020204" pitchFamily="34" charset="0"/>
              <a:buChar char="•"/>
            </a:pPr>
            <a:endParaRPr lang="en-US" sz="1500" dirty="0">
              <a:effectLst/>
              <a:latin typeface="Arial" panose="020B0604020202020204" pitchFamily="34" charset="0"/>
              <a:cs typeface="Arial" panose="020B0604020202020204" pitchFamily="34" charset="0"/>
            </a:endParaRPr>
          </a:p>
          <a:p>
            <a:pPr>
              <a:spcBef>
                <a:spcPts val="0"/>
              </a:spcBef>
              <a:spcAft>
                <a:spcPts val="0"/>
              </a:spcAft>
            </a:pPr>
            <a:r>
              <a:rPr lang="en-US" sz="1500" b="1" dirty="0">
                <a:effectLst/>
                <a:latin typeface="Arial" panose="020B0604020202020204" pitchFamily="34" charset="0"/>
                <a:cs typeface="Arial" panose="020B0604020202020204" pitchFamily="34" charset="0"/>
              </a:rPr>
              <a:t>Quantitative Analysis:</a:t>
            </a:r>
            <a:endParaRPr lang="en-US" sz="1500" dirty="0">
              <a:effectLst/>
              <a:latin typeface="Arial" panose="020B0604020202020204" pitchFamily="34" charset="0"/>
              <a:cs typeface="Arial" panose="020B0604020202020204" pitchFamily="34" charset="0"/>
            </a:endParaRPr>
          </a:p>
          <a:p>
            <a:pPr marL="742950" lvl="1" indent="-285750">
              <a:spcBef>
                <a:spcPts val="0"/>
              </a:spcBef>
              <a:spcAft>
                <a:spcPts val="0"/>
              </a:spcAft>
              <a:buFont typeface="Arial" panose="020B0604020202020204" pitchFamily="34" charset="0"/>
              <a:buChar char="•"/>
            </a:pPr>
            <a:r>
              <a:rPr lang="en-US" sz="1500" dirty="0">
                <a:effectLst/>
                <a:latin typeface="Arial" panose="020B0604020202020204" pitchFamily="34" charset="0"/>
                <a:cs typeface="Arial" panose="020B0604020202020204" pitchFamily="34" charset="0"/>
              </a:rPr>
              <a:t>Calculated total sales, total sales per branch, % of sum contributed by each category, etc.</a:t>
            </a:r>
          </a:p>
          <a:p>
            <a:pPr marL="742950" lvl="1" indent="-285750">
              <a:spcBef>
                <a:spcPts val="0"/>
              </a:spcBef>
              <a:spcAft>
                <a:spcPts val="0"/>
              </a:spcAft>
              <a:buFont typeface="Arial" panose="020B0604020202020204" pitchFamily="34" charset="0"/>
              <a:buChar char="•"/>
            </a:pPr>
            <a:r>
              <a:rPr lang="en-US" sz="1500" dirty="0">
                <a:effectLst/>
                <a:latin typeface="Arial" panose="020B0604020202020204" pitchFamily="34" charset="0"/>
                <a:cs typeface="Arial" panose="020B0604020202020204" pitchFamily="34" charset="0"/>
              </a:rPr>
              <a:t>Performed group-wise analysis (e.g., sales by branch, gender, category).</a:t>
            </a:r>
          </a:p>
          <a:p>
            <a:pPr marL="742950" lvl="1" indent="-285750">
              <a:spcBef>
                <a:spcPts val="0"/>
              </a:spcBef>
              <a:spcAft>
                <a:spcPts val="0"/>
              </a:spcAft>
              <a:buFont typeface="Arial" panose="020B0604020202020204" pitchFamily="34" charset="0"/>
              <a:buChar char="•"/>
            </a:pPr>
            <a:endParaRPr lang="en-US" sz="1500" dirty="0">
              <a:effectLst/>
              <a:latin typeface="Arial" panose="020B0604020202020204" pitchFamily="34" charset="0"/>
              <a:cs typeface="Arial" panose="020B0604020202020204" pitchFamily="34" charset="0"/>
            </a:endParaRPr>
          </a:p>
          <a:p>
            <a:pPr>
              <a:spcBef>
                <a:spcPts val="0"/>
              </a:spcBef>
              <a:spcAft>
                <a:spcPts val="0"/>
              </a:spcAft>
            </a:pPr>
            <a:r>
              <a:rPr lang="en-US" sz="1500" b="1" dirty="0">
                <a:effectLst/>
                <a:latin typeface="Arial" panose="020B0604020202020204" pitchFamily="34" charset="0"/>
                <a:cs typeface="Arial" panose="020B0604020202020204" pitchFamily="34" charset="0"/>
              </a:rPr>
              <a:t>Data Visualization:</a:t>
            </a:r>
            <a:endParaRPr lang="en-US" sz="1500" dirty="0">
              <a:effectLst/>
              <a:latin typeface="Arial" panose="020B0604020202020204" pitchFamily="34" charset="0"/>
              <a:cs typeface="Arial" panose="020B0604020202020204" pitchFamily="34" charset="0"/>
            </a:endParaRPr>
          </a:p>
          <a:p>
            <a:pPr marL="742950" lvl="1" indent="-285750">
              <a:spcBef>
                <a:spcPts val="0"/>
              </a:spcBef>
              <a:spcAft>
                <a:spcPts val="0"/>
              </a:spcAft>
              <a:buFont typeface="Arial" panose="020B0604020202020204" pitchFamily="34" charset="0"/>
              <a:buChar char="•"/>
            </a:pPr>
            <a:r>
              <a:rPr lang="en-US" sz="1500" dirty="0">
                <a:effectLst/>
                <a:latin typeface="Arial" panose="020B0604020202020204" pitchFamily="34" charset="0"/>
                <a:cs typeface="Arial" panose="020B0604020202020204" pitchFamily="34" charset="0"/>
              </a:rPr>
              <a:t>Created visualizations such as histograms, bar charts, line plots, scatter plots, etc., to explore data distributions and relationships.</a:t>
            </a:r>
          </a:p>
          <a:p>
            <a:pPr lvl="1">
              <a:spcBef>
                <a:spcPts val="0"/>
              </a:spcBef>
              <a:spcAft>
                <a:spcPts val="0"/>
              </a:spcAft>
            </a:pPr>
            <a:endParaRPr lang="en-US" sz="1500" dirty="0">
              <a:effectLst/>
              <a:latin typeface="Arial" panose="020B0604020202020204" pitchFamily="34" charset="0"/>
              <a:cs typeface="Arial" panose="020B0604020202020204" pitchFamily="34" charset="0"/>
            </a:endParaRPr>
          </a:p>
          <a:p>
            <a:pPr>
              <a:spcBef>
                <a:spcPts val="0"/>
              </a:spcBef>
              <a:spcAft>
                <a:spcPts val="0"/>
              </a:spcAft>
            </a:pPr>
            <a:r>
              <a:rPr lang="en-US" sz="1500" b="1" dirty="0">
                <a:effectLst/>
                <a:latin typeface="Arial" panose="020B0604020202020204" pitchFamily="34" charset="0"/>
                <a:cs typeface="Arial" panose="020B0604020202020204" pitchFamily="34" charset="0"/>
              </a:rPr>
              <a:t>Deriving Insights:</a:t>
            </a:r>
            <a:endParaRPr lang="en-US" sz="1500" dirty="0">
              <a:effectLst/>
              <a:latin typeface="Arial" panose="020B0604020202020204" pitchFamily="34" charset="0"/>
              <a:cs typeface="Arial" panose="020B0604020202020204" pitchFamily="34" charset="0"/>
            </a:endParaRPr>
          </a:p>
          <a:p>
            <a:pPr marL="742950" lvl="1" indent="-285750">
              <a:spcBef>
                <a:spcPts val="0"/>
              </a:spcBef>
              <a:spcAft>
                <a:spcPts val="0"/>
              </a:spcAft>
              <a:buFont typeface="Arial" panose="020B0604020202020204" pitchFamily="34" charset="0"/>
              <a:buChar char="•"/>
            </a:pPr>
            <a:r>
              <a:rPr lang="en-US" sz="1500" dirty="0">
                <a:effectLst/>
                <a:latin typeface="Arial" panose="020B0604020202020204" pitchFamily="34" charset="0"/>
                <a:cs typeface="Arial" panose="020B0604020202020204" pitchFamily="34" charset="0"/>
              </a:rPr>
              <a:t>Interpreted the results of quantitative analysis and data visualizations.</a:t>
            </a:r>
          </a:p>
          <a:p>
            <a:pPr marL="742950" lvl="1" indent="-285750">
              <a:spcBef>
                <a:spcPts val="0"/>
              </a:spcBef>
              <a:spcAft>
                <a:spcPts val="0"/>
              </a:spcAft>
              <a:buFont typeface="Arial" panose="020B0604020202020204" pitchFamily="34" charset="0"/>
              <a:buChar char="•"/>
            </a:pPr>
            <a:r>
              <a:rPr lang="en-US" sz="1500" dirty="0">
                <a:effectLst/>
                <a:latin typeface="Arial" panose="020B0604020202020204" pitchFamily="34" charset="0"/>
                <a:cs typeface="Arial" panose="020B0604020202020204" pitchFamily="34" charset="0"/>
              </a:rPr>
              <a:t>Identified trends, patterns, outliers, and any significant findings.</a:t>
            </a:r>
          </a:p>
          <a:p>
            <a:pPr marL="742950" lvl="1" indent="-285750">
              <a:spcBef>
                <a:spcPts val="0"/>
              </a:spcBef>
              <a:spcAft>
                <a:spcPts val="0"/>
              </a:spcAft>
              <a:buFont typeface="Arial" panose="020B0604020202020204" pitchFamily="34" charset="0"/>
              <a:buChar char="•"/>
            </a:pPr>
            <a:r>
              <a:rPr lang="en-US" sz="1500" dirty="0">
                <a:effectLst/>
                <a:latin typeface="Arial" panose="020B0604020202020204" pitchFamily="34" charset="0"/>
                <a:cs typeface="Arial" panose="020B0604020202020204" pitchFamily="34" charset="0"/>
              </a:rPr>
              <a:t>Drawn conclusions and insights based on the analysis.</a:t>
            </a:r>
          </a:p>
          <a:p>
            <a:pPr marL="742950" lvl="1" indent="-285750">
              <a:spcBef>
                <a:spcPts val="0"/>
              </a:spcBef>
              <a:spcAft>
                <a:spcPts val="0"/>
              </a:spcAft>
              <a:buFont typeface="Arial" panose="020B0604020202020204" pitchFamily="34" charset="0"/>
              <a:buChar char="•"/>
            </a:pPr>
            <a:r>
              <a:rPr lang="en-US" sz="1500" dirty="0">
                <a:effectLst/>
                <a:latin typeface="Arial" panose="020B0604020202020204" pitchFamily="34" charset="0"/>
                <a:cs typeface="Arial" panose="020B0604020202020204" pitchFamily="34" charset="0"/>
              </a:rPr>
              <a:t>Communicated findings effectively in the project report.</a:t>
            </a:r>
          </a:p>
          <a:p>
            <a:pPr>
              <a:spcBef>
                <a:spcPts val="0"/>
              </a:spcBef>
              <a:spcAft>
                <a:spcPts val="0"/>
              </a:spcAft>
            </a:pPr>
            <a:br>
              <a:rPr lang="en-US" sz="1500" dirty="0">
                <a:effectLst/>
                <a:latin typeface="Arial" panose="020B0604020202020204" pitchFamily="34" charset="0"/>
                <a:cs typeface="Arial" panose="020B0604020202020204" pitchFamily="34" charset="0"/>
              </a:rPr>
            </a:br>
            <a:endParaRPr lang="en-US" sz="1500" dirty="0">
              <a:effectLst/>
              <a:latin typeface="Arial" panose="020B0604020202020204" pitchFamily="34" charset="0"/>
              <a:cs typeface="Arial" panose="020B0604020202020204" pitchFamily="34" charset="0"/>
            </a:endParaRPr>
          </a:p>
          <a:p>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0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B566D-CA26-430D-610B-BB93AE712F35}"/>
              </a:ext>
            </a:extLst>
          </p:cNvPr>
          <p:cNvSpPr txBox="1"/>
          <p:nvPr/>
        </p:nvSpPr>
        <p:spPr>
          <a:xfrm>
            <a:off x="3518647" y="524435"/>
            <a:ext cx="5154706" cy="523220"/>
          </a:xfrm>
          <a:prstGeom prst="rect">
            <a:avLst/>
          </a:prstGeom>
          <a:noFill/>
        </p:spPr>
        <p:txBody>
          <a:bodyPr wrap="square" rtlCol="0">
            <a:spAutoFit/>
          </a:bodyPr>
          <a:lstStyle/>
          <a:p>
            <a:pPr algn="ctr"/>
            <a:r>
              <a:rPr lang="en-IN" sz="2800" u="sng" dirty="0" err="1">
                <a:latin typeface="Arial" panose="020B0604020202020204" pitchFamily="34" charset="0"/>
                <a:cs typeface="Arial" panose="020B0604020202020204" pitchFamily="34" charset="0"/>
              </a:rPr>
              <a:t>Jupyter</a:t>
            </a:r>
            <a:r>
              <a:rPr lang="en-IN" sz="2800" u="sng" dirty="0">
                <a:latin typeface="Arial" panose="020B0604020202020204" pitchFamily="34" charset="0"/>
                <a:cs typeface="Arial" panose="020B0604020202020204" pitchFamily="34" charset="0"/>
              </a:rPr>
              <a:t> Notebook Snapshots</a:t>
            </a:r>
          </a:p>
        </p:txBody>
      </p:sp>
      <p:pic>
        <p:nvPicPr>
          <p:cNvPr id="4" name="Picture 3">
            <a:extLst>
              <a:ext uri="{FF2B5EF4-FFF2-40B4-BE49-F238E27FC236}">
                <a16:creationId xmlns:a16="http://schemas.microsoft.com/office/drawing/2014/main" id="{C441961D-EDA5-2CE4-1883-37A557C9BC0D}"/>
              </a:ext>
            </a:extLst>
          </p:cNvPr>
          <p:cNvPicPr>
            <a:picLocks noChangeAspect="1"/>
          </p:cNvPicPr>
          <p:nvPr/>
        </p:nvPicPr>
        <p:blipFill rotWithShape="1">
          <a:blip r:embed="rId2">
            <a:extLst>
              <a:ext uri="{28A0092B-C50C-407E-A947-70E740481C1C}">
                <a14:useLocalDpi xmlns:a14="http://schemas.microsoft.com/office/drawing/2010/main" val="0"/>
              </a:ext>
            </a:extLst>
          </a:blip>
          <a:srcRect t="-1" r="28634" b="175"/>
          <a:stretch/>
        </p:blipFill>
        <p:spPr>
          <a:xfrm>
            <a:off x="2049689" y="1262202"/>
            <a:ext cx="8092621" cy="5306549"/>
          </a:xfrm>
          <a:prstGeom prst="rect">
            <a:avLst/>
          </a:prstGeom>
        </p:spPr>
      </p:pic>
    </p:spTree>
    <p:extLst>
      <p:ext uri="{BB962C8B-B14F-4D97-AF65-F5344CB8AC3E}">
        <p14:creationId xmlns:p14="http://schemas.microsoft.com/office/powerpoint/2010/main" val="3829863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7BCA41-97B9-AE54-720D-ED2B6AF63129}"/>
              </a:ext>
            </a:extLst>
          </p:cNvPr>
          <p:cNvPicPr>
            <a:picLocks noChangeAspect="1"/>
          </p:cNvPicPr>
          <p:nvPr/>
        </p:nvPicPr>
        <p:blipFill rotWithShape="1">
          <a:blip r:embed="rId2">
            <a:extLst>
              <a:ext uri="{28A0092B-C50C-407E-A947-70E740481C1C}">
                <a14:useLocalDpi xmlns:a14="http://schemas.microsoft.com/office/drawing/2010/main" val="0"/>
              </a:ext>
            </a:extLst>
          </a:blip>
          <a:srcRect r="14185"/>
          <a:stretch/>
        </p:blipFill>
        <p:spPr>
          <a:xfrm>
            <a:off x="1237071" y="1529705"/>
            <a:ext cx="9717857" cy="4694327"/>
          </a:xfrm>
          <a:prstGeom prst="rect">
            <a:avLst/>
          </a:prstGeom>
        </p:spPr>
      </p:pic>
      <p:sp>
        <p:nvSpPr>
          <p:cNvPr id="5" name="TextBox 4">
            <a:extLst>
              <a:ext uri="{FF2B5EF4-FFF2-40B4-BE49-F238E27FC236}">
                <a16:creationId xmlns:a16="http://schemas.microsoft.com/office/drawing/2014/main" id="{B9CE8927-E176-2D2A-9CDB-481E79E3C189}"/>
              </a:ext>
            </a:extLst>
          </p:cNvPr>
          <p:cNvSpPr txBox="1"/>
          <p:nvPr/>
        </p:nvSpPr>
        <p:spPr>
          <a:xfrm>
            <a:off x="3047222" y="554818"/>
            <a:ext cx="6097554" cy="52322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sng"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Jupyter</a:t>
            </a:r>
            <a:r>
              <a:rPr kumimoji="0" lang="en-IN" sz="2800" b="0" i="0" u="sng"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Notebook Snapshots</a:t>
            </a:r>
          </a:p>
        </p:txBody>
      </p:sp>
    </p:spTree>
    <p:extLst>
      <p:ext uri="{BB962C8B-B14F-4D97-AF65-F5344CB8AC3E}">
        <p14:creationId xmlns:p14="http://schemas.microsoft.com/office/powerpoint/2010/main" val="89704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4E908D-D752-2EEE-C655-6F1C4CAB6F95}"/>
              </a:ext>
            </a:extLst>
          </p:cNvPr>
          <p:cNvSpPr txBox="1"/>
          <p:nvPr/>
        </p:nvSpPr>
        <p:spPr>
          <a:xfrm>
            <a:off x="3047223" y="666786"/>
            <a:ext cx="6097554" cy="52322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sng"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Data Visualization</a:t>
            </a:r>
          </a:p>
        </p:txBody>
      </p:sp>
      <p:pic>
        <p:nvPicPr>
          <p:cNvPr id="5" name="Picture 4">
            <a:extLst>
              <a:ext uri="{FF2B5EF4-FFF2-40B4-BE49-F238E27FC236}">
                <a16:creationId xmlns:a16="http://schemas.microsoft.com/office/drawing/2014/main" id="{FEFDAA0E-F2E8-0E0C-8294-57B62A97B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58" y="1533972"/>
            <a:ext cx="5635529" cy="4972154"/>
          </a:xfrm>
          <a:prstGeom prst="rect">
            <a:avLst/>
          </a:prstGeom>
        </p:spPr>
      </p:pic>
      <p:pic>
        <p:nvPicPr>
          <p:cNvPr id="7" name="Picture 6">
            <a:extLst>
              <a:ext uri="{FF2B5EF4-FFF2-40B4-BE49-F238E27FC236}">
                <a16:creationId xmlns:a16="http://schemas.microsoft.com/office/drawing/2014/main" id="{64F3924E-1FCD-CFE7-F016-53460926D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908" y="1533972"/>
            <a:ext cx="5828634" cy="4974843"/>
          </a:xfrm>
          <a:prstGeom prst="rect">
            <a:avLst/>
          </a:prstGeom>
        </p:spPr>
      </p:pic>
    </p:spTree>
    <p:extLst>
      <p:ext uri="{BB962C8B-B14F-4D97-AF65-F5344CB8AC3E}">
        <p14:creationId xmlns:p14="http://schemas.microsoft.com/office/powerpoint/2010/main" val="146152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2C955E-2496-39B6-DD2A-D484234C0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2547" y="1526955"/>
            <a:ext cx="5601307" cy="4978940"/>
          </a:xfrm>
          <a:prstGeom prst="rect">
            <a:avLst/>
          </a:prstGeom>
        </p:spPr>
      </p:pic>
      <p:pic>
        <p:nvPicPr>
          <p:cNvPr id="11" name="Picture 10">
            <a:extLst>
              <a:ext uri="{FF2B5EF4-FFF2-40B4-BE49-F238E27FC236}">
                <a16:creationId xmlns:a16="http://schemas.microsoft.com/office/drawing/2014/main" id="{1C273354-982E-BB4C-07AF-E37C913F0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903" y="1526955"/>
            <a:ext cx="5757097" cy="4978940"/>
          </a:xfrm>
          <a:prstGeom prst="rect">
            <a:avLst/>
          </a:prstGeom>
        </p:spPr>
      </p:pic>
      <p:pic>
        <p:nvPicPr>
          <p:cNvPr id="15" name="Picture 14">
            <a:extLst>
              <a:ext uri="{FF2B5EF4-FFF2-40B4-BE49-F238E27FC236}">
                <a16:creationId xmlns:a16="http://schemas.microsoft.com/office/drawing/2014/main" id="{3A52C443-234F-9637-FBC5-D913C3522364}"/>
              </a:ext>
            </a:extLst>
          </p:cNvPr>
          <p:cNvPicPr>
            <a:picLocks noChangeAspect="1"/>
          </p:cNvPicPr>
          <p:nvPr/>
        </p:nvPicPr>
        <p:blipFill>
          <a:blip r:embed="rId4"/>
          <a:stretch>
            <a:fillRect/>
          </a:stretch>
        </p:blipFill>
        <p:spPr>
          <a:xfrm>
            <a:off x="4471275" y="478814"/>
            <a:ext cx="3249450" cy="749873"/>
          </a:xfrm>
          <a:prstGeom prst="rect">
            <a:avLst/>
          </a:prstGeom>
        </p:spPr>
      </p:pic>
    </p:spTree>
    <p:extLst>
      <p:ext uri="{BB962C8B-B14F-4D97-AF65-F5344CB8AC3E}">
        <p14:creationId xmlns:p14="http://schemas.microsoft.com/office/powerpoint/2010/main" val="901220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1FA228-52E3-D0E2-C7CB-EB51665CF54A}"/>
              </a:ext>
            </a:extLst>
          </p:cNvPr>
          <p:cNvSpPr txBox="1"/>
          <p:nvPr/>
        </p:nvSpPr>
        <p:spPr>
          <a:xfrm>
            <a:off x="3047223" y="508166"/>
            <a:ext cx="6097554" cy="52322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sng"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Conclusion</a:t>
            </a:r>
          </a:p>
        </p:txBody>
      </p:sp>
      <p:sp>
        <p:nvSpPr>
          <p:cNvPr id="4" name="TextBox 3">
            <a:extLst>
              <a:ext uri="{FF2B5EF4-FFF2-40B4-BE49-F238E27FC236}">
                <a16:creationId xmlns:a16="http://schemas.microsoft.com/office/drawing/2014/main" id="{DFAEA0C0-B095-A125-CEF7-899D2D718606}"/>
              </a:ext>
            </a:extLst>
          </p:cNvPr>
          <p:cNvSpPr txBox="1"/>
          <p:nvPr/>
        </p:nvSpPr>
        <p:spPr>
          <a:xfrm>
            <a:off x="804765" y="2453007"/>
            <a:ext cx="9468238" cy="4524315"/>
          </a:xfrm>
          <a:prstGeom prst="rect">
            <a:avLst/>
          </a:prstGeom>
          <a:noFill/>
        </p:spPr>
        <p:txBody>
          <a:bodyPr wrap="square" rtlCol="0">
            <a:spAutoFit/>
          </a:bodyPr>
          <a:lstStyle/>
          <a:p>
            <a:pPr marL="285750" indent="-285750">
              <a:spcBef>
                <a:spcPts val="0"/>
              </a:spcBef>
              <a:spcAft>
                <a:spcPts val="0"/>
              </a:spcAft>
              <a:buFont typeface="Arial" panose="020B0604020202020204" pitchFamily="34" charset="0"/>
              <a:buChar char="•"/>
            </a:pPr>
            <a:r>
              <a:rPr lang="en-US" dirty="0">
                <a:effectLst/>
                <a:latin typeface="Arial" panose="020B0604020202020204" pitchFamily="34" charset="0"/>
                <a:cs typeface="Arial" panose="020B0604020202020204" pitchFamily="34" charset="0"/>
              </a:rPr>
              <a:t>Total revenue obtained in 1 year from the sample dataset = ₹307587.38</a:t>
            </a:r>
          </a:p>
          <a:p>
            <a:pPr marL="285750" indent="-285750">
              <a:spcBef>
                <a:spcPts val="0"/>
              </a:spcBef>
              <a:spcAft>
                <a:spcPts val="0"/>
              </a:spcAft>
              <a:buFont typeface="Arial" panose="020B0604020202020204" pitchFamily="34" charset="0"/>
              <a:buChar char="•"/>
            </a:pPr>
            <a:r>
              <a:rPr lang="en-US" dirty="0">
                <a:effectLst/>
                <a:latin typeface="Arial" panose="020B0604020202020204" pitchFamily="34" charset="0"/>
                <a:cs typeface="Arial" panose="020B0604020202020204" pitchFamily="34" charset="0"/>
              </a:rPr>
              <a:t>The branch in Chennai contributed to the highest revenue (₹105303.53), followed by the branch in Mumbai (₹101143.21) and Bangalore (₹101140.64.)</a:t>
            </a:r>
          </a:p>
          <a:p>
            <a:pPr marL="285750" indent="-285750">
              <a:spcBef>
                <a:spcPts val="0"/>
              </a:spcBef>
              <a:spcAft>
                <a:spcPts val="0"/>
              </a:spcAft>
              <a:buFont typeface="Arial" panose="020B0604020202020204" pitchFamily="34" charset="0"/>
              <a:buChar char="•"/>
            </a:pPr>
            <a:r>
              <a:rPr lang="en-US" dirty="0">
                <a:effectLst/>
                <a:latin typeface="Arial" panose="020B0604020202020204" pitchFamily="34" charset="0"/>
                <a:cs typeface="Arial" panose="020B0604020202020204" pitchFamily="34" charset="0"/>
              </a:rPr>
              <a:t>The food and beverage section contributed to the highest revenue (₹53471.28) while the health and beauty section contributed the least (₹46851.18.)</a:t>
            </a:r>
          </a:p>
          <a:p>
            <a:pPr marL="285750" indent="-285750">
              <a:spcBef>
                <a:spcPts val="0"/>
              </a:spcBef>
              <a:spcAft>
                <a:spcPts val="0"/>
              </a:spcAft>
              <a:buFont typeface="Arial" panose="020B0604020202020204" pitchFamily="34" charset="0"/>
              <a:buChar char="•"/>
            </a:pPr>
            <a:r>
              <a:rPr lang="en-US" dirty="0">
                <a:effectLst/>
                <a:latin typeface="Arial" panose="020B0604020202020204" pitchFamily="34" charset="0"/>
                <a:cs typeface="Arial" panose="020B0604020202020204" pitchFamily="34" charset="0"/>
              </a:rPr>
              <a:t>Female customers contributed more to the revenue than males. </a:t>
            </a:r>
          </a:p>
          <a:p>
            <a:pPr marL="285750" indent="-285750">
              <a:spcBef>
                <a:spcPts val="0"/>
              </a:spcBef>
              <a:spcAft>
                <a:spcPts val="0"/>
              </a:spcAft>
              <a:buFont typeface="Arial" panose="020B0604020202020204" pitchFamily="34" charset="0"/>
              <a:buChar char="•"/>
            </a:pPr>
            <a:r>
              <a:rPr lang="en-US" dirty="0">
                <a:effectLst/>
                <a:latin typeface="Arial" panose="020B0604020202020204" pitchFamily="34" charset="0"/>
                <a:cs typeface="Arial" panose="020B0604020202020204" pitchFamily="34" charset="0"/>
              </a:rPr>
              <a:t>The graph of total sales over time shows that the highest sales happened in November and the lowest sales happened in September.</a:t>
            </a:r>
          </a:p>
          <a:p>
            <a:pPr marL="285750" indent="-285750">
              <a:spcBef>
                <a:spcPts val="0"/>
              </a:spcBef>
              <a:spcAft>
                <a:spcPts val="0"/>
              </a:spcAft>
              <a:buFont typeface="Arial" panose="020B0604020202020204" pitchFamily="34" charset="0"/>
              <a:buChar char="•"/>
            </a:pPr>
            <a:r>
              <a:rPr lang="en-US" dirty="0">
                <a:effectLst/>
                <a:latin typeface="Arial" panose="020B0604020202020204" pitchFamily="34" charset="0"/>
                <a:cs typeface="Arial" panose="020B0604020202020204" pitchFamily="34" charset="0"/>
              </a:rPr>
              <a:t>The scatter plot of Unit Price vs Total Sales indicates that there is a positive correlation. </a:t>
            </a:r>
            <a:r>
              <a:rPr lang="en-US" dirty="0" err="1">
                <a:effectLst/>
                <a:latin typeface="Arial" panose="020B0604020202020204" pitchFamily="34" charset="0"/>
                <a:cs typeface="Arial" panose="020B0604020202020204" pitchFamily="34" charset="0"/>
              </a:rPr>
              <a:t>ie</a:t>
            </a:r>
            <a:r>
              <a:rPr lang="en-US" dirty="0">
                <a:effectLst/>
                <a:latin typeface="Arial" panose="020B0604020202020204" pitchFamily="34" charset="0"/>
                <a:cs typeface="Arial" panose="020B0604020202020204" pitchFamily="34" charset="0"/>
              </a:rPr>
              <a:t>, as the unit price increases, total sales also increases. </a:t>
            </a:r>
          </a:p>
          <a:p>
            <a:pPr marL="285750" indent="-285750">
              <a:spcBef>
                <a:spcPts val="0"/>
              </a:spcBef>
              <a:spcAft>
                <a:spcPts val="0"/>
              </a:spcAft>
              <a:buFont typeface="Arial" panose="020B0604020202020204" pitchFamily="34" charset="0"/>
              <a:buChar char="•"/>
            </a:pPr>
            <a:r>
              <a:rPr lang="en-US" dirty="0">
                <a:effectLst/>
                <a:latin typeface="Arial" panose="020B0604020202020204" pitchFamily="34" charset="0"/>
                <a:cs typeface="Arial" panose="020B0604020202020204" pitchFamily="34" charset="0"/>
              </a:rPr>
              <a:t>The bar graph featuring the total sales by payment type indicates that most customers prefer to pay using cash and </a:t>
            </a:r>
            <a:r>
              <a:rPr lang="en-US" dirty="0" err="1">
                <a:effectLst/>
                <a:latin typeface="Arial" panose="020B0604020202020204" pitchFamily="34" charset="0"/>
                <a:cs typeface="Arial" panose="020B0604020202020204" pitchFamily="34" charset="0"/>
              </a:rPr>
              <a:t>Ewallet</a:t>
            </a:r>
            <a:r>
              <a:rPr lang="en-US" dirty="0">
                <a:effectLst/>
                <a:latin typeface="Arial" panose="020B0604020202020204" pitchFamily="34" charset="0"/>
                <a:cs typeface="Arial" panose="020B0604020202020204" pitchFamily="34" charset="0"/>
              </a:rPr>
              <a:t>. </a:t>
            </a:r>
          </a:p>
          <a:p>
            <a:pPr marL="285750" indent="-285750">
              <a:spcBef>
                <a:spcPts val="0"/>
              </a:spcBef>
              <a:spcAft>
                <a:spcPts val="0"/>
              </a:spcAft>
              <a:buFont typeface="Arial" panose="020B0604020202020204" pitchFamily="34" charset="0"/>
              <a:buChar char="•"/>
            </a:pPr>
            <a:r>
              <a:rPr lang="en-US" dirty="0">
                <a:effectLst/>
                <a:latin typeface="Arial" panose="020B0604020202020204" pitchFamily="34" charset="0"/>
                <a:cs typeface="Arial" panose="020B0604020202020204" pitchFamily="34" charset="0"/>
              </a:rPr>
              <a:t>The histogram of total sales indicates that most customers prefer to spend less than ₹200 on a single purchase. </a:t>
            </a:r>
          </a:p>
          <a:p>
            <a:pPr>
              <a:spcBef>
                <a:spcPts val="0"/>
              </a:spcBef>
              <a:spcAft>
                <a:spcPts val="0"/>
              </a:spcAft>
            </a:pPr>
            <a:endParaRPr lang="en-US"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55583DA-26AC-3A78-DDDB-65A0E71F92C5}"/>
              </a:ext>
            </a:extLst>
          </p:cNvPr>
          <p:cNvSpPr txBox="1"/>
          <p:nvPr/>
        </p:nvSpPr>
        <p:spPr>
          <a:xfrm>
            <a:off x="1119674" y="1165006"/>
            <a:ext cx="9069354" cy="1200329"/>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In conclusion, our analysis of the sales dataset from three branches of the company has provided valuable insights into customer behavior, product popularity, and sales trends. Through meticulous data cleaning, thorough quantitative analysis, and insightful data visualizations, we have uncovered several key findings: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1870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1264</TotalTime>
  <Words>810</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Data Analysis Project: Sales Data Analysis Using Python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 Sales Data Analysis Using Python</dc:title>
  <dc:creator>Ramakrishnan CL</dc:creator>
  <cp:lastModifiedBy>Ramakrishnan CL</cp:lastModifiedBy>
  <cp:revision>1</cp:revision>
  <dcterms:created xsi:type="dcterms:W3CDTF">2024-02-19T03:49:05Z</dcterms:created>
  <dcterms:modified xsi:type="dcterms:W3CDTF">2024-02-20T11:56:50Z</dcterms:modified>
</cp:coreProperties>
</file>