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95" r:id="rId7"/>
    <p:sldId id="299" r:id="rId8"/>
    <p:sldId id="294" r:id="rId9"/>
    <p:sldId id="300" r:id="rId10"/>
    <p:sldId id="301" r:id="rId11"/>
    <p:sldId id="302" r:id="rId12"/>
    <p:sldId id="303" r:id="rId13"/>
    <p:sldId id="304" r:id="rId14"/>
    <p:sldId id="305" r:id="rId15"/>
    <p:sldId id="306" r:id="rId16"/>
    <p:sldId id="307" r:id="rId17"/>
    <p:sldId id="308" r:id="rId18"/>
    <p:sldId id="309"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C43F8CD-8455-441A-9D2E-E203B48AB7F3}">
          <p14:sldIdLst>
            <p14:sldId id="256"/>
            <p14:sldId id="257"/>
            <p14:sldId id="295"/>
            <p14:sldId id="299"/>
            <p14:sldId id="294"/>
            <p14:sldId id="300"/>
            <p14:sldId id="301"/>
            <p14:sldId id="302"/>
            <p14:sldId id="303"/>
            <p14:sldId id="304"/>
            <p14:sldId id="305"/>
            <p14:sldId id="306"/>
            <p14:sldId id="307"/>
            <p14:sldId id="308"/>
            <p14:sldId id="309"/>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646" autoAdjust="0"/>
  </p:normalViewPr>
  <p:slideViewPr>
    <p:cSldViewPr snapToGrid="0">
      <p:cViewPr varScale="1">
        <p:scale>
          <a:sx n="75" d="100"/>
          <a:sy n="75" d="100"/>
        </p:scale>
        <p:origin x="284" y="64"/>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4/14/2024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2690328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998032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410211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046859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2729980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2250607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755486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986290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343673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00902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4282409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77" r:id="rId7"/>
    <p:sldLayoutId id="2147483676"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60169" y="2643447"/>
            <a:ext cx="7943256" cy="1851858"/>
          </a:xfrm>
        </p:spPr>
        <p:txBody>
          <a:bodyPr/>
          <a:lstStyle/>
          <a:p>
            <a:r>
              <a:rPr lang="en-US" sz="4000" dirty="0">
                <a:solidFill>
                  <a:srgbClr val="00B050"/>
                </a:solidFill>
              </a:rPr>
              <a:t>Lead Scoring Case Study</a:t>
            </a:r>
            <a:br>
              <a:rPr lang="en-US" sz="4000" dirty="0"/>
            </a:br>
            <a:br>
              <a:rPr lang="en-US" sz="3200" dirty="0"/>
            </a:br>
            <a:r>
              <a:rPr lang="en-US" sz="3200" b="0" dirty="0">
                <a:solidFill>
                  <a:srgbClr val="7030A0"/>
                </a:solidFill>
              </a:rPr>
              <a:t>Group Members:</a:t>
            </a:r>
            <a:br>
              <a:rPr lang="en-US" sz="3200" b="0" dirty="0"/>
            </a:br>
            <a:r>
              <a:rPr lang="en-US" sz="2800" b="0" i="1" dirty="0"/>
              <a:t>Ramakrishnan Ramasamy</a:t>
            </a:r>
            <a:br>
              <a:rPr lang="en-US" sz="2800" b="0" i="1" dirty="0"/>
            </a:br>
            <a:r>
              <a:rPr lang="en-US" sz="2800" b="0" i="1" dirty="0"/>
              <a:t>Dinesh</a:t>
            </a:r>
            <a:br>
              <a:rPr lang="en-US" sz="2800" b="0" i="1" dirty="0"/>
            </a:br>
            <a:r>
              <a:rPr lang="en-US" sz="2800" b="0" i="1" dirty="0"/>
              <a:t>Rajshri</a:t>
            </a:r>
            <a:br>
              <a:rPr lang="en-US" sz="3200" b="0" dirty="0"/>
            </a:br>
            <a:br>
              <a:rPr lang="en-US" sz="3200" b="0" dirty="0"/>
            </a:br>
            <a:r>
              <a:rPr lang="en-US" sz="3200" b="0" dirty="0"/>
              <a:t>Date : 04/14/2024</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83128" y="0"/>
            <a:ext cx="9692640" cy="639862"/>
          </a:xfrm>
        </p:spPr>
        <p:txBody>
          <a:bodyPr/>
          <a:lstStyle/>
          <a:p>
            <a:r>
              <a:rPr lang="en-US" sz="3600" dirty="0"/>
              <a:t>Model Creation</a:t>
            </a:r>
          </a:p>
        </p:txBody>
      </p:sp>
      <p:sp>
        <p:nvSpPr>
          <p:cNvPr id="10" name="TextBox 9">
            <a:extLst>
              <a:ext uri="{FF2B5EF4-FFF2-40B4-BE49-F238E27FC236}">
                <a16:creationId xmlns:a16="http://schemas.microsoft.com/office/drawing/2014/main" id="{793EF31E-D758-8DC4-B12D-C5E5D4D29D25}"/>
              </a:ext>
            </a:extLst>
          </p:cNvPr>
          <p:cNvSpPr txBox="1"/>
          <p:nvPr/>
        </p:nvSpPr>
        <p:spPr>
          <a:xfrm>
            <a:off x="0" y="706583"/>
            <a:ext cx="7647709" cy="1483548"/>
          </a:xfrm>
          <a:prstGeom prst="rect">
            <a:avLst/>
          </a:prstGeom>
          <a:noFill/>
        </p:spPr>
        <p:txBody>
          <a:bodyPr wrap="square">
            <a:spAutoFit/>
          </a:bodyPr>
          <a:lstStyle/>
          <a:p>
            <a:pPr marL="171450" indent="-171450" algn="l">
              <a:lnSpc>
                <a:spcPct val="150000"/>
              </a:lnSpc>
              <a:buFont typeface="Wingdings" panose="05000000000000000000" pitchFamily="2" charset="2"/>
              <a:buChar char="§"/>
            </a:pPr>
            <a:r>
              <a:rPr lang="en-US" sz="1200" dirty="0">
                <a:solidFill>
                  <a:srgbClr val="000000"/>
                </a:solidFill>
                <a:latin typeface="Helvetica Neue"/>
              </a:rPr>
              <a:t>Split the dataset into Train and Test Data set </a:t>
            </a:r>
          </a:p>
          <a:p>
            <a:pPr marL="171450" indent="-171450" algn="l">
              <a:lnSpc>
                <a:spcPct val="150000"/>
              </a:lnSpc>
              <a:buFont typeface="Wingdings" panose="05000000000000000000" pitchFamily="2" charset="2"/>
              <a:buChar char="§"/>
            </a:pPr>
            <a:r>
              <a:rPr lang="en-US" sz="1200" dirty="0">
                <a:solidFill>
                  <a:srgbClr val="000000"/>
                </a:solidFill>
                <a:latin typeface="Helvetica Neue"/>
              </a:rPr>
              <a:t>Identify the correlation in the train data set </a:t>
            </a:r>
          </a:p>
          <a:p>
            <a:pPr marL="171450" indent="-171450" algn="l">
              <a:lnSpc>
                <a:spcPct val="150000"/>
              </a:lnSpc>
              <a:buFont typeface="Wingdings" panose="05000000000000000000" pitchFamily="2" charset="2"/>
              <a:buChar char="§"/>
            </a:pPr>
            <a:r>
              <a:rPr lang="en-US" sz="1200" dirty="0">
                <a:solidFill>
                  <a:srgbClr val="000000"/>
                </a:solidFill>
                <a:latin typeface="Helvetica Neue"/>
              </a:rPr>
              <a:t>FIT the Regression model with 20 cols.</a:t>
            </a:r>
          </a:p>
          <a:p>
            <a:pPr marL="171450" indent="-171450">
              <a:lnSpc>
                <a:spcPct val="150000"/>
              </a:lnSpc>
              <a:buFont typeface="Wingdings" panose="05000000000000000000" pitchFamily="2" charset="2"/>
              <a:buChar char="§"/>
            </a:pPr>
            <a:r>
              <a:rPr lang="en-US" sz="1200" dirty="0">
                <a:solidFill>
                  <a:srgbClr val="000000"/>
                </a:solidFill>
                <a:latin typeface="Helvetica Neue"/>
              </a:rPr>
              <a:t>Building a Logistic Regression using </a:t>
            </a:r>
            <a:r>
              <a:rPr lang="en-US" sz="1200" dirty="0" err="1">
                <a:solidFill>
                  <a:srgbClr val="000000"/>
                </a:solidFill>
                <a:latin typeface="Helvetica Neue"/>
              </a:rPr>
              <a:t>statsmodel</a:t>
            </a:r>
            <a:r>
              <a:rPr lang="en-US" sz="1200" dirty="0">
                <a:solidFill>
                  <a:srgbClr val="000000"/>
                </a:solidFill>
                <a:latin typeface="Helvetica Neue"/>
              </a:rPr>
              <a:t>, for the detailed statistic</a:t>
            </a:r>
          </a:p>
          <a:p>
            <a:pPr marL="285750" indent="-285750" algn="l">
              <a:lnSpc>
                <a:spcPct val="150000"/>
              </a:lnSpc>
              <a:buFont typeface="Wingdings" panose="05000000000000000000" pitchFamily="2" charset="2"/>
              <a:buChar char="§"/>
            </a:pPr>
            <a:endParaRPr lang="en-US" sz="1400" b="0" i="0" dirty="0">
              <a:solidFill>
                <a:srgbClr val="000000"/>
              </a:solidFill>
              <a:effectLst/>
              <a:latin typeface="Helvetica Neue"/>
            </a:endParaRPr>
          </a:p>
        </p:txBody>
      </p:sp>
      <p:pic>
        <p:nvPicPr>
          <p:cNvPr id="4" name="Picture 3">
            <a:extLst>
              <a:ext uri="{FF2B5EF4-FFF2-40B4-BE49-F238E27FC236}">
                <a16:creationId xmlns:a16="http://schemas.microsoft.com/office/drawing/2014/main" id="{5DD71061-450A-9FCB-F1CB-52942A3F4162}"/>
              </a:ext>
            </a:extLst>
          </p:cNvPr>
          <p:cNvPicPr>
            <a:picLocks noChangeAspect="1"/>
          </p:cNvPicPr>
          <p:nvPr/>
        </p:nvPicPr>
        <p:blipFill>
          <a:blip r:embed="rId3"/>
          <a:stretch>
            <a:fillRect/>
          </a:stretch>
        </p:blipFill>
        <p:spPr>
          <a:xfrm>
            <a:off x="141317" y="1927434"/>
            <a:ext cx="8468190" cy="4789250"/>
          </a:xfrm>
          <a:prstGeom prst="rect">
            <a:avLst/>
          </a:prstGeom>
        </p:spPr>
      </p:pic>
    </p:spTree>
    <p:extLst>
      <p:ext uri="{BB962C8B-B14F-4D97-AF65-F5344CB8AC3E}">
        <p14:creationId xmlns:p14="http://schemas.microsoft.com/office/powerpoint/2010/main" val="4119780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83128" y="0"/>
            <a:ext cx="9692640" cy="639862"/>
          </a:xfrm>
        </p:spPr>
        <p:txBody>
          <a:bodyPr/>
          <a:lstStyle/>
          <a:p>
            <a:r>
              <a:rPr lang="en-US" sz="3600" dirty="0"/>
              <a:t>Model Creation</a:t>
            </a:r>
          </a:p>
        </p:txBody>
      </p:sp>
      <p:pic>
        <p:nvPicPr>
          <p:cNvPr id="5" name="Picture 4">
            <a:extLst>
              <a:ext uri="{FF2B5EF4-FFF2-40B4-BE49-F238E27FC236}">
                <a16:creationId xmlns:a16="http://schemas.microsoft.com/office/drawing/2014/main" id="{F7C49D8A-7ED8-4DFA-DB1A-6447396F4180}"/>
              </a:ext>
            </a:extLst>
          </p:cNvPr>
          <p:cNvPicPr>
            <a:picLocks noChangeAspect="1"/>
          </p:cNvPicPr>
          <p:nvPr/>
        </p:nvPicPr>
        <p:blipFill>
          <a:blip r:embed="rId3"/>
          <a:stretch>
            <a:fillRect/>
          </a:stretch>
        </p:blipFill>
        <p:spPr>
          <a:xfrm>
            <a:off x="0" y="639862"/>
            <a:ext cx="7788233" cy="5552722"/>
          </a:xfrm>
          <a:prstGeom prst="rect">
            <a:avLst/>
          </a:prstGeom>
        </p:spPr>
      </p:pic>
      <p:pic>
        <p:nvPicPr>
          <p:cNvPr id="7" name="Picture 6">
            <a:extLst>
              <a:ext uri="{FF2B5EF4-FFF2-40B4-BE49-F238E27FC236}">
                <a16:creationId xmlns:a16="http://schemas.microsoft.com/office/drawing/2014/main" id="{ABD6CB6B-F57B-8498-F2B3-34517AF0A1DF}"/>
              </a:ext>
            </a:extLst>
          </p:cNvPr>
          <p:cNvPicPr>
            <a:picLocks noChangeAspect="1"/>
          </p:cNvPicPr>
          <p:nvPr/>
        </p:nvPicPr>
        <p:blipFill>
          <a:blip r:embed="rId4"/>
          <a:stretch>
            <a:fillRect/>
          </a:stretch>
        </p:blipFill>
        <p:spPr>
          <a:xfrm>
            <a:off x="6530134" y="1421699"/>
            <a:ext cx="5670957" cy="2826105"/>
          </a:xfrm>
          <a:prstGeom prst="rect">
            <a:avLst/>
          </a:prstGeom>
        </p:spPr>
      </p:pic>
    </p:spTree>
    <p:extLst>
      <p:ext uri="{BB962C8B-B14F-4D97-AF65-F5344CB8AC3E}">
        <p14:creationId xmlns:p14="http://schemas.microsoft.com/office/powerpoint/2010/main" val="1592036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83128" y="0"/>
            <a:ext cx="9692640" cy="639862"/>
          </a:xfrm>
        </p:spPr>
        <p:txBody>
          <a:bodyPr/>
          <a:lstStyle/>
          <a:p>
            <a:r>
              <a:rPr lang="en-US" sz="3600" dirty="0"/>
              <a:t>Model Creation</a:t>
            </a:r>
          </a:p>
        </p:txBody>
      </p:sp>
      <p:sp>
        <p:nvSpPr>
          <p:cNvPr id="10" name="TextBox 9">
            <a:extLst>
              <a:ext uri="{FF2B5EF4-FFF2-40B4-BE49-F238E27FC236}">
                <a16:creationId xmlns:a16="http://schemas.microsoft.com/office/drawing/2014/main" id="{793EF31E-D758-8DC4-B12D-C5E5D4D29D25}"/>
              </a:ext>
            </a:extLst>
          </p:cNvPr>
          <p:cNvSpPr txBox="1"/>
          <p:nvPr/>
        </p:nvSpPr>
        <p:spPr>
          <a:xfrm>
            <a:off x="0" y="677447"/>
            <a:ext cx="7647709" cy="652551"/>
          </a:xfrm>
          <a:prstGeom prst="rect">
            <a:avLst/>
          </a:prstGeom>
          <a:noFill/>
        </p:spPr>
        <p:txBody>
          <a:bodyPr wrap="square">
            <a:spAutoFit/>
          </a:bodyPr>
          <a:lstStyle/>
          <a:p>
            <a:pPr marL="171450" indent="-171450" algn="l">
              <a:lnSpc>
                <a:spcPct val="150000"/>
              </a:lnSpc>
              <a:buFont typeface="Wingdings" panose="05000000000000000000" pitchFamily="2" charset="2"/>
              <a:buChar char="§"/>
            </a:pPr>
            <a:r>
              <a:rPr lang="en-US" sz="1200" dirty="0">
                <a:solidFill>
                  <a:srgbClr val="000000"/>
                </a:solidFill>
                <a:latin typeface="Helvetica Neue"/>
              </a:rPr>
              <a:t>Model 2</a:t>
            </a:r>
          </a:p>
          <a:p>
            <a:pPr marL="285750" indent="-285750" algn="l">
              <a:lnSpc>
                <a:spcPct val="150000"/>
              </a:lnSpc>
              <a:buFont typeface="Wingdings" panose="05000000000000000000" pitchFamily="2" charset="2"/>
              <a:buChar char="§"/>
            </a:pPr>
            <a:endParaRPr lang="en-US" sz="1400" b="0" i="0" dirty="0">
              <a:solidFill>
                <a:srgbClr val="000000"/>
              </a:solidFill>
              <a:effectLst/>
              <a:latin typeface="Helvetica Neue"/>
            </a:endParaRPr>
          </a:p>
        </p:txBody>
      </p:sp>
      <p:pic>
        <p:nvPicPr>
          <p:cNvPr id="4" name="Picture 3">
            <a:extLst>
              <a:ext uri="{FF2B5EF4-FFF2-40B4-BE49-F238E27FC236}">
                <a16:creationId xmlns:a16="http://schemas.microsoft.com/office/drawing/2014/main" id="{11EDC303-2D28-D610-8EDD-E0C0F9DBF307}"/>
              </a:ext>
            </a:extLst>
          </p:cNvPr>
          <p:cNvPicPr>
            <a:picLocks noChangeAspect="1"/>
          </p:cNvPicPr>
          <p:nvPr/>
        </p:nvPicPr>
        <p:blipFill>
          <a:blip r:embed="rId3"/>
          <a:stretch>
            <a:fillRect/>
          </a:stretch>
        </p:blipFill>
        <p:spPr>
          <a:xfrm>
            <a:off x="0" y="677447"/>
            <a:ext cx="7023372" cy="4282161"/>
          </a:xfrm>
          <a:prstGeom prst="rect">
            <a:avLst/>
          </a:prstGeom>
        </p:spPr>
      </p:pic>
      <p:pic>
        <p:nvPicPr>
          <p:cNvPr id="8" name="Picture 7">
            <a:extLst>
              <a:ext uri="{FF2B5EF4-FFF2-40B4-BE49-F238E27FC236}">
                <a16:creationId xmlns:a16="http://schemas.microsoft.com/office/drawing/2014/main" id="{CFB9D60C-8966-D625-EB61-5BF951F33B91}"/>
              </a:ext>
            </a:extLst>
          </p:cNvPr>
          <p:cNvPicPr>
            <a:picLocks noChangeAspect="1"/>
          </p:cNvPicPr>
          <p:nvPr/>
        </p:nvPicPr>
        <p:blipFill>
          <a:blip r:embed="rId4"/>
          <a:stretch>
            <a:fillRect/>
          </a:stretch>
        </p:blipFill>
        <p:spPr>
          <a:xfrm>
            <a:off x="7262621" y="677447"/>
            <a:ext cx="4176357" cy="4364182"/>
          </a:xfrm>
          <a:prstGeom prst="rect">
            <a:avLst/>
          </a:prstGeom>
        </p:spPr>
      </p:pic>
      <p:sp>
        <p:nvSpPr>
          <p:cNvPr id="9" name="TextBox 8">
            <a:extLst>
              <a:ext uri="{FF2B5EF4-FFF2-40B4-BE49-F238E27FC236}">
                <a16:creationId xmlns:a16="http://schemas.microsoft.com/office/drawing/2014/main" id="{252B44B1-80F4-80EB-A08A-EB475FD2C4E4}"/>
              </a:ext>
            </a:extLst>
          </p:cNvPr>
          <p:cNvSpPr txBox="1"/>
          <p:nvPr/>
        </p:nvSpPr>
        <p:spPr>
          <a:xfrm>
            <a:off x="249382" y="5386647"/>
            <a:ext cx="6301047" cy="923330"/>
          </a:xfrm>
          <a:prstGeom prst="rect">
            <a:avLst/>
          </a:prstGeom>
          <a:noFill/>
        </p:spPr>
        <p:txBody>
          <a:bodyPr wrap="square" rtlCol="0">
            <a:spAutoFit/>
          </a:bodyPr>
          <a:lstStyle/>
          <a:p>
            <a:r>
              <a:rPr lang="en-US" dirty="0"/>
              <a:t>Similar to this models, we have explored 6 different model with various attributes and concluded with the final model that had VIF values less than 5.</a:t>
            </a:r>
          </a:p>
        </p:txBody>
      </p:sp>
    </p:spTree>
    <p:extLst>
      <p:ext uri="{BB962C8B-B14F-4D97-AF65-F5344CB8AC3E}">
        <p14:creationId xmlns:p14="http://schemas.microsoft.com/office/powerpoint/2010/main" val="2066856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83128" y="0"/>
            <a:ext cx="9692640" cy="639862"/>
          </a:xfrm>
        </p:spPr>
        <p:txBody>
          <a:bodyPr/>
          <a:lstStyle/>
          <a:p>
            <a:r>
              <a:rPr lang="en-US" sz="3600" dirty="0"/>
              <a:t>Model Creation</a:t>
            </a:r>
          </a:p>
        </p:txBody>
      </p:sp>
      <p:sp>
        <p:nvSpPr>
          <p:cNvPr id="10" name="TextBox 9">
            <a:extLst>
              <a:ext uri="{FF2B5EF4-FFF2-40B4-BE49-F238E27FC236}">
                <a16:creationId xmlns:a16="http://schemas.microsoft.com/office/drawing/2014/main" id="{793EF31E-D758-8DC4-B12D-C5E5D4D29D25}"/>
              </a:ext>
            </a:extLst>
          </p:cNvPr>
          <p:cNvSpPr txBox="1"/>
          <p:nvPr/>
        </p:nvSpPr>
        <p:spPr>
          <a:xfrm>
            <a:off x="0" y="677447"/>
            <a:ext cx="7647709" cy="652551"/>
          </a:xfrm>
          <a:prstGeom prst="rect">
            <a:avLst/>
          </a:prstGeom>
          <a:noFill/>
        </p:spPr>
        <p:txBody>
          <a:bodyPr wrap="square">
            <a:spAutoFit/>
          </a:bodyPr>
          <a:lstStyle/>
          <a:p>
            <a:pPr marL="171450" indent="-171450" algn="l">
              <a:lnSpc>
                <a:spcPct val="150000"/>
              </a:lnSpc>
              <a:buFont typeface="Wingdings" panose="05000000000000000000" pitchFamily="2" charset="2"/>
              <a:buChar char="§"/>
            </a:pPr>
            <a:r>
              <a:rPr lang="en-US" sz="1200" dirty="0">
                <a:solidFill>
                  <a:srgbClr val="000000"/>
                </a:solidFill>
                <a:latin typeface="Helvetica Neue"/>
              </a:rPr>
              <a:t>Final Model for validation</a:t>
            </a:r>
          </a:p>
          <a:p>
            <a:pPr marL="285750" indent="-285750" algn="l">
              <a:lnSpc>
                <a:spcPct val="150000"/>
              </a:lnSpc>
              <a:buFont typeface="Wingdings" panose="05000000000000000000" pitchFamily="2" charset="2"/>
              <a:buChar char="§"/>
            </a:pPr>
            <a:endParaRPr lang="en-US" sz="1400" b="0" i="0" dirty="0">
              <a:solidFill>
                <a:srgbClr val="000000"/>
              </a:solidFill>
              <a:effectLst/>
              <a:latin typeface="Helvetica Neue"/>
            </a:endParaRPr>
          </a:p>
        </p:txBody>
      </p:sp>
      <p:pic>
        <p:nvPicPr>
          <p:cNvPr id="5" name="Picture 4">
            <a:extLst>
              <a:ext uri="{FF2B5EF4-FFF2-40B4-BE49-F238E27FC236}">
                <a16:creationId xmlns:a16="http://schemas.microsoft.com/office/drawing/2014/main" id="{D100066C-F3F2-64F9-DC49-5CDAEE98E7ED}"/>
              </a:ext>
            </a:extLst>
          </p:cNvPr>
          <p:cNvPicPr>
            <a:picLocks noChangeAspect="1"/>
          </p:cNvPicPr>
          <p:nvPr/>
        </p:nvPicPr>
        <p:blipFill>
          <a:blip r:embed="rId3"/>
          <a:stretch>
            <a:fillRect/>
          </a:stretch>
        </p:blipFill>
        <p:spPr>
          <a:xfrm>
            <a:off x="119335" y="1188719"/>
            <a:ext cx="4989790" cy="4447310"/>
          </a:xfrm>
          <a:prstGeom prst="rect">
            <a:avLst/>
          </a:prstGeom>
        </p:spPr>
      </p:pic>
      <p:pic>
        <p:nvPicPr>
          <p:cNvPr id="7" name="Picture 6">
            <a:extLst>
              <a:ext uri="{FF2B5EF4-FFF2-40B4-BE49-F238E27FC236}">
                <a16:creationId xmlns:a16="http://schemas.microsoft.com/office/drawing/2014/main" id="{D1C8AE96-A981-8460-4845-D1779558A7EC}"/>
              </a:ext>
            </a:extLst>
          </p:cNvPr>
          <p:cNvPicPr>
            <a:picLocks noChangeAspect="1"/>
          </p:cNvPicPr>
          <p:nvPr/>
        </p:nvPicPr>
        <p:blipFill>
          <a:blip r:embed="rId4"/>
          <a:stretch>
            <a:fillRect/>
          </a:stretch>
        </p:blipFill>
        <p:spPr>
          <a:xfrm>
            <a:off x="6226233" y="1117404"/>
            <a:ext cx="4580553" cy="4623191"/>
          </a:xfrm>
          <a:prstGeom prst="rect">
            <a:avLst/>
          </a:prstGeom>
        </p:spPr>
      </p:pic>
    </p:spTree>
    <p:extLst>
      <p:ext uri="{BB962C8B-B14F-4D97-AF65-F5344CB8AC3E}">
        <p14:creationId xmlns:p14="http://schemas.microsoft.com/office/powerpoint/2010/main" val="2337331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83128" y="0"/>
            <a:ext cx="9692640" cy="639862"/>
          </a:xfrm>
        </p:spPr>
        <p:txBody>
          <a:bodyPr/>
          <a:lstStyle/>
          <a:p>
            <a:r>
              <a:rPr lang="en-US" sz="3600" dirty="0"/>
              <a:t>Model Evaluation</a:t>
            </a:r>
          </a:p>
        </p:txBody>
      </p:sp>
      <p:sp>
        <p:nvSpPr>
          <p:cNvPr id="10" name="TextBox 9">
            <a:extLst>
              <a:ext uri="{FF2B5EF4-FFF2-40B4-BE49-F238E27FC236}">
                <a16:creationId xmlns:a16="http://schemas.microsoft.com/office/drawing/2014/main" id="{793EF31E-D758-8DC4-B12D-C5E5D4D29D25}"/>
              </a:ext>
            </a:extLst>
          </p:cNvPr>
          <p:cNvSpPr txBox="1"/>
          <p:nvPr/>
        </p:nvSpPr>
        <p:spPr>
          <a:xfrm>
            <a:off x="0" y="677447"/>
            <a:ext cx="7647709" cy="335156"/>
          </a:xfrm>
          <a:prstGeom prst="rect">
            <a:avLst/>
          </a:prstGeom>
          <a:noFill/>
        </p:spPr>
        <p:txBody>
          <a:bodyPr wrap="square">
            <a:spAutoFit/>
          </a:bodyPr>
          <a:lstStyle/>
          <a:p>
            <a:pPr marL="171450" indent="-171450" algn="l">
              <a:lnSpc>
                <a:spcPct val="150000"/>
              </a:lnSpc>
              <a:buFont typeface="Wingdings" panose="05000000000000000000" pitchFamily="2" charset="2"/>
              <a:buChar char="§"/>
            </a:pPr>
            <a:r>
              <a:rPr lang="en-US" sz="1200" dirty="0">
                <a:solidFill>
                  <a:srgbClr val="000000"/>
                </a:solidFill>
                <a:latin typeface="Helvetica Neue"/>
              </a:rPr>
              <a:t>Finding the metrics like accuracy, sensitivity and </a:t>
            </a:r>
            <a:r>
              <a:rPr lang="en-US" sz="1200" b="0" i="0" dirty="0">
                <a:solidFill>
                  <a:srgbClr val="000000"/>
                </a:solidFill>
                <a:effectLst/>
                <a:latin typeface="Helvetica Neue"/>
              </a:rPr>
              <a:t>specificity</a:t>
            </a:r>
            <a:r>
              <a:rPr lang="en-US" sz="1200" dirty="0">
                <a:solidFill>
                  <a:srgbClr val="000000"/>
                </a:solidFill>
                <a:latin typeface="Helvetica Neue"/>
              </a:rPr>
              <a:t> </a:t>
            </a:r>
          </a:p>
        </p:txBody>
      </p:sp>
      <p:pic>
        <p:nvPicPr>
          <p:cNvPr id="4" name="Picture 3">
            <a:extLst>
              <a:ext uri="{FF2B5EF4-FFF2-40B4-BE49-F238E27FC236}">
                <a16:creationId xmlns:a16="http://schemas.microsoft.com/office/drawing/2014/main" id="{7DADEE50-7592-9642-9CF1-DF5EC47C7154}"/>
              </a:ext>
            </a:extLst>
          </p:cNvPr>
          <p:cNvPicPr>
            <a:picLocks noChangeAspect="1"/>
          </p:cNvPicPr>
          <p:nvPr/>
        </p:nvPicPr>
        <p:blipFill>
          <a:blip r:embed="rId3"/>
          <a:stretch>
            <a:fillRect/>
          </a:stretch>
        </p:blipFill>
        <p:spPr>
          <a:xfrm>
            <a:off x="102091" y="1012604"/>
            <a:ext cx="6217221" cy="2561870"/>
          </a:xfrm>
          <a:prstGeom prst="rect">
            <a:avLst/>
          </a:prstGeom>
        </p:spPr>
      </p:pic>
      <p:pic>
        <p:nvPicPr>
          <p:cNvPr id="8" name="Picture 7">
            <a:extLst>
              <a:ext uri="{FF2B5EF4-FFF2-40B4-BE49-F238E27FC236}">
                <a16:creationId xmlns:a16="http://schemas.microsoft.com/office/drawing/2014/main" id="{AF15BAB4-7A53-6E31-FB38-416A6008EA41}"/>
              </a:ext>
            </a:extLst>
          </p:cNvPr>
          <p:cNvPicPr>
            <a:picLocks noChangeAspect="1"/>
          </p:cNvPicPr>
          <p:nvPr/>
        </p:nvPicPr>
        <p:blipFill>
          <a:blip r:embed="rId4"/>
          <a:stretch>
            <a:fillRect/>
          </a:stretch>
        </p:blipFill>
        <p:spPr>
          <a:xfrm>
            <a:off x="6438629" y="1012603"/>
            <a:ext cx="5651280" cy="3210262"/>
          </a:xfrm>
          <a:prstGeom prst="rect">
            <a:avLst/>
          </a:prstGeom>
        </p:spPr>
      </p:pic>
      <p:pic>
        <p:nvPicPr>
          <p:cNvPr id="11" name="Picture 10">
            <a:extLst>
              <a:ext uri="{FF2B5EF4-FFF2-40B4-BE49-F238E27FC236}">
                <a16:creationId xmlns:a16="http://schemas.microsoft.com/office/drawing/2014/main" id="{F627DF9B-4883-3D7F-0C38-A3C668DB0CB3}"/>
              </a:ext>
            </a:extLst>
          </p:cNvPr>
          <p:cNvPicPr>
            <a:picLocks noChangeAspect="1"/>
          </p:cNvPicPr>
          <p:nvPr/>
        </p:nvPicPr>
        <p:blipFill>
          <a:blip r:embed="rId5"/>
          <a:stretch>
            <a:fillRect/>
          </a:stretch>
        </p:blipFill>
        <p:spPr>
          <a:xfrm>
            <a:off x="102091" y="3647738"/>
            <a:ext cx="5831693" cy="3210262"/>
          </a:xfrm>
          <a:prstGeom prst="rect">
            <a:avLst/>
          </a:prstGeom>
        </p:spPr>
      </p:pic>
      <p:pic>
        <p:nvPicPr>
          <p:cNvPr id="13" name="Picture 12">
            <a:extLst>
              <a:ext uri="{FF2B5EF4-FFF2-40B4-BE49-F238E27FC236}">
                <a16:creationId xmlns:a16="http://schemas.microsoft.com/office/drawing/2014/main" id="{1CBDCA0C-BE3E-CCD1-2E9D-3206F87DBDF6}"/>
              </a:ext>
            </a:extLst>
          </p:cNvPr>
          <p:cNvPicPr>
            <a:picLocks noChangeAspect="1"/>
          </p:cNvPicPr>
          <p:nvPr/>
        </p:nvPicPr>
        <p:blipFill>
          <a:blip r:embed="rId6"/>
          <a:stretch>
            <a:fillRect/>
          </a:stretch>
        </p:blipFill>
        <p:spPr>
          <a:xfrm>
            <a:off x="4544291" y="5440483"/>
            <a:ext cx="7647709" cy="809825"/>
          </a:xfrm>
          <a:prstGeom prst="rect">
            <a:avLst/>
          </a:prstGeom>
        </p:spPr>
      </p:pic>
      <p:pic>
        <p:nvPicPr>
          <p:cNvPr id="15" name="Picture 14">
            <a:extLst>
              <a:ext uri="{FF2B5EF4-FFF2-40B4-BE49-F238E27FC236}">
                <a16:creationId xmlns:a16="http://schemas.microsoft.com/office/drawing/2014/main" id="{0157566E-206D-43D8-603F-A09A914B835C}"/>
              </a:ext>
            </a:extLst>
          </p:cNvPr>
          <p:cNvPicPr>
            <a:picLocks noChangeAspect="1"/>
          </p:cNvPicPr>
          <p:nvPr/>
        </p:nvPicPr>
        <p:blipFill>
          <a:blip r:embed="rId7"/>
          <a:stretch>
            <a:fillRect/>
          </a:stretch>
        </p:blipFill>
        <p:spPr>
          <a:xfrm>
            <a:off x="0" y="2076733"/>
            <a:ext cx="12192000" cy="2704533"/>
          </a:xfrm>
          <a:prstGeom prst="rect">
            <a:avLst/>
          </a:prstGeom>
        </p:spPr>
      </p:pic>
    </p:spTree>
    <p:extLst>
      <p:ext uri="{BB962C8B-B14F-4D97-AF65-F5344CB8AC3E}">
        <p14:creationId xmlns:p14="http://schemas.microsoft.com/office/powerpoint/2010/main" val="222277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83128" y="0"/>
            <a:ext cx="9692640" cy="639862"/>
          </a:xfrm>
        </p:spPr>
        <p:txBody>
          <a:bodyPr/>
          <a:lstStyle/>
          <a:p>
            <a:r>
              <a:rPr lang="en-US" sz="3600" dirty="0"/>
              <a:t>Conclusion</a:t>
            </a:r>
          </a:p>
        </p:txBody>
      </p:sp>
      <p:sp>
        <p:nvSpPr>
          <p:cNvPr id="3" name="TextBox 2">
            <a:extLst>
              <a:ext uri="{FF2B5EF4-FFF2-40B4-BE49-F238E27FC236}">
                <a16:creationId xmlns:a16="http://schemas.microsoft.com/office/drawing/2014/main" id="{6397D2A6-41D0-217D-D4B2-FA207253F8DC}"/>
              </a:ext>
            </a:extLst>
          </p:cNvPr>
          <p:cNvSpPr txBox="1"/>
          <p:nvPr/>
        </p:nvSpPr>
        <p:spPr>
          <a:xfrm>
            <a:off x="84666" y="818277"/>
            <a:ext cx="12175067" cy="5000728"/>
          </a:xfrm>
          <a:prstGeom prst="rect">
            <a:avLst/>
          </a:prstGeom>
          <a:noFill/>
        </p:spPr>
        <p:txBody>
          <a:bodyPr wrap="square" rtlCol="0">
            <a:spAutoFit/>
          </a:bodyPr>
          <a:lstStyle/>
          <a:p>
            <a:pPr>
              <a:lnSpc>
                <a:spcPct val="200000"/>
              </a:lnSpc>
            </a:pPr>
            <a:r>
              <a:rPr lang="en-US" dirty="0"/>
              <a:t>The variables that mattered the most in the potential buyers are (In descending order) :</a:t>
            </a:r>
          </a:p>
          <a:p>
            <a:pPr marL="342900" indent="-342900">
              <a:lnSpc>
                <a:spcPct val="200000"/>
              </a:lnSpc>
              <a:buFont typeface="+mj-lt"/>
              <a:buAutoNum type="arabicPeriod"/>
            </a:pPr>
            <a:r>
              <a:rPr lang="en-US" dirty="0"/>
              <a:t>The total time spend on the Website.</a:t>
            </a:r>
          </a:p>
          <a:p>
            <a:pPr marL="342900" indent="-342900">
              <a:lnSpc>
                <a:spcPct val="200000"/>
              </a:lnSpc>
              <a:buFont typeface="+mj-lt"/>
              <a:buAutoNum type="arabicPeriod"/>
            </a:pPr>
            <a:r>
              <a:rPr lang="en-US" dirty="0"/>
              <a:t>Total number of visits. </a:t>
            </a:r>
          </a:p>
          <a:p>
            <a:pPr marL="342900" indent="-342900">
              <a:lnSpc>
                <a:spcPct val="200000"/>
              </a:lnSpc>
              <a:buFont typeface="+mj-lt"/>
              <a:buAutoNum type="arabicPeriod"/>
            </a:pPr>
            <a:r>
              <a:rPr lang="en-US" dirty="0"/>
              <a:t>When the lead source is a. Google b. Direct traffic c. Organic search d. Olark website </a:t>
            </a:r>
          </a:p>
          <a:p>
            <a:pPr marL="342900" indent="-342900">
              <a:lnSpc>
                <a:spcPct val="200000"/>
              </a:lnSpc>
              <a:buFont typeface="+mj-lt"/>
              <a:buAutoNum type="arabicPeriod"/>
            </a:pPr>
            <a:r>
              <a:rPr lang="en-US" dirty="0"/>
              <a:t>When the last </a:t>
            </a:r>
            <a:r>
              <a:rPr lang="en-US"/>
              <a:t>activity is </a:t>
            </a:r>
            <a:r>
              <a:rPr lang="en-US" dirty="0"/>
              <a:t>a. SMS b. Olark chat conversation </a:t>
            </a:r>
          </a:p>
          <a:p>
            <a:pPr marL="342900" indent="-342900">
              <a:lnSpc>
                <a:spcPct val="200000"/>
              </a:lnSpc>
              <a:buFont typeface="+mj-lt"/>
              <a:buAutoNum type="arabicPeriod"/>
            </a:pPr>
            <a:r>
              <a:rPr lang="en-US" dirty="0"/>
              <a:t>When the lead origin is Lead add format. </a:t>
            </a:r>
          </a:p>
          <a:p>
            <a:pPr marL="342900" indent="-342900">
              <a:lnSpc>
                <a:spcPct val="200000"/>
              </a:lnSpc>
              <a:buFont typeface="+mj-lt"/>
              <a:buAutoNum type="arabicPeriod"/>
            </a:pPr>
            <a:endParaRPr lang="en-US" dirty="0"/>
          </a:p>
          <a:p>
            <a:pPr>
              <a:lnSpc>
                <a:spcPct val="200000"/>
              </a:lnSpc>
            </a:pPr>
            <a:r>
              <a:rPr lang="en-US" dirty="0"/>
              <a:t>Keeping these in mind the X Education can flourish as they have a very high chance to get almost all the potential buyers to change their mind and buy their courses</a:t>
            </a:r>
          </a:p>
        </p:txBody>
      </p:sp>
    </p:spTree>
    <p:extLst>
      <p:ext uri="{BB962C8B-B14F-4D97-AF65-F5344CB8AC3E}">
        <p14:creationId xmlns:p14="http://schemas.microsoft.com/office/powerpoint/2010/main" val="351616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lnSpcReduction="10000"/>
          </a:bodyPr>
          <a:lstStyle/>
          <a:p>
            <a:r>
              <a:rPr lang="en-US" dirty="0"/>
              <a:t>Problem Statement</a:t>
            </a:r>
          </a:p>
          <a:p>
            <a:r>
              <a:rPr lang="en-US" dirty="0"/>
              <a:t>Solution Methodology</a:t>
            </a:r>
          </a:p>
          <a:p>
            <a:r>
              <a:rPr lang="en-US" dirty="0"/>
              <a:t>Data Manipulation</a:t>
            </a:r>
          </a:p>
          <a:p>
            <a:r>
              <a:rPr lang="en-US" dirty="0"/>
              <a:t>EDA</a:t>
            </a:r>
          </a:p>
          <a:p>
            <a:r>
              <a:rPr lang="en-US" dirty="0"/>
              <a:t>Model Building</a:t>
            </a:r>
          </a:p>
          <a:p>
            <a:r>
              <a:rPr lang="en-US" dirty="0"/>
              <a:t>Model Evaluation</a:t>
            </a:r>
          </a:p>
          <a:p>
            <a:r>
              <a:rPr lang="en-US" dirty="0"/>
              <a:t>Conclusion</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219841" y="241178"/>
            <a:ext cx="9692640" cy="639862"/>
          </a:xfrm>
        </p:spPr>
        <p:txBody>
          <a:bodyPr/>
          <a:lstStyle/>
          <a:p>
            <a:r>
              <a:rPr lang="en-US" sz="3600" dirty="0"/>
              <a:t>Problem Statement</a:t>
            </a:r>
          </a:p>
        </p:txBody>
      </p:sp>
      <p:sp>
        <p:nvSpPr>
          <p:cNvPr id="10" name="TextBox 9">
            <a:extLst>
              <a:ext uri="{FF2B5EF4-FFF2-40B4-BE49-F238E27FC236}">
                <a16:creationId xmlns:a16="http://schemas.microsoft.com/office/drawing/2014/main" id="{793EF31E-D758-8DC4-B12D-C5E5D4D29D25}"/>
              </a:ext>
            </a:extLst>
          </p:cNvPr>
          <p:cNvSpPr txBox="1"/>
          <p:nvPr/>
        </p:nvSpPr>
        <p:spPr>
          <a:xfrm>
            <a:off x="83126" y="1155470"/>
            <a:ext cx="11413375" cy="4708981"/>
          </a:xfrm>
          <a:prstGeom prst="rect">
            <a:avLst/>
          </a:prstGeom>
          <a:noFill/>
        </p:spPr>
        <p:txBody>
          <a:bodyPr wrap="square">
            <a:spAutoFit/>
          </a:bodyPr>
          <a:lstStyle/>
          <a:p>
            <a:pPr algn="l"/>
            <a:r>
              <a:rPr lang="en-US" b="0" i="0" dirty="0">
                <a:solidFill>
                  <a:srgbClr val="091E42"/>
                </a:solidFill>
                <a:effectLst/>
                <a:latin typeface="freight-text-pro"/>
              </a:rPr>
              <a:t>An education company named X Education sells online courses to industry professionals. On any given day, many professionals who are interested in the courses land on their website and browse for courses. </a:t>
            </a:r>
          </a:p>
          <a:p>
            <a:pPr algn="l"/>
            <a:r>
              <a:rPr lang="en-US" b="0" i="0" dirty="0">
                <a:solidFill>
                  <a:srgbClr val="091E42"/>
                </a:solidFill>
                <a:effectLst/>
                <a:latin typeface="freight-text-pro"/>
              </a:rPr>
              <a:t> </a:t>
            </a:r>
          </a:p>
          <a:p>
            <a:pPr algn="l"/>
            <a:r>
              <a:rPr lang="en-US" b="0" i="0" dirty="0">
                <a:solidFill>
                  <a:srgbClr val="091E42"/>
                </a:solidFill>
                <a:effectLst/>
                <a:latin typeface="freight-text-pro"/>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pPr algn="l"/>
            <a:endParaRPr lang="en-US" dirty="0">
              <a:solidFill>
                <a:srgbClr val="091E42"/>
              </a:solidFill>
              <a:latin typeface="freight-text-pro"/>
            </a:endParaRPr>
          </a:p>
          <a:p>
            <a:pPr algn="l"/>
            <a:r>
              <a:rPr lang="en-US" sz="2000" b="1" i="0" dirty="0">
                <a:solidFill>
                  <a:srgbClr val="091E42"/>
                </a:solidFill>
                <a:effectLst/>
                <a:latin typeface="freight-text-pro"/>
              </a:rPr>
              <a:t>Business Objective</a:t>
            </a:r>
          </a:p>
          <a:p>
            <a:endParaRPr lang="en-US" sz="2000" b="0" i="0" dirty="0">
              <a:solidFill>
                <a:srgbClr val="091E42"/>
              </a:solidFill>
              <a:effectLst/>
              <a:latin typeface="freight-text-pro"/>
            </a:endParaRPr>
          </a:p>
          <a:p>
            <a:r>
              <a:rPr lang="en-US" dirty="0">
                <a:solidFill>
                  <a:srgbClr val="091E42"/>
                </a:solidFill>
                <a:latin typeface="freight-text-pro"/>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p>
          <a:p>
            <a:pPr algn="l"/>
            <a:endParaRPr lang="en-US" sz="2000" b="1" i="0" dirty="0">
              <a:solidFill>
                <a:srgbClr val="091E42"/>
              </a:solidFill>
              <a:effectLst/>
              <a:latin typeface="freight-text-pro"/>
            </a:endParaRPr>
          </a:p>
        </p:txBody>
      </p:sp>
    </p:spTree>
    <p:extLst>
      <p:ext uri="{BB962C8B-B14F-4D97-AF65-F5344CB8AC3E}">
        <p14:creationId xmlns:p14="http://schemas.microsoft.com/office/powerpoint/2010/main" val="90791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83128" y="0"/>
            <a:ext cx="9692640" cy="639862"/>
          </a:xfrm>
        </p:spPr>
        <p:txBody>
          <a:bodyPr/>
          <a:lstStyle/>
          <a:p>
            <a:r>
              <a:rPr lang="en-US" sz="3600" dirty="0"/>
              <a:t>Solution Methodology</a:t>
            </a:r>
          </a:p>
        </p:txBody>
      </p:sp>
      <p:sp>
        <p:nvSpPr>
          <p:cNvPr id="10" name="TextBox 9">
            <a:extLst>
              <a:ext uri="{FF2B5EF4-FFF2-40B4-BE49-F238E27FC236}">
                <a16:creationId xmlns:a16="http://schemas.microsoft.com/office/drawing/2014/main" id="{793EF31E-D758-8DC4-B12D-C5E5D4D29D25}"/>
              </a:ext>
            </a:extLst>
          </p:cNvPr>
          <p:cNvSpPr txBox="1"/>
          <p:nvPr/>
        </p:nvSpPr>
        <p:spPr>
          <a:xfrm>
            <a:off x="-83128" y="706583"/>
            <a:ext cx="11413375" cy="6281848"/>
          </a:xfrm>
          <a:prstGeom prst="rect">
            <a:avLst/>
          </a:prstGeom>
          <a:noFill/>
        </p:spPr>
        <p:txBody>
          <a:bodyPr wrap="square">
            <a:spAutoFit/>
          </a:bodyPr>
          <a:lstStyle/>
          <a:p>
            <a:pPr algn="l">
              <a:lnSpc>
                <a:spcPct val="150000"/>
              </a:lnSpc>
            </a:pPr>
            <a:r>
              <a:rPr lang="en-US" dirty="0"/>
              <a:t>Let’s approach the solution by following the below steps:</a:t>
            </a:r>
          </a:p>
          <a:p>
            <a:pPr marL="342900" indent="-342900" algn="l">
              <a:lnSpc>
                <a:spcPct val="150000"/>
              </a:lnSpc>
              <a:buAutoNum type="arabicPeriod"/>
            </a:pPr>
            <a:r>
              <a:rPr lang="en-US" dirty="0"/>
              <a:t>Data cleaning and data manipulation. </a:t>
            </a:r>
          </a:p>
          <a:p>
            <a:pPr marL="800100" lvl="1" indent="-342900">
              <a:lnSpc>
                <a:spcPct val="150000"/>
              </a:lnSpc>
              <a:buAutoNum type="arabicPeriod"/>
            </a:pPr>
            <a:r>
              <a:rPr lang="en-US" dirty="0"/>
              <a:t>Check and handle duplicate data. 2. </a:t>
            </a:r>
          </a:p>
          <a:p>
            <a:pPr marL="800100" lvl="1" indent="-342900">
              <a:lnSpc>
                <a:spcPct val="150000"/>
              </a:lnSpc>
              <a:buAutoNum type="arabicPeriod"/>
            </a:pPr>
            <a:r>
              <a:rPr lang="en-US" dirty="0"/>
              <a:t>Check and handle NA values and missing values. 3. </a:t>
            </a:r>
          </a:p>
          <a:p>
            <a:pPr marL="800100" lvl="1" indent="-342900">
              <a:lnSpc>
                <a:spcPct val="150000"/>
              </a:lnSpc>
              <a:buAutoNum type="arabicPeriod"/>
            </a:pPr>
            <a:r>
              <a:rPr lang="en-US" dirty="0"/>
              <a:t>Drop columns, if it contains large amount of missing values </a:t>
            </a:r>
          </a:p>
          <a:p>
            <a:pPr marL="800100" lvl="1" indent="-342900">
              <a:lnSpc>
                <a:spcPct val="150000"/>
              </a:lnSpc>
              <a:buAutoNum type="arabicPeriod"/>
            </a:pPr>
            <a:r>
              <a:rPr lang="en-US" dirty="0"/>
              <a:t>4. Imputation of the values, if necessary. </a:t>
            </a:r>
          </a:p>
          <a:p>
            <a:pPr marL="800100" lvl="1" indent="-342900">
              <a:lnSpc>
                <a:spcPct val="150000"/>
              </a:lnSpc>
              <a:buAutoNum type="arabicPeriod"/>
            </a:pPr>
            <a:r>
              <a:rPr lang="en-US" dirty="0"/>
              <a:t>5. Check and handle outliers in data.  </a:t>
            </a:r>
          </a:p>
          <a:p>
            <a:pPr marL="342900" indent="-342900">
              <a:lnSpc>
                <a:spcPct val="150000"/>
              </a:lnSpc>
              <a:buAutoNum type="arabicPeriod"/>
            </a:pPr>
            <a:r>
              <a:rPr lang="en-US" dirty="0"/>
              <a:t>EDA </a:t>
            </a:r>
          </a:p>
          <a:p>
            <a:pPr marL="800100" lvl="1" indent="-342900">
              <a:lnSpc>
                <a:spcPct val="150000"/>
              </a:lnSpc>
              <a:buAutoNum type="arabicPeriod"/>
            </a:pPr>
            <a:r>
              <a:rPr lang="en-US" dirty="0"/>
              <a:t>Univariate data analysis: value count, distribution of variable etc.</a:t>
            </a:r>
          </a:p>
          <a:p>
            <a:pPr marL="800100" lvl="1" indent="-342900">
              <a:lnSpc>
                <a:spcPct val="150000"/>
              </a:lnSpc>
              <a:buAutoNum type="arabicPeriod"/>
            </a:pPr>
            <a:r>
              <a:rPr lang="en-US" dirty="0"/>
              <a:t> Bivariate data analysis: correlation coefficients and pattern between the variables etc. </a:t>
            </a:r>
          </a:p>
          <a:p>
            <a:pPr marL="1257300" lvl="2" indent="-342900">
              <a:lnSpc>
                <a:spcPct val="150000"/>
              </a:lnSpc>
              <a:buAutoNum type="arabicPeriod"/>
            </a:pPr>
            <a:r>
              <a:rPr lang="en-US" dirty="0"/>
              <a:t>Feature Scaling &amp; Dummy Variables and encoding of the data. </a:t>
            </a:r>
          </a:p>
          <a:p>
            <a:pPr marL="1257300" lvl="2" indent="-342900">
              <a:lnSpc>
                <a:spcPct val="150000"/>
              </a:lnSpc>
              <a:buAutoNum type="arabicPeriod"/>
            </a:pPr>
            <a:r>
              <a:rPr lang="en-US" dirty="0"/>
              <a:t>Classification technique: logistic regression used for the model making and prediction. </a:t>
            </a:r>
          </a:p>
          <a:p>
            <a:pPr marL="1257300" lvl="2" indent="-342900">
              <a:lnSpc>
                <a:spcPct val="150000"/>
              </a:lnSpc>
              <a:buAutoNum type="arabicPeriod"/>
            </a:pPr>
            <a:r>
              <a:rPr lang="en-US" dirty="0"/>
              <a:t>Validation of the model. </a:t>
            </a:r>
          </a:p>
          <a:p>
            <a:pPr marL="1257300" lvl="2" indent="-342900">
              <a:lnSpc>
                <a:spcPct val="150000"/>
              </a:lnSpc>
              <a:buAutoNum type="arabicPeriod"/>
            </a:pPr>
            <a:r>
              <a:rPr lang="en-US" dirty="0"/>
              <a:t>Model presentation.  </a:t>
            </a:r>
          </a:p>
          <a:p>
            <a:pPr marL="342900" indent="-342900">
              <a:lnSpc>
                <a:spcPct val="150000"/>
              </a:lnSpc>
              <a:buAutoNum type="arabicPeriod"/>
            </a:pPr>
            <a:r>
              <a:rPr lang="en-US" dirty="0"/>
              <a:t>Conclusions</a:t>
            </a:r>
            <a:endParaRPr lang="en-US" sz="2000" b="1" i="0" dirty="0">
              <a:solidFill>
                <a:srgbClr val="091E42"/>
              </a:solidFill>
              <a:effectLst/>
              <a:latin typeface="freight-text-pro"/>
            </a:endParaRPr>
          </a:p>
        </p:txBody>
      </p:sp>
    </p:spTree>
    <p:extLst>
      <p:ext uri="{BB962C8B-B14F-4D97-AF65-F5344CB8AC3E}">
        <p14:creationId xmlns:p14="http://schemas.microsoft.com/office/powerpoint/2010/main" val="446013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B31E8E7-3C7F-1AED-8C31-B227A921196B}"/>
              </a:ext>
            </a:extLst>
          </p:cNvPr>
          <p:cNvSpPr txBox="1"/>
          <p:nvPr/>
        </p:nvSpPr>
        <p:spPr>
          <a:xfrm>
            <a:off x="482138" y="216131"/>
            <a:ext cx="8562109" cy="1261884"/>
          </a:xfrm>
          <a:prstGeom prst="rect">
            <a:avLst/>
          </a:prstGeom>
          <a:noFill/>
        </p:spPr>
        <p:txBody>
          <a:bodyPr wrap="square" rtlCol="0">
            <a:spAutoFit/>
          </a:bodyPr>
          <a:lstStyle/>
          <a:p>
            <a:r>
              <a:rPr lang="en-US" sz="2400" b="1" dirty="0"/>
              <a:t>Data Manipulation:</a:t>
            </a:r>
          </a:p>
          <a:p>
            <a:endParaRPr lang="en-US" sz="2400" b="1" dirty="0"/>
          </a:p>
          <a:p>
            <a:r>
              <a:rPr lang="en-US" sz="1400" b="1" dirty="0"/>
              <a:t>1,Shape of the dataset :  (9240, 37)</a:t>
            </a:r>
          </a:p>
          <a:p>
            <a:endParaRPr lang="en-US" sz="1400" b="1" dirty="0"/>
          </a:p>
        </p:txBody>
      </p:sp>
      <p:pic>
        <p:nvPicPr>
          <p:cNvPr id="16" name="Picture 15">
            <a:extLst>
              <a:ext uri="{FF2B5EF4-FFF2-40B4-BE49-F238E27FC236}">
                <a16:creationId xmlns:a16="http://schemas.microsoft.com/office/drawing/2014/main" id="{C60747E2-444F-5472-A51B-A6B9ED197779}"/>
              </a:ext>
            </a:extLst>
          </p:cNvPr>
          <p:cNvPicPr>
            <a:picLocks noChangeAspect="1"/>
          </p:cNvPicPr>
          <p:nvPr/>
        </p:nvPicPr>
        <p:blipFill>
          <a:blip r:embed="rId3"/>
          <a:stretch>
            <a:fillRect/>
          </a:stretch>
        </p:blipFill>
        <p:spPr>
          <a:xfrm>
            <a:off x="0" y="868295"/>
            <a:ext cx="5941555" cy="3867315"/>
          </a:xfrm>
          <a:prstGeom prst="rect">
            <a:avLst/>
          </a:prstGeom>
        </p:spPr>
      </p:pic>
      <p:pic>
        <p:nvPicPr>
          <p:cNvPr id="18" name="Picture 17">
            <a:extLst>
              <a:ext uri="{FF2B5EF4-FFF2-40B4-BE49-F238E27FC236}">
                <a16:creationId xmlns:a16="http://schemas.microsoft.com/office/drawing/2014/main" id="{8E0C5B3C-5037-2ADD-FBC2-80C531BA03A9}"/>
              </a:ext>
            </a:extLst>
          </p:cNvPr>
          <p:cNvPicPr>
            <a:picLocks noChangeAspect="1"/>
          </p:cNvPicPr>
          <p:nvPr/>
        </p:nvPicPr>
        <p:blipFill>
          <a:blip r:embed="rId4"/>
          <a:stretch>
            <a:fillRect/>
          </a:stretch>
        </p:blipFill>
        <p:spPr>
          <a:xfrm>
            <a:off x="6096000" y="1167553"/>
            <a:ext cx="5901596" cy="3568057"/>
          </a:xfrm>
          <a:prstGeom prst="rect">
            <a:avLst/>
          </a:prstGeom>
        </p:spPr>
      </p:pic>
    </p:spTree>
    <p:extLst>
      <p:ext uri="{BB962C8B-B14F-4D97-AF65-F5344CB8AC3E}">
        <p14:creationId xmlns:p14="http://schemas.microsoft.com/office/powerpoint/2010/main" val="85326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B31E8E7-3C7F-1AED-8C31-B227A921196B}"/>
              </a:ext>
            </a:extLst>
          </p:cNvPr>
          <p:cNvSpPr txBox="1"/>
          <p:nvPr/>
        </p:nvSpPr>
        <p:spPr>
          <a:xfrm>
            <a:off x="606829" y="216131"/>
            <a:ext cx="8437418" cy="461665"/>
          </a:xfrm>
          <a:prstGeom prst="rect">
            <a:avLst/>
          </a:prstGeom>
          <a:noFill/>
        </p:spPr>
        <p:txBody>
          <a:bodyPr wrap="square" rtlCol="0">
            <a:spAutoFit/>
          </a:bodyPr>
          <a:lstStyle/>
          <a:p>
            <a:r>
              <a:rPr lang="en-US" sz="2400" b="1" dirty="0"/>
              <a:t>Outlier Detection</a:t>
            </a:r>
          </a:p>
        </p:txBody>
      </p:sp>
      <p:pic>
        <p:nvPicPr>
          <p:cNvPr id="3" name="Picture 2">
            <a:extLst>
              <a:ext uri="{FF2B5EF4-FFF2-40B4-BE49-F238E27FC236}">
                <a16:creationId xmlns:a16="http://schemas.microsoft.com/office/drawing/2014/main" id="{7282E114-FEE8-256F-C729-8394E5BDEC07}"/>
              </a:ext>
            </a:extLst>
          </p:cNvPr>
          <p:cNvPicPr>
            <a:picLocks noChangeAspect="1"/>
          </p:cNvPicPr>
          <p:nvPr/>
        </p:nvPicPr>
        <p:blipFill>
          <a:blip r:embed="rId3"/>
          <a:stretch>
            <a:fillRect/>
          </a:stretch>
        </p:blipFill>
        <p:spPr>
          <a:xfrm>
            <a:off x="980901" y="677796"/>
            <a:ext cx="8642465" cy="4804331"/>
          </a:xfrm>
          <a:prstGeom prst="rect">
            <a:avLst/>
          </a:prstGeom>
        </p:spPr>
      </p:pic>
    </p:spTree>
    <p:extLst>
      <p:ext uri="{BB962C8B-B14F-4D97-AF65-F5344CB8AC3E}">
        <p14:creationId xmlns:p14="http://schemas.microsoft.com/office/powerpoint/2010/main" val="422596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5557D-3E6B-7938-BD83-942823F98AD0}"/>
              </a:ext>
            </a:extLst>
          </p:cNvPr>
          <p:cNvPicPr>
            <a:picLocks noChangeAspect="1"/>
          </p:cNvPicPr>
          <p:nvPr/>
        </p:nvPicPr>
        <p:blipFill>
          <a:blip r:embed="rId3"/>
          <a:stretch>
            <a:fillRect/>
          </a:stretch>
        </p:blipFill>
        <p:spPr>
          <a:xfrm>
            <a:off x="0" y="596626"/>
            <a:ext cx="12192000" cy="5664748"/>
          </a:xfrm>
          <a:prstGeom prst="rect">
            <a:avLst/>
          </a:prstGeom>
        </p:spPr>
      </p:pic>
    </p:spTree>
    <p:extLst>
      <p:ext uri="{BB962C8B-B14F-4D97-AF65-F5344CB8AC3E}">
        <p14:creationId xmlns:p14="http://schemas.microsoft.com/office/powerpoint/2010/main" val="2625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83128" y="0"/>
            <a:ext cx="9692640" cy="639862"/>
          </a:xfrm>
        </p:spPr>
        <p:txBody>
          <a:bodyPr/>
          <a:lstStyle/>
          <a:p>
            <a:r>
              <a:rPr lang="en-US" sz="3600" dirty="0"/>
              <a:t>EDA</a:t>
            </a:r>
          </a:p>
        </p:txBody>
      </p:sp>
      <p:sp>
        <p:nvSpPr>
          <p:cNvPr id="10" name="TextBox 9">
            <a:extLst>
              <a:ext uri="{FF2B5EF4-FFF2-40B4-BE49-F238E27FC236}">
                <a16:creationId xmlns:a16="http://schemas.microsoft.com/office/drawing/2014/main" id="{793EF31E-D758-8DC4-B12D-C5E5D4D29D25}"/>
              </a:ext>
            </a:extLst>
          </p:cNvPr>
          <p:cNvSpPr txBox="1"/>
          <p:nvPr/>
        </p:nvSpPr>
        <p:spPr>
          <a:xfrm>
            <a:off x="-83128" y="706583"/>
            <a:ext cx="11413375" cy="1813253"/>
          </a:xfrm>
          <a:prstGeom prst="rect">
            <a:avLst/>
          </a:prstGeom>
          <a:noFill/>
        </p:spPr>
        <p:txBody>
          <a:bodyPr wrap="square">
            <a:spAutoFit/>
          </a:bodyPr>
          <a:lstStyle/>
          <a:p>
            <a:pPr algn="l">
              <a:lnSpc>
                <a:spcPct val="150000"/>
              </a:lnSpc>
            </a:pPr>
            <a:r>
              <a:rPr lang="en-US" sz="2000" b="1" i="0" dirty="0">
                <a:solidFill>
                  <a:srgbClr val="091E42"/>
                </a:solidFill>
                <a:effectLst/>
                <a:latin typeface="freight-text-pro"/>
              </a:rPr>
              <a:t>Univariate Analysis for Categorical Values</a:t>
            </a:r>
          </a:p>
          <a:p>
            <a:pPr algn="l">
              <a:lnSpc>
                <a:spcPct val="150000"/>
              </a:lnSpc>
            </a:pPr>
            <a:r>
              <a:rPr lang="en-US" sz="1400" i="0" dirty="0">
                <a:solidFill>
                  <a:srgbClr val="091E42"/>
                </a:solidFill>
                <a:effectLst/>
                <a:latin typeface="freight-text-pro"/>
              </a:rPr>
              <a:t>- In Lead Source Direct Traffic and Google are the two main source for Leads</a:t>
            </a:r>
          </a:p>
          <a:p>
            <a:pPr algn="l">
              <a:lnSpc>
                <a:spcPct val="150000"/>
              </a:lnSpc>
            </a:pPr>
            <a:r>
              <a:rPr lang="en-US" sz="1400" i="0" dirty="0">
                <a:solidFill>
                  <a:srgbClr val="091E42"/>
                </a:solidFill>
                <a:effectLst/>
                <a:latin typeface="freight-text-pro"/>
              </a:rPr>
              <a:t>- The Number of values is High in Email Opened and SMS Sent in Last Activity</a:t>
            </a:r>
          </a:p>
          <a:p>
            <a:pPr algn="l">
              <a:lnSpc>
                <a:spcPct val="150000"/>
              </a:lnSpc>
            </a:pPr>
            <a:r>
              <a:rPr lang="en-US" sz="1400" i="0" dirty="0">
                <a:solidFill>
                  <a:srgbClr val="091E42"/>
                </a:solidFill>
                <a:effectLst/>
                <a:latin typeface="freight-text-pro"/>
              </a:rPr>
              <a:t>- Most of the people chooses Finance Management Specialization rather than other Specialization</a:t>
            </a:r>
          </a:p>
          <a:p>
            <a:pPr algn="l">
              <a:lnSpc>
                <a:spcPct val="150000"/>
              </a:lnSpc>
            </a:pPr>
            <a:r>
              <a:rPr lang="en-US" sz="1400" i="0" dirty="0">
                <a:solidFill>
                  <a:srgbClr val="091E42"/>
                </a:solidFill>
                <a:effectLst/>
                <a:latin typeface="freight-text-pro"/>
              </a:rPr>
              <a:t>- The IT Project management have very lees so that most of the People not </a:t>
            </a:r>
            <a:r>
              <a:rPr lang="en-US" sz="1400" i="0" dirty="0" err="1">
                <a:solidFill>
                  <a:srgbClr val="091E42"/>
                </a:solidFill>
                <a:effectLst/>
                <a:latin typeface="freight-text-pro"/>
              </a:rPr>
              <a:t>prefered</a:t>
            </a:r>
            <a:r>
              <a:rPr lang="en-US" sz="1400" i="0" dirty="0">
                <a:solidFill>
                  <a:srgbClr val="091E42"/>
                </a:solidFill>
                <a:effectLst/>
                <a:latin typeface="freight-text-pro"/>
              </a:rPr>
              <a:t> this Specialization</a:t>
            </a:r>
          </a:p>
        </p:txBody>
      </p:sp>
      <p:pic>
        <p:nvPicPr>
          <p:cNvPr id="5" name="Picture 4">
            <a:extLst>
              <a:ext uri="{FF2B5EF4-FFF2-40B4-BE49-F238E27FC236}">
                <a16:creationId xmlns:a16="http://schemas.microsoft.com/office/drawing/2014/main" id="{6DB874B1-9F6B-9684-373D-EA78378030ED}"/>
              </a:ext>
            </a:extLst>
          </p:cNvPr>
          <p:cNvPicPr>
            <a:picLocks noChangeAspect="1"/>
          </p:cNvPicPr>
          <p:nvPr/>
        </p:nvPicPr>
        <p:blipFill>
          <a:blip r:embed="rId3"/>
          <a:stretch>
            <a:fillRect/>
          </a:stretch>
        </p:blipFill>
        <p:spPr>
          <a:xfrm>
            <a:off x="5846057" y="2656427"/>
            <a:ext cx="6181907" cy="2024460"/>
          </a:xfrm>
          <a:prstGeom prst="rect">
            <a:avLst/>
          </a:prstGeom>
        </p:spPr>
      </p:pic>
      <p:pic>
        <p:nvPicPr>
          <p:cNvPr id="7" name="Picture 6">
            <a:extLst>
              <a:ext uri="{FF2B5EF4-FFF2-40B4-BE49-F238E27FC236}">
                <a16:creationId xmlns:a16="http://schemas.microsoft.com/office/drawing/2014/main" id="{507D13E8-7742-F729-819F-5F7F8BBB2ABA}"/>
              </a:ext>
            </a:extLst>
          </p:cNvPr>
          <p:cNvPicPr>
            <a:picLocks noChangeAspect="1"/>
          </p:cNvPicPr>
          <p:nvPr/>
        </p:nvPicPr>
        <p:blipFill>
          <a:blip r:embed="rId4"/>
          <a:stretch>
            <a:fillRect/>
          </a:stretch>
        </p:blipFill>
        <p:spPr>
          <a:xfrm>
            <a:off x="99752" y="2725162"/>
            <a:ext cx="5523807" cy="1886989"/>
          </a:xfrm>
          <a:prstGeom prst="rect">
            <a:avLst/>
          </a:prstGeom>
        </p:spPr>
      </p:pic>
    </p:spTree>
    <p:extLst>
      <p:ext uri="{BB962C8B-B14F-4D97-AF65-F5344CB8AC3E}">
        <p14:creationId xmlns:p14="http://schemas.microsoft.com/office/powerpoint/2010/main" val="375933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83128" y="0"/>
            <a:ext cx="9692640" cy="639862"/>
          </a:xfrm>
        </p:spPr>
        <p:txBody>
          <a:bodyPr/>
          <a:lstStyle/>
          <a:p>
            <a:r>
              <a:rPr lang="en-US" sz="3600" dirty="0"/>
              <a:t>EDA</a:t>
            </a:r>
          </a:p>
        </p:txBody>
      </p:sp>
      <p:sp>
        <p:nvSpPr>
          <p:cNvPr id="10" name="TextBox 9">
            <a:extLst>
              <a:ext uri="{FF2B5EF4-FFF2-40B4-BE49-F238E27FC236}">
                <a16:creationId xmlns:a16="http://schemas.microsoft.com/office/drawing/2014/main" id="{793EF31E-D758-8DC4-B12D-C5E5D4D29D25}"/>
              </a:ext>
            </a:extLst>
          </p:cNvPr>
          <p:cNvSpPr txBox="1"/>
          <p:nvPr/>
        </p:nvSpPr>
        <p:spPr>
          <a:xfrm>
            <a:off x="0" y="706583"/>
            <a:ext cx="4500457" cy="3884205"/>
          </a:xfrm>
          <a:prstGeom prst="rect">
            <a:avLst/>
          </a:prstGeom>
          <a:noFill/>
        </p:spPr>
        <p:txBody>
          <a:bodyPr wrap="square">
            <a:spAutoFit/>
          </a:bodyPr>
          <a:lstStyle/>
          <a:p>
            <a:pPr algn="l">
              <a:lnSpc>
                <a:spcPct val="150000"/>
              </a:lnSpc>
            </a:pPr>
            <a:r>
              <a:rPr lang="en-US" sz="2000" b="1" i="0" dirty="0">
                <a:solidFill>
                  <a:srgbClr val="091E42"/>
                </a:solidFill>
                <a:effectLst/>
                <a:latin typeface="freight-text-pro"/>
              </a:rPr>
              <a:t>Bivariate Analysis with respect to Target Columns</a:t>
            </a:r>
          </a:p>
          <a:p>
            <a:pPr algn="l">
              <a:lnSpc>
                <a:spcPct val="150000"/>
              </a:lnSpc>
              <a:buFont typeface="Arial" panose="020B0604020202020204" pitchFamily="34" charset="0"/>
              <a:buChar char="•"/>
            </a:pPr>
            <a:r>
              <a:rPr lang="en-US" sz="1400" b="0" i="0" dirty="0">
                <a:solidFill>
                  <a:srgbClr val="000000"/>
                </a:solidFill>
                <a:effectLst/>
                <a:latin typeface="Helvetica Neue"/>
              </a:rPr>
              <a:t>In Lead Source The number of Hot leads is higher in Direct Traffic and Google less in Other Category</a:t>
            </a:r>
          </a:p>
          <a:p>
            <a:pPr algn="l">
              <a:lnSpc>
                <a:spcPct val="150000"/>
              </a:lnSpc>
              <a:buFont typeface="Arial" panose="020B0604020202020204" pitchFamily="34" charset="0"/>
              <a:buChar char="•"/>
            </a:pPr>
            <a:r>
              <a:rPr lang="en-US" sz="1400" b="0" i="0" dirty="0">
                <a:solidFill>
                  <a:srgbClr val="000000"/>
                </a:solidFill>
                <a:effectLst/>
                <a:latin typeface="Helvetica Neue"/>
              </a:rPr>
              <a:t>In Last Activity the number of Hot leads is higher in SMS and in EMAIL cold leads is higher than hot leads.</a:t>
            </a:r>
          </a:p>
          <a:p>
            <a:pPr algn="l">
              <a:lnSpc>
                <a:spcPct val="150000"/>
              </a:lnSpc>
              <a:buFont typeface="Arial" panose="020B0604020202020204" pitchFamily="34" charset="0"/>
              <a:buChar char="•"/>
            </a:pPr>
            <a:r>
              <a:rPr lang="en-US" sz="1400" b="0" i="0" dirty="0">
                <a:solidFill>
                  <a:srgbClr val="000000"/>
                </a:solidFill>
                <a:effectLst/>
                <a:latin typeface="Helvetica Neue"/>
              </a:rPr>
              <a:t>In Last Notable Activity it's mostly same as Last Activity.</a:t>
            </a:r>
          </a:p>
          <a:p>
            <a:pPr algn="l">
              <a:lnSpc>
                <a:spcPct val="150000"/>
              </a:lnSpc>
              <a:buFont typeface="Arial" panose="020B0604020202020204" pitchFamily="34" charset="0"/>
              <a:buChar char="•"/>
            </a:pPr>
            <a:r>
              <a:rPr lang="en-US" sz="1400" b="0" i="0" dirty="0">
                <a:solidFill>
                  <a:srgbClr val="000000"/>
                </a:solidFill>
                <a:effectLst/>
                <a:latin typeface="Helvetica Neue"/>
              </a:rPr>
              <a:t>In Specialization most of the leads are comes from Finance management but here Hot leads are lesser than Cold lead</a:t>
            </a:r>
          </a:p>
        </p:txBody>
      </p:sp>
      <p:pic>
        <p:nvPicPr>
          <p:cNvPr id="9" name="Picture 8">
            <a:extLst>
              <a:ext uri="{FF2B5EF4-FFF2-40B4-BE49-F238E27FC236}">
                <a16:creationId xmlns:a16="http://schemas.microsoft.com/office/drawing/2014/main" id="{A2C169F5-C158-6258-AAD0-56617C802864}"/>
              </a:ext>
            </a:extLst>
          </p:cNvPr>
          <p:cNvPicPr>
            <a:picLocks noChangeAspect="1"/>
          </p:cNvPicPr>
          <p:nvPr/>
        </p:nvPicPr>
        <p:blipFill>
          <a:blip r:embed="rId3"/>
          <a:stretch>
            <a:fillRect/>
          </a:stretch>
        </p:blipFill>
        <p:spPr>
          <a:xfrm>
            <a:off x="4417330" y="1770611"/>
            <a:ext cx="7774670" cy="4804757"/>
          </a:xfrm>
          <a:prstGeom prst="rect">
            <a:avLst/>
          </a:prstGeom>
        </p:spPr>
      </p:pic>
    </p:spTree>
    <p:extLst>
      <p:ext uri="{BB962C8B-B14F-4D97-AF65-F5344CB8AC3E}">
        <p14:creationId xmlns:p14="http://schemas.microsoft.com/office/powerpoint/2010/main" val="646223308"/>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{182477E4-32D9-4D49-AF6E-7C46CB403754}tf45331398_win32</Template>
  <TotalTime>114</TotalTime>
  <Words>770</Words>
  <Application>Microsoft Office PowerPoint</Application>
  <PresentationFormat>Widescreen</PresentationFormat>
  <Paragraphs>88</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freight-text-pro</vt:lpstr>
      <vt:lpstr>Helvetica Neue</vt:lpstr>
      <vt:lpstr>Tenorite</vt:lpstr>
      <vt:lpstr>Wingdings</vt:lpstr>
      <vt:lpstr>Custom</vt:lpstr>
      <vt:lpstr>Lead Scoring Case Study  Group Members: Ramakrishnan Ramasamy Dinesh Rajshri  Date : 04/14/2024</vt:lpstr>
      <vt:lpstr>Agenda</vt:lpstr>
      <vt:lpstr>Problem Statement</vt:lpstr>
      <vt:lpstr>Solution Methodology</vt:lpstr>
      <vt:lpstr>PowerPoint Presentation</vt:lpstr>
      <vt:lpstr>PowerPoint Presentation</vt:lpstr>
      <vt:lpstr>PowerPoint Presentation</vt:lpstr>
      <vt:lpstr>EDA</vt:lpstr>
      <vt:lpstr>EDA</vt:lpstr>
      <vt:lpstr>Model Creation</vt:lpstr>
      <vt:lpstr>Model Creation</vt:lpstr>
      <vt:lpstr>Model Creation</vt:lpstr>
      <vt:lpstr>Model Creation</vt:lpstr>
      <vt:lpstr>Model 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Ramasamy, RamaKrishnan - Contractor {PBC}</dc:creator>
  <cp:lastModifiedBy>Ramasamy, RamaKrishnan - Contractor {PBC}</cp:lastModifiedBy>
  <cp:revision>46</cp:revision>
  <dcterms:created xsi:type="dcterms:W3CDTF">2024-04-14T16:55:50Z</dcterms:created>
  <dcterms:modified xsi:type="dcterms:W3CDTF">2024-04-14T18:50:03Z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