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8" r:id="rId17"/>
    <p:sldId id="327" r:id="rId18"/>
    <p:sldId id="330" r:id="rId19"/>
    <p:sldId id="326" r:id="rId20"/>
    <p:sldId id="306" r:id="rId21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EB1"/>
    <a:srgbClr val="8488C4"/>
    <a:srgbClr val="3030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8DC72-DC63-4D70-870E-FF844C7390CA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E6B26-B0FC-4788-87C3-1EA1F0DF48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F23A0-1E46-4094-A2BD-6E3E189EECA5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408BF-B223-43E2-8A64-7263D64724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682FA-D2EE-4624-B7BB-F82493384DAE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A57F7-28DE-4030-8CBF-DFB8631DF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4C774-6B10-4438-8CE9-9D411EA47C44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A420B-3195-4712-B5ED-DBF51788AB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7466D-74AA-431E-AE28-D525B78B13D9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722A3-D4E4-4909-B840-385684FC0E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100C2-2F3B-49DA-9CFC-EB631F9D3E35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61ABB-59F5-474D-B56C-972ECC799C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0D3CA-8A8C-4949-90C9-D8EF5E78F596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9901-1940-412A-9616-0DB42986F9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BE2A9-2200-47EB-8E51-FC9FF8EC016A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7AF1A-81BB-4969-A4D7-4C0BA3542A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7D7CA-F6A4-4FFE-80A1-5A5887453B82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4E907-1A0B-4C7B-8BCC-CA3899168D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AE0AD-C6B2-4C2D-9B62-678A05F55C8B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12F1-2408-402A-9C12-B894757730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126C-708C-47D2-968B-D287497F6795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845E4-35CB-4885-B8E6-14B84E354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9155DA-87CC-4B71-9FA2-0D6776E0E01E}" type="datetimeFigureOut">
              <a:rPr lang="en-US"/>
              <a:pPr>
                <a:defRPr/>
              </a:pPr>
              <a:t>4/9/2012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7809CA-D774-4718-9352-2FCD61495B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GB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GB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2938" y="928688"/>
            <a:ext cx="7772400" cy="492918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solidFill>
              <a:srgbClr val="DCAEB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GB" sz="4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GB" sz="4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2" name="Picture 6" descr="C:\Users\Sanjay\AppData\Local\Microsoft\Windows\Temporary Internet Files\Content.IE5\ZCL84X3M\MP900402487[1]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258888" y="1268413"/>
            <a:ext cx="65024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92275" y="1916113"/>
            <a:ext cx="5759450" cy="23098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4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Reference, Retention and Reserve Samples</a:t>
            </a:r>
            <a:endParaRPr lang="en-GB" sz="4800" dirty="0">
              <a:solidFill>
                <a:schemeClr val="accent3">
                  <a:lumMod val="20000"/>
                  <a:lumOff val="8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 Requirements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algn="just" eaLnBrk="1" hangingPunct="1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batch is packaged in two or more packaging operations (e.g. for different markets),one retention sample taken from each individual packaging operation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GB" dirty="0" smtClean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exception to this will be when a small amount of a batch is packaged for different markets or in case of very expensive medicinal product then only one retention sample can be taken.</a:t>
            </a:r>
            <a:endParaRPr lang="en-GB" dirty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 Requirements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/>
          </a:bodyPr>
          <a:lstStyle/>
          <a:p>
            <a:pPr algn="just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Reference samples of each batch of the following must be kept at the site at which they were used: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i="1" dirty="0" smtClean="0">
                <a:solidFill>
                  <a:srgbClr val="C00000"/>
                </a:solidFill>
              </a:rPr>
              <a:t>starting material 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i="1" dirty="0" smtClean="0">
                <a:solidFill>
                  <a:srgbClr val="C00000"/>
                </a:solidFill>
              </a:rPr>
              <a:t>intermediate product 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i="1" dirty="0" smtClean="0">
                <a:solidFill>
                  <a:srgbClr val="C00000"/>
                </a:solidFill>
              </a:rPr>
              <a:t>primary and printed packaging material*</a:t>
            </a:r>
          </a:p>
          <a:p>
            <a:pPr algn="just">
              <a:buFont typeface="Arial" charset="0"/>
              <a:buNone/>
              <a:defRPr/>
            </a:pPr>
            <a:endParaRPr lang="en-GB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buFont typeface="Arial" charset="0"/>
              <a:buNone/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*The printed materials as part of the reference </a:t>
            </a:r>
          </a:p>
          <a:p>
            <a:pPr algn="just">
              <a:buFont typeface="Arial" charset="0"/>
              <a:buNone/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  and/or retention sample of the finished product</a:t>
            </a:r>
          </a:p>
          <a:p>
            <a:pPr algn="just">
              <a:buFont typeface="Arial" charset="0"/>
              <a:buNone/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  can also be accepted as reference materials.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 Requirements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70000" lnSpcReduction="20000"/>
          </a:bodyPr>
          <a:lstStyle/>
          <a:p>
            <a:pPr algn="just">
              <a:spcBef>
                <a:spcPts val="0"/>
              </a:spcBef>
              <a:defRPr/>
            </a:pPr>
            <a:r>
              <a:rPr lang="en-GB" sz="3600" dirty="0" smtClean="0">
                <a:solidFill>
                  <a:schemeClr val="accent4">
                    <a:lumMod val="50000"/>
                  </a:schemeClr>
                </a:solidFill>
              </a:rPr>
              <a:t>Must be Stored in a secure area and under conditions consistent with specified storage conditions for material or finished product</a:t>
            </a:r>
          </a:p>
          <a:p>
            <a:pPr algn="just">
              <a:spcBef>
                <a:spcPts val="0"/>
              </a:spcBef>
              <a:buFont typeface="Arial" charset="0"/>
              <a:buNone/>
              <a:defRPr/>
            </a:pPr>
            <a:endParaRPr lang="en-GB" sz="3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GB" sz="3600" dirty="0" smtClean="0">
                <a:solidFill>
                  <a:schemeClr val="accent4">
                    <a:lumMod val="50000"/>
                  </a:schemeClr>
                </a:solidFill>
              </a:rPr>
              <a:t>Storage conditions must be recorded. In case of deviation from specified conditions, document, investigate and assess impact for each retention sample</a:t>
            </a:r>
          </a:p>
          <a:p>
            <a:pPr algn="just">
              <a:spcBef>
                <a:spcPts val="0"/>
              </a:spcBef>
              <a:buFont typeface="Arial" charset="0"/>
              <a:buNone/>
              <a:defRPr/>
            </a:pPr>
            <a:endParaRPr lang="en-GB" sz="3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GB" sz="3600" dirty="0" smtClean="0">
                <a:solidFill>
                  <a:schemeClr val="accent4">
                    <a:lumMod val="50000"/>
                  </a:schemeClr>
                </a:solidFill>
              </a:rPr>
              <a:t>Access to these samples limited to authorized people</a:t>
            </a:r>
          </a:p>
          <a:p>
            <a:pPr algn="just">
              <a:spcBef>
                <a:spcPts val="0"/>
              </a:spcBef>
              <a:buFont typeface="Arial" charset="0"/>
              <a:buNone/>
              <a:defRPr/>
            </a:pPr>
            <a:endParaRPr lang="en-GB" sz="3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spcBef>
                <a:spcPts val="0"/>
              </a:spcBef>
              <a:defRPr/>
            </a:pPr>
            <a:r>
              <a:rPr lang="en-GB" sz="3600" dirty="0" smtClean="0">
                <a:solidFill>
                  <a:schemeClr val="accent4">
                    <a:lumMod val="50000"/>
                  </a:schemeClr>
                </a:solidFill>
              </a:rPr>
              <a:t>Quality must authorise and documented any withdrawal of any reference/retention samples.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API Sample Retention Period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9688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API samples should be retained for a time period covering API shelf-life plus 6 years (covers potential maximum 5 years shelf-life of finished product)</a:t>
            </a:r>
          </a:p>
          <a:p>
            <a:pPr algn="just">
              <a:spcBef>
                <a:spcPts val="0"/>
              </a:spcBef>
              <a:buFont typeface="Arial" charset="0"/>
              <a:buNone/>
              <a:defRPr/>
            </a:pPr>
            <a:endParaRPr lang="en-GB" dirty="0" smtClean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Same retention principle generally applies for API intermediates as finished product however the intermediate may have a different SL than the finished product therefore the above point will apply.</a:t>
            </a:r>
            <a:endParaRPr lang="en-GB" i="1" dirty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API Storage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API samples should be stored in same packaging system as marketed packaging system</a:t>
            </a:r>
          </a:p>
          <a:p>
            <a:pPr algn="just">
              <a:buFont typeface="Arial" charset="0"/>
              <a:buNone/>
              <a:defRPr/>
            </a:pPr>
            <a:endParaRPr lang="en-GB" dirty="0" smtClean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API intermediate samples should also be stored in same packaging system as marketed packaging system.</a:t>
            </a:r>
            <a:endParaRPr lang="en-GB" dirty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 Requirements for APIs, </a:t>
            </a:r>
            <a:r>
              <a:rPr lang="en-GB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Excipients</a:t>
            </a:r>
            <a:r>
              <a:rPr lang="en-GB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Packaging Materials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algn="just">
              <a:defRPr/>
            </a:pPr>
            <a:r>
              <a:rPr lang="en-GB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Samples of APIs and </a:t>
            </a:r>
            <a:r>
              <a:rPr lang="en-GB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excipients</a:t>
            </a:r>
            <a:r>
              <a:rPr lang="en-GB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must be retained (solvents, water, gases used in manufacturing process are excluded)</a:t>
            </a:r>
          </a:p>
          <a:p>
            <a:pPr algn="just">
              <a:defRPr/>
            </a:pPr>
            <a:r>
              <a:rPr lang="en-GB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Sample containers must assure APIs and </a:t>
            </a:r>
            <a:r>
              <a:rPr lang="en-GB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excipients</a:t>
            </a:r>
            <a:r>
              <a:rPr lang="en-GB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are protected throughout the retention period</a:t>
            </a:r>
          </a:p>
          <a:p>
            <a:pPr algn="just">
              <a:defRPr/>
            </a:pPr>
            <a:r>
              <a:rPr lang="en-GB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Retention period: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i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Excipients</a:t>
            </a:r>
            <a:r>
              <a:rPr lang="en-GB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API: one year after the shelf-life of drug product and at least two years after release of the finished product if local regulations allow (EU)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period may be shortened if material stability period is shorter.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 Requirements for APIs, </a:t>
            </a:r>
            <a:r>
              <a:rPr lang="en-GB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Excipients</a:t>
            </a:r>
            <a:r>
              <a:rPr lang="en-GB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Packaging Materials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Retention period (cont.)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Packaging material must be retained for the duration of shelf-life of finished product concerned (EU regulation).</a:t>
            </a:r>
          </a:p>
        </p:txBody>
      </p:sp>
      <p:pic>
        <p:nvPicPr>
          <p:cNvPr id="17414" name="Picture 7" descr="C:\Users\Sanjay\AppData\Local\Microsoft\Windows\Temporary Internet Files\Content.IE5\LFC8UHK9\MC90033558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3573463"/>
            <a:ext cx="19939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 Requirements for Finished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algn="just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Samples must be retained in marketed primary and secondary packaging</a:t>
            </a:r>
          </a:p>
          <a:p>
            <a:pPr algn="just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Retention period: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Minimum one year after expiry of finished product</a:t>
            </a:r>
          </a:p>
          <a:p>
            <a:pPr algn="just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 and Retention samples stored at the site that releases the finished product and/or according specific local requirements (Canada, EU).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 Requirements for Controlled Drugs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algn="just">
              <a:spcBef>
                <a:spcPts val="3000"/>
              </a:spcBef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Stored separate from other samples and protection against forced entry</a:t>
            </a:r>
          </a:p>
          <a:p>
            <a:pPr algn="just">
              <a:spcBef>
                <a:spcPts val="3000"/>
              </a:spcBef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Only authorised personnel must have access to controlled drug area</a:t>
            </a:r>
          </a:p>
          <a:p>
            <a:pPr algn="just">
              <a:spcBef>
                <a:spcPts val="3000"/>
              </a:spcBef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Monitoring and reconciliation logbook is mandatory, there must be a defined retention period for logbook after the date of last product sampling.</a:t>
            </a:r>
            <a:endParaRPr lang="en-GB" i="1" dirty="0" smtClean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Reserve Samples - Finished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algn="just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Visual examination of representative lots of retention (reserve) samples to be performed if required by local regulation (products marketed within the US or for the US market)</a:t>
            </a:r>
          </a:p>
          <a:p>
            <a:pPr algn="just">
              <a:buFont typeface="Arial" charset="0"/>
              <a:buNone/>
              <a:defRPr/>
            </a:pPr>
            <a:endParaRPr lang="en-GB" dirty="0" smtClean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Examination of finished products reserve samples required during complaint investigation and as part of Annual Product Review (products marketed within the US or for the US market).</a:t>
            </a:r>
            <a:endParaRPr lang="en-GB" i="1" dirty="0" smtClean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Definition (1)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557338"/>
            <a:ext cx="8229600" cy="4800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 SAMPLE (EU):</a:t>
            </a:r>
          </a:p>
          <a:p>
            <a:pPr eaLnBrk="1" hangingPunct="1">
              <a:spcBef>
                <a:spcPts val="0"/>
              </a:spcBef>
              <a:buFont typeface="Arial" charset="0"/>
              <a:buNone/>
              <a:defRPr/>
            </a:pPr>
            <a:endParaRPr lang="en-GB" sz="2400" b="1" dirty="0" smtClean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 eaLnBrk="1" hangingPunct="1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GB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sample of a batch of starting material, packaging material or finished product stored for the purpose of being analyzed should the need arise during the shelf life of the batch concerned</a:t>
            </a:r>
          </a:p>
          <a:p>
            <a:pPr lvl="1" algn="just" eaLnBrk="1" hangingPunct="1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GB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Critical intermediate or intermediate when sufficient stability</a:t>
            </a:r>
          </a:p>
          <a:p>
            <a:pPr lvl="1" algn="just" eaLnBrk="1" hangingPunct="1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GB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Sufficient size to permit at least </a:t>
            </a:r>
            <a:r>
              <a:rPr lang="en-GB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 occasions </a:t>
            </a:r>
            <a:r>
              <a:rPr lang="en-GB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full analytical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54832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ctr" eaLnBrk="1" fontAlgn="auto" hangingPunct="1">
              <a:lnSpc>
                <a:spcPct val="105000"/>
              </a:lnSpc>
              <a:spcAft>
                <a:spcPts val="0"/>
              </a:spcAft>
              <a:buClr>
                <a:srgbClr val="990033"/>
              </a:buClr>
              <a:buSzPct val="75000"/>
              <a:buFont typeface="Arial" pitchFamily="34" charset="0"/>
              <a:buNone/>
              <a:defRPr/>
            </a:pPr>
            <a:endParaRPr lang="en-GB" sz="4800" b="1" dirty="0" smtClean="0">
              <a:solidFill>
                <a:srgbClr val="C00000"/>
              </a:solidFill>
              <a:latin typeface="Verdana" pitchFamily="34" charset="0"/>
            </a:endParaRPr>
          </a:p>
          <a:p>
            <a:pPr algn="ctr" eaLnBrk="1" fontAlgn="auto" hangingPunct="1">
              <a:lnSpc>
                <a:spcPct val="105000"/>
              </a:lnSpc>
              <a:spcAft>
                <a:spcPts val="0"/>
              </a:spcAft>
              <a:buClr>
                <a:srgbClr val="990033"/>
              </a:buClr>
              <a:buSzPct val="75000"/>
              <a:buFont typeface="Arial" pitchFamily="34" charset="0"/>
              <a:buNone/>
              <a:defRPr/>
            </a:pPr>
            <a:endParaRPr lang="en-GB" sz="4800" b="1" dirty="0" smtClean="0">
              <a:solidFill>
                <a:srgbClr val="C00000"/>
              </a:solidFill>
              <a:latin typeface="Verdana" pitchFamily="34" charset="0"/>
            </a:endParaRPr>
          </a:p>
          <a:p>
            <a:pPr algn="ctr" eaLnBrk="1" fontAlgn="auto" hangingPunct="1">
              <a:lnSpc>
                <a:spcPct val="105000"/>
              </a:lnSpc>
              <a:spcAft>
                <a:spcPts val="0"/>
              </a:spcAft>
              <a:buClr>
                <a:srgbClr val="990033"/>
              </a:buClr>
              <a:buSzPct val="75000"/>
              <a:buFont typeface="Arial" pitchFamily="34" charset="0"/>
              <a:buNone/>
              <a:defRPr/>
            </a:pPr>
            <a:r>
              <a:rPr lang="en-GB" sz="4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</a:t>
            </a:r>
          </a:p>
          <a:p>
            <a:pPr algn="ctr" eaLnBrk="1" fontAlgn="auto" hangingPunct="1">
              <a:lnSpc>
                <a:spcPct val="105000"/>
              </a:lnSpc>
              <a:spcAft>
                <a:spcPts val="0"/>
              </a:spcAft>
              <a:buClr>
                <a:srgbClr val="990033"/>
              </a:buClr>
              <a:buSzPct val="75000"/>
              <a:buFont typeface="Wingdings 2" pitchFamily="18" charset="2"/>
              <a:buChar char="Ã"/>
              <a:defRPr/>
            </a:pPr>
            <a:endParaRPr lang="en-GB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1" fontAlgn="auto" hangingPunct="1">
              <a:lnSpc>
                <a:spcPct val="105000"/>
              </a:lnSpc>
              <a:spcAft>
                <a:spcPts val="0"/>
              </a:spcAft>
              <a:buClr>
                <a:srgbClr val="990033"/>
              </a:buClr>
              <a:buSzPct val="75000"/>
              <a:buFont typeface="Arial" pitchFamily="34" charset="0"/>
              <a:buNone/>
              <a:defRPr/>
            </a:pPr>
            <a:r>
              <a:rPr lang="en-GB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Any Questions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</p:txBody>
      </p:sp>
      <p:pic>
        <p:nvPicPr>
          <p:cNvPr id="21507" name="Picture 3" descr="C:\Documents and Settings\snadarajah\Local Settings\Temporary Internet Files\Content.IE5\PCP44F0J\MC900441428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72188" y="3143250"/>
            <a:ext cx="240347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Definition (2)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RETENTION SAMPLE (EU):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sample of a fully packaged unit from a batch of finished product stored for identification purposes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GB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many instances, reference and retention samples of finished products are presented identically. In such circumstances, reference and retention samples may be regarded as interchangeable.</a:t>
            </a:r>
            <a:endParaRPr lang="en-GB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Definition (3)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RESERVE SAMPLE (US):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sample representative of each lot in each shipment of each active ingredient or a sample representative of each lot of drug product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least two times the quantity necessary for all tests required to determine whether the API or drug product meets its established specifications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Drug products must be stored in the same container-closure in which it is marketed.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APPLICABLE TO:</a:t>
            </a:r>
          </a:p>
          <a:p>
            <a:pPr eaLnBrk="1" hangingPunct="1">
              <a:buNone/>
              <a:defRPr/>
            </a:pPr>
            <a:endParaRPr lang="en-GB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spcAft>
                <a:spcPts val="1800"/>
              </a:spcAft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pharmaceutical manufacturing and distribution sites</a:t>
            </a:r>
          </a:p>
          <a:p>
            <a:pPr eaLnBrk="1" hangingPunct="1">
              <a:spcAft>
                <a:spcPts val="1800"/>
              </a:spcAft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affiliates</a:t>
            </a:r>
          </a:p>
          <a:p>
            <a:pPr eaLnBrk="1" hangingPunct="1">
              <a:spcAft>
                <a:spcPts val="1800"/>
              </a:spcAft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GMP/GDP Subcontractors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 Documents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EU: EC - Volume 4 – GMP</a:t>
            </a:r>
          </a:p>
          <a:p>
            <a:pPr eaLnBrk="1" hangingPunct="1">
              <a:buFont typeface="Arial" charset="0"/>
              <a:buNone/>
              <a:defRPr/>
            </a:pPr>
            <a:endParaRPr lang="en-GB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fr-FR" b="1" i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</a:t>
            </a:r>
            <a:r>
              <a:rPr lang="fr-FR" b="1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fr-FR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fr-FR" i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Quality</a:t>
            </a:r>
            <a:r>
              <a:rPr lang="fr-FR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Management – </a:t>
            </a:r>
            <a:r>
              <a:rPr lang="fr-FR" i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Quality</a:t>
            </a:r>
            <a:r>
              <a:rPr lang="fr-FR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 1.4 (VIII)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GB" b="1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  <a:r>
              <a:rPr lang="en-GB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Quality Control - Sampling 6.12 and 6.14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GB" b="1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Annex 19</a:t>
            </a:r>
            <a:r>
              <a:rPr lang="en-GB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Reference and retention Samples</a:t>
            </a:r>
            <a:endParaRPr lang="en-GB" i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 Documents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6799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</a:rPr>
              <a:t>US: FDA</a:t>
            </a:r>
          </a:p>
          <a:p>
            <a:pPr eaLnBrk="1" hangingPunct="1">
              <a:defRPr/>
            </a:pPr>
            <a:endParaRPr lang="en-GB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pt-BR" sz="3200" b="1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21 CFR 211.170 </a:t>
            </a:r>
            <a:r>
              <a:rPr lang="pt-BR" sz="3200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Reserve Samples</a:t>
            </a:r>
          </a:p>
          <a:p>
            <a:pPr lvl="1" eaLnBrk="1" hangingPunct="1"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GB" sz="3200" b="1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21 CFR 211.180 (e) </a:t>
            </a:r>
            <a:r>
              <a:rPr lang="en-GB" sz="3200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Records and Reports, General Requirements</a:t>
            </a:r>
            <a:endParaRPr lang="en-GB" sz="3200" i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 Documents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ICH</a:t>
            </a:r>
          </a:p>
          <a:p>
            <a:pPr eaLnBrk="1" hangingPunct="1">
              <a:defRPr/>
            </a:pPr>
            <a:endParaRPr lang="en-GB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GB" sz="3200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Guideline Q 7 A GMP for Active Pharmaceutical Ingredients paragraph 11.7 Reserve/Retention Samples</a:t>
            </a:r>
            <a:endParaRPr lang="en-GB" sz="3200" i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 Requirements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/>
          </a:bodyPr>
          <a:lstStyle/>
          <a:p>
            <a:pPr algn="just" eaLnBrk="1" hangingPunct="1">
              <a:defRPr/>
            </a:pP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Requirements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retention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samples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(EU) 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 to reserve samples (US)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GB" dirty="0" smtClean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Reference/Reserve Samples should be of sufficient size to permit, on at least two occasions, a full analytical control (including sterility and </a:t>
            </a:r>
            <a:r>
              <a:rPr lang="en-GB" dirty="0" err="1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pyrogens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 Exception must be approved by Site Quality Management and agreed with relevant competent authority.</a:t>
            </a:r>
            <a:endParaRPr lang="en-GB" dirty="0">
              <a:solidFill>
                <a:schemeClr val="accent4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934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Definition (1)</vt:lpstr>
      <vt:lpstr>Definition (2)</vt:lpstr>
      <vt:lpstr>Definition (3)</vt:lpstr>
      <vt:lpstr>Scope</vt:lpstr>
      <vt:lpstr>Reference Documents (1)</vt:lpstr>
      <vt:lpstr>Reference Documents (2)</vt:lpstr>
      <vt:lpstr>Reference Documents (3)</vt:lpstr>
      <vt:lpstr>General Requirements (1)</vt:lpstr>
      <vt:lpstr>General Requirements (2)</vt:lpstr>
      <vt:lpstr>General Requirements (3)</vt:lpstr>
      <vt:lpstr>General Requirements (4)</vt:lpstr>
      <vt:lpstr>API Sample Retention Period </vt:lpstr>
      <vt:lpstr>API Storage Requirements</vt:lpstr>
      <vt:lpstr>Storage Requirements for APIs, Excipients and Packaging Materials (1)</vt:lpstr>
      <vt:lpstr>Storage Requirements for APIs, Excipients and Packaging Materials (2)</vt:lpstr>
      <vt:lpstr>Storage Requirements for Finished Product </vt:lpstr>
      <vt:lpstr>Storage Requirements for Controlled Drugs</vt:lpstr>
      <vt:lpstr>Reserve Samples - Finished Product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SNadarajah</dc:creator>
  <cp:lastModifiedBy>Sanjay</cp:lastModifiedBy>
  <cp:revision>64</cp:revision>
  <dcterms:created xsi:type="dcterms:W3CDTF">2011-10-07T08:47:17Z</dcterms:created>
  <dcterms:modified xsi:type="dcterms:W3CDTF">2012-04-09T04:52:26Z</dcterms:modified>
</cp:coreProperties>
</file>