
<file path=[Content_Types].xml><?xml version="1.0" encoding="utf-8"?>
<Types xmlns="http://schemas.openxmlformats.org/package/2006/content-types">
  <Default Extension="png" ContentType="image/png"/>
  <Default Extension="svg" ContentType="image/svg+xml"/>
  <Default Extension="xlsm" ContentType="application/vnd.ms-excel.sheet.macroEnabled.12"/>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handoutMasterIdLst>
    <p:handoutMasterId r:id="rId4"/>
  </p:handoutMasterIdLst>
  <p:sldIdLst>
    <p:sldId id="256" r:id="rId2"/>
  </p:sldIdLst>
  <p:sldSz cx="30175200" cy="51206400"/>
  <p:notesSz cx="6858000" cy="9144000"/>
  <p:defaultTextStyle>
    <a:defPPr>
      <a:defRPr lang="en-US"/>
    </a:defPPr>
    <a:lvl1pPr marL="0" algn="l" defTabSz="3686102" rtl="0" eaLnBrk="1" latinLnBrk="0" hangingPunct="1">
      <a:defRPr sz="7256" kern="1200">
        <a:solidFill>
          <a:schemeClr val="tx1"/>
        </a:solidFill>
        <a:latin typeface="+mn-lt"/>
        <a:ea typeface="+mn-ea"/>
        <a:cs typeface="+mn-cs"/>
      </a:defRPr>
    </a:lvl1pPr>
    <a:lvl2pPr marL="1843050" algn="l" defTabSz="3686102" rtl="0" eaLnBrk="1" latinLnBrk="0" hangingPunct="1">
      <a:defRPr sz="7256" kern="1200">
        <a:solidFill>
          <a:schemeClr val="tx1"/>
        </a:solidFill>
        <a:latin typeface="+mn-lt"/>
        <a:ea typeface="+mn-ea"/>
        <a:cs typeface="+mn-cs"/>
      </a:defRPr>
    </a:lvl2pPr>
    <a:lvl3pPr marL="3686102" algn="l" defTabSz="3686102" rtl="0" eaLnBrk="1" latinLnBrk="0" hangingPunct="1">
      <a:defRPr sz="7256" kern="1200">
        <a:solidFill>
          <a:schemeClr val="tx1"/>
        </a:solidFill>
        <a:latin typeface="+mn-lt"/>
        <a:ea typeface="+mn-ea"/>
        <a:cs typeface="+mn-cs"/>
      </a:defRPr>
    </a:lvl3pPr>
    <a:lvl4pPr marL="5529151" algn="l" defTabSz="3686102" rtl="0" eaLnBrk="1" latinLnBrk="0" hangingPunct="1">
      <a:defRPr sz="7256" kern="1200">
        <a:solidFill>
          <a:schemeClr val="tx1"/>
        </a:solidFill>
        <a:latin typeface="+mn-lt"/>
        <a:ea typeface="+mn-ea"/>
        <a:cs typeface="+mn-cs"/>
      </a:defRPr>
    </a:lvl4pPr>
    <a:lvl5pPr marL="7372203" algn="l" defTabSz="3686102" rtl="0" eaLnBrk="1" latinLnBrk="0" hangingPunct="1">
      <a:defRPr sz="7256" kern="1200">
        <a:solidFill>
          <a:schemeClr val="tx1"/>
        </a:solidFill>
        <a:latin typeface="+mn-lt"/>
        <a:ea typeface="+mn-ea"/>
        <a:cs typeface="+mn-cs"/>
      </a:defRPr>
    </a:lvl5pPr>
    <a:lvl6pPr marL="9215253" algn="l" defTabSz="3686102" rtl="0" eaLnBrk="1" latinLnBrk="0" hangingPunct="1">
      <a:defRPr sz="7256" kern="1200">
        <a:solidFill>
          <a:schemeClr val="tx1"/>
        </a:solidFill>
        <a:latin typeface="+mn-lt"/>
        <a:ea typeface="+mn-ea"/>
        <a:cs typeface="+mn-cs"/>
      </a:defRPr>
    </a:lvl6pPr>
    <a:lvl7pPr marL="11058303" algn="l" defTabSz="3686102" rtl="0" eaLnBrk="1" latinLnBrk="0" hangingPunct="1">
      <a:defRPr sz="7256" kern="1200">
        <a:solidFill>
          <a:schemeClr val="tx1"/>
        </a:solidFill>
        <a:latin typeface="+mn-lt"/>
        <a:ea typeface="+mn-ea"/>
        <a:cs typeface="+mn-cs"/>
      </a:defRPr>
    </a:lvl7pPr>
    <a:lvl8pPr marL="12901355" algn="l" defTabSz="3686102" rtl="0" eaLnBrk="1" latinLnBrk="0" hangingPunct="1">
      <a:defRPr sz="7256" kern="1200">
        <a:solidFill>
          <a:schemeClr val="tx1"/>
        </a:solidFill>
        <a:latin typeface="+mn-lt"/>
        <a:ea typeface="+mn-ea"/>
        <a:cs typeface="+mn-cs"/>
      </a:defRPr>
    </a:lvl8pPr>
    <a:lvl9pPr marL="14744404" algn="l" defTabSz="3686102" rtl="0" eaLnBrk="1" latinLnBrk="0" hangingPunct="1">
      <a:defRPr sz="725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01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799" autoAdjust="0"/>
    <p:restoredTop sz="95597" autoAdjust="0"/>
  </p:normalViewPr>
  <p:slideViewPr>
    <p:cSldViewPr snapToGrid="0" snapToObjects="1">
      <p:cViewPr>
        <p:scale>
          <a:sx n="33" d="100"/>
          <a:sy n="33" d="100"/>
        </p:scale>
        <p:origin x="1344" y="-4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101" d="100"/>
          <a:sy n="101" d="100"/>
        </p:scale>
        <p:origin x="39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Title</a:t>
            </a:r>
            <a:endParaRPr lang="en-US" sz="3200" b="1" dirty="0">
              <a:solidFill>
                <a:schemeClr val="tx1"/>
              </a:solidFill>
            </a:endParaRPr>
          </a:p>
        </c:rich>
      </c:tx>
      <c:layout>
        <c:manualLayout>
          <c:xMode val="edge"/>
          <c:yMode val="edge"/>
          <c:x val="0.31977639488861598"/>
          <c:y val="5.76778642083684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dLbls>
          <c:showLegendKey val="0"/>
          <c:showVal val="0"/>
          <c:showCatName val="0"/>
          <c:showSerName val="0"/>
          <c:showPercent val="0"/>
          <c:showBubbleSize val="0"/>
          <c:showLeaderLines val="0"/>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dLbls>
          <c:showLegendKey val="0"/>
          <c:showVal val="0"/>
          <c:showCatName val="0"/>
          <c:showSerName val="0"/>
          <c:showPercent val="0"/>
          <c:showBubbleSize val="0"/>
          <c:showLeaderLines val="0"/>
        </c:dLbls>
        <c:firstSliceAng val="0"/>
        <c:holeSize val="50"/>
      </c:doughnutChart>
      <c:spPr>
        <a:noFill/>
        <a:ln w="22320">
          <a:noFill/>
        </a:ln>
      </c:spPr>
    </c:plotArea>
    <c:legend>
      <c:legendPos val="b"/>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Chart Title</a:t>
            </a:r>
          </a:p>
        </c:rich>
      </c:tx>
      <c:layout>
        <c:manualLayout>
          <c:xMode val="edge"/>
          <c:yMode val="edge"/>
          <c:x val="0.26578038991450997"/>
          <c:y val="0.10371307011441699"/>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653482108432799"/>
          <c:y val="0.18120462338795801"/>
          <c:w val="0.51592749296523299"/>
          <c:h val="0.63988916312787303"/>
        </c:manualLayout>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tr-TR" sz="3200" b="1" dirty="0" smtClean="0">
                <a:solidFill>
                  <a:schemeClr val="tx1"/>
                </a:solidFill>
              </a:rPr>
              <a:t>Captive Portal Survey</a:t>
            </a:r>
            <a:endParaRPr lang="en-US" sz="3200" b="1" dirty="0">
              <a:solidFill>
                <a:schemeClr val="tx1"/>
              </a:solidFill>
            </a:endParaRPr>
          </a:p>
        </c:rich>
      </c:tx>
      <c:layout>
        <c:manualLayout>
          <c:xMode val="edge"/>
          <c:yMode val="edge"/>
          <c:x val="3.5134084795285153E-2"/>
          <c:y val="4.9266272584203859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B267-4F07-A6FF-A2D19CA15448}"/>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B267-4F07-A6FF-A2D19CA15448}"/>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B267-4F07-A6FF-A2D19CA15448}"/>
              </c:ext>
            </c:extLst>
          </c:dPt>
          <c:dLbls>
            <c:dLbl>
              <c:idx val="0"/>
              <c:layout/>
              <c:tx>
                <c:rich>
                  <a:bodyPr/>
                  <a:lstStyle/>
                  <a:p>
                    <a:fld id="{05433E96-E357-4E56-89D7-6E7B1CC451BE}" type="VALUE">
                      <a:rPr lang="en-US" sz="2400" b="1">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B267-4F07-A6FF-A2D19CA15448}"/>
                </c:ext>
              </c:extLst>
            </c:dLbl>
            <c:dLbl>
              <c:idx val="1"/>
              <c:spPr>
                <a:noFill/>
                <a:ln>
                  <a:noFill/>
                </a:ln>
                <a:effectLst/>
              </c:spPr>
              <c:txPr>
                <a:bodyPr wrap="square" lIns="38100" tIns="19050" rIns="38100" bIns="19050" anchor="ctr">
                  <a:spAutoFit/>
                </a:bodyPr>
                <a:lstStyle/>
                <a:p>
                  <a:pPr>
                    <a:defRPr sz="2400" b="1">
                      <a:solidFill>
                        <a:schemeClr val="bg1"/>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3-B267-4F07-A6FF-A2D19CA15448}"/>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2"/>
                <c:pt idx="0">
                  <c:v>Yes</c:v>
                </c:pt>
                <c:pt idx="1">
                  <c:v>No</c:v>
                </c:pt>
              </c:strCache>
            </c:strRef>
          </c:cat>
          <c:val>
            <c:numRef>
              <c:f>Sheet1!$B$2:$B$4</c:f>
              <c:numCache>
                <c:formatCode>General</c:formatCode>
                <c:ptCount val="3"/>
                <c:pt idx="0">
                  <c:v>65.8</c:v>
                </c:pt>
                <c:pt idx="1">
                  <c:v>34.200000000000003</c:v>
                </c:pt>
              </c:numCache>
            </c:numRef>
          </c:val>
          <c:extLst>
            <c:ext xmlns:c16="http://schemas.microsoft.com/office/drawing/2014/chart" uri="{C3380CC4-5D6E-409C-BE32-E72D297353CC}">
              <c16:uniqueId val="{00000006-B267-4F07-A6FF-A2D19CA15448}"/>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2"/>
        <c:delete val="1"/>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tr-TR" sz="3200" b="1" dirty="0" smtClean="0">
                <a:solidFill>
                  <a:schemeClr val="tx1"/>
                </a:solidFill>
              </a:rPr>
              <a:t>Downloading certificate.exe</a:t>
            </a:r>
            <a:endParaRPr lang="en-US" sz="3200" b="1" dirty="0">
              <a:solidFill>
                <a:schemeClr val="tx1"/>
              </a:solidFill>
            </a:endParaRPr>
          </a:p>
        </c:rich>
      </c:tx>
      <c:layout>
        <c:manualLayout>
          <c:xMode val="edge"/>
          <c:yMode val="edge"/>
          <c:x val="4.9284162074762321E-2"/>
          <c:y val="4.689901911827451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chemeClr val="accent3"/>
              </a:solidFill>
              <a:ln w="11160">
                <a:solidFill>
                  <a:srgbClr val="FFFFFF"/>
                </a:solidFill>
                <a:prstDash val="solid"/>
              </a:ln>
            </c:spPr>
            <c:extLst>
              <c:ext xmlns:c16="http://schemas.microsoft.com/office/drawing/2014/chart" uri="{C3380CC4-5D6E-409C-BE32-E72D297353CC}">
                <c16:uniqueId val="{00000001-3C8F-48CE-B02C-6DD51E4AFBAD}"/>
              </c:ext>
            </c:extLst>
          </c:dPt>
          <c:dPt>
            <c:idx val="1"/>
            <c:bubble3D val="0"/>
            <c:spPr>
              <a:solidFill>
                <a:schemeClr val="accent3">
                  <a:lumMod val="50000"/>
                </a:schemeClr>
              </a:solidFill>
              <a:ln w="11160">
                <a:solidFill>
                  <a:srgbClr val="FFFFFF"/>
                </a:solidFill>
                <a:prstDash val="solid"/>
              </a:ln>
            </c:spPr>
            <c:extLst>
              <c:ext xmlns:c16="http://schemas.microsoft.com/office/drawing/2014/chart" uri="{C3380CC4-5D6E-409C-BE32-E72D297353CC}">
                <c16:uniqueId val="{00000003-3C8F-48CE-B02C-6DD51E4AFBAD}"/>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3C8F-48CE-B02C-6DD51E4AFBAD}"/>
              </c:ext>
            </c:extLst>
          </c:dPt>
          <c:dLbls>
            <c:spPr>
              <a:noFill/>
              <a:ln>
                <a:noFill/>
              </a:ln>
              <a:effectLst/>
            </c:spPr>
            <c:txPr>
              <a:bodyPr wrap="square" lIns="38100" tIns="19050" rIns="38100" bIns="19050" anchor="ctr">
                <a:spAutoFit/>
              </a:bodyPr>
              <a:lstStyle/>
              <a:p>
                <a:pPr>
                  <a:defRPr sz="2400" b="1" i="0">
                    <a:solidFill>
                      <a:schemeClr val="bg1"/>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Sheet1!$A$2:$A$4</c:f>
              <c:strCache>
                <c:ptCount val="2"/>
                <c:pt idx="0">
                  <c:v>Yes</c:v>
                </c:pt>
                <c:pt idx="1">
                  <c:v>No</c:v>
                </c:pt>
              </c:strCache>
            </c:strRef>
          </c:cat>
          <c:val>
            <c:numRef>
              <c:f>Sheet1!$B$2:$B$4</c:f>
              <c:numCache>
                <c:formatCode>General</c:formatCode>
                <c:ptCount val="3"/>
                <c:pt idx="0">
                  <c:v>34.6</c:v>
                </c:pt>
                <c:pt idx="1">
                  <c:v>65.400000000000006</c:v>
                </c:pt>
              </c:numCache>
            </c:numRef>
          </c:val>
          <c:extLst>
            <c:ext xmlns:c16="http://schemas.microsoft.com/office/drawing/2014/chart" uri="{C3380CC4-5D6E-409C-BE32-E72D297353CC}">
              <c16:uniqueId val="{00000006-3C8F-48CE-B02C-6DD51E4AFBAD}"/>
            </c:ext>
          </c:extLst>
        </c:ser>
        <c:dLbls>
          <c:showLegendKey val="0"/>
          <c:showVal val="1"/>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2"/>
        <c:delete val="1"/>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tr-TR" sz="2800" b="1" dirty="0" smtClean="0">
                <a:solidFill>
                  <a:schemeClr val="tx1"/>
                </a:solidFill>
              </a:rPr>
              <a:t>Running certificate.exe</a:t>
            </a:r>
            <a:endParaRPr lang="en-US" sz="2800" b="1" dirty="0">
              <a:solidFill>
                <a:schemeClr val="tx1"/>
              </a:solidFill>
            </a:endParaRPr>
          </a:p>
        </c:rich>
      </c:tx>
      <c:layout>
        <c:manualLayout>
          <c:xMode val="edge"/>
          <c:yMode val="edge"/>
          <c:x val="4.9284162074762321E-2"/>
          <c:y val="4.689901911827451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92D050"/>
              </a:solidFill>
              <a:ln w="11160">
                <a:solidFill>
                  <a:srgbClr val="FFFFFF"/>
                </a:solidFill>
                <a:prstDash val="solid"/>
              </a:ln>
            </c:spPr>
            <c:extLst>
              <c:ext xmlns:c16="http://schemas.microsoft.com/office/drawing/2014/chart" uri="{C3380CC4-5D6E-409C-BE32-E72D297353CC}">
                <c16:uniqueId val="{00000001-5284-45BA-AD8D-0C75F03A7442}"/>
              </c:ext>
            </c:extLst>
          </c:dPt>
          <c:dPt>
            <c:idx val="1"/>
            <c:bubble3D val="0"/>
            <c:spPr>
              <a:solidFill>
                <a:srgbClr val="00B050"/>
              </a:solidFill>
              <a:ln w="11160">
                <a:solidFill>
                  <a:srgbClr val="FFFFFF"/>
                </a:solidFill>
                <a:prstDash val="solid"/>
              </a:ln>
            </c:spPr>
            <c:extLst>
              <c:ext xmlns:c16="http://schemas.microsoft.com/office/drawing/2014/chart" uri="{C3380CC4-5D6E-409C-BE32-E72D297353CC}">
                <c16:uniqueId val="{00000003-5284-45BA-AD8D-0C75F03A7442}"/>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5284-45BA-AD8D-0C75F03A7442}"/>
              </c:ext>
            </c:extLst>
          </c:dPt>
          <c:dLbls>
            <c:spPr>
              <a:noFill/>
              <a:ln>
                <a:noFill/>
              </a:ln>
              <a:effectLst/>
            </c:spPr>
            <c:txPr>
              <a:bodyPr wrap="square" lIns="38100" tIns="19050" rIns="38100" bIns="19050" anchor="ctr">
                <a:spAutoFit/>
              </a:bodyPr>
              <a:lstStyle/>
              <a:p>
                <a:pPr>
                  <a:defRPr sz="2400" b="1" i="0">
                    <a:solidFill>
                      <a:schemeClr val="bg1"/>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Sheet1!$A$2:$A$4</c:f>
              <c:strCache>
                <c:ptCount val="2"/>
                <c:pt idx="0">
                  <c:v>Yes</c:v>
                </c:pt>
                <c:pt idx="1">
                  <c:v>No</c:v>
                </c:pt>
              </c:strCache>
            </c:strRef>
          </c:cat>
          <c:val>
            <c:numRef>
              <c:f>Sheet1!$B$2:$B$4</c:f>
              <c:numCache>
                <c:formatCode>General</c:formatCode>
                <c:ptCount val="3"/>
                <c:pt idx="0">
                  <c:v>34.200000000000003</c:v>
                </c:pt>
                <c:pt idx="1">
                  <c:v>65.8</c:v>
                </c:pt>
              </c:numCache>
            </c:numRef>
          </c:val>
          <c:extLst>
            <c:ext xmlns:c16="http://schemas.microsoft.com/office/drawing/2014/chart" uri="{C3380CC4-5D6E-409C-BE32-E72D297353CC}">
              <c16:uniqueId val="{00000006-5284-45BA-AD8D-0C75F03A7442}"/>
            </c:ext>
          </c:extLst>
        </c:ser>
        <c:dLbls>
          <c:showLegendKey val="0"/>
          <c:showVal val="1"/>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2"/>
        <c:delete val="1"/>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tr-TR" sz="2800" b="1" dirty="0" smtClean="0">
                <a:solidFill>
                  <a:schemeClr val="tx1"/>
                </a:solidFill>
              </a:rPr>
              <a:t>Ignoring the warning</a:t>
            </a:r>
            <a:endParaRPr lang="en-US" sz="2800" b="1" dirty="0">
              <a:solidFill>
                <a:schemeClr val="tx1"/>
              </a:solidFill>
            </a:endParaRPr>
          </a:p>
        </c:rich>
      </c:tx>
      <c:layout>
        <c:manualLayout>
          <c:xMode val="edge"/>
          <c:yMode val="edge"/>
          <c:x val="5.3529185258605484E-2"/>
          <c:y val="4.9266272584203859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7030A0"/>
              </a:solidFill>
              <a:ln w="11160">
                <a:solidFill>
                  <a:srgbClr val="FFFFFF"/>
                </a:solidFill>
                <a:prstDash val="solid"/>
              </a:ln>
            </c:spPr>
            <c:extLst>
              <c:ext xmlns:c16="http://schemas.microsoft.com/office/drawing/2014/chart" uri="{C3380CC4-5D6E-409C-BE32-E72D297353CC}">
                <c16:uniqueId val="{00000001-3036-4D1C-B43C-B9B5545E7932}"/>
              </c:ext>
            </c:extLst>
          </c:dPt>
          <c:dPt>
            <c:idx val="1"/>
            <c:bubble3D val="0"/>
            <c:spPr>
              <a:solidFill>
                <a:srgbClr val="5D015F"/>
              </a:solidFill>
              <a:ln w="11160">
                <a:solidFill>
                  <a:srgbClr val="FFFFFF"/>
                </a:solidFill>
                <a:prstDash val="solid"/>
              </a:ln>
            </c:spPr>
            <c:extLst>
              <c:ext xmlns:c16="http://schemas.microsoft.com/office/drawing/2014/chart" uri="{C3380CC4-5D6E-409C-BE32-E72D297353CC}">
                <c16:uniqueId val="{00000003-3036-4D1C-B43C-B9B5545E7932}"/>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3036-4D1C-B43C-B9B5545E7932}"/>
              </c:ext>
            </c:extLst>
          </c:dPt>
          <c:dLbls>
            <c:spPr>
              <a:noFill/>
              <a:ln>
                <a:noFill/>
              </a:ln>
              <a:effectLst/>
            </c:spPr>
            <c:txPr>
              <a:bodyPr wrap="square" lIns="38100" tIns="19050" rIns="38100" bIns="19050" anchor="ctr">
                <a:spAutoFit/>
              </a:bodyPr>
              <a:lstStyle/>
              <a:p>
                <a:pPr>
                  <a:defRPr sz="2400" b="1" i="0">
                    <a:solidFill>
                      <a:schemeClr val="bg1"/>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Sheet1!$A$2:$A$4</c:f>
              <c:strCache>
                <c:ptCount val="2"/>
                <c:pt idx="0">
                  <c:v>Yes</c:v>
                </c:pt>
                <c:pt idx="1">
                  <c:v>No</c:v>
                </c:pt>
              </c:strCache>
            </c:strRef>
          </c:cat>
          <c:val>
            <c:numRef>
              <c:f>Sheet1!$B$2:$B$4</c:f>
              <c:numCache>
                <c:formatCode>General</c:formatCode>
                <c:ptCount val="3"/>
                <c:pt idx="0">
                  <c:v>26.6</c:v>
                </c:pt>
                <c:pt idx="1">
                  <c:v>73.400000000000006</c:v>
                </c:pt>
              </c:numCache>
            </c:numRef>
          </c:val>
          <c:extLst>
            <c:ext xmlns:c16="http://schemas.microsoft.com/office/drawing/2014/chart" uri="{C3380CC4-5D6E-409C-BE32-E72D297353CC}">
              <c16:uniqueId val="{00000006-3036-4D1C-B43C-B9B5545E7932}"/>
            </c:ext>
          </c:extLst>
        </c:ser>
        <c:dLbls>
          <c:showLegendKey val="0"/>
          <c:showVal val="1"/>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2"/>
        <c:delete val="1"/>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ln>
      <a:noFill/>
    </a:ln>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6A8FA-5B42-674C-B20D-1B27C6B6ED8B}" type="datetimeFigureOut">
              <a:rPr lang="en-US" smtClean="0"/>
              <a:t>6/4/2023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A0952-F090-8947-9D2B-4C66FA805076}" type="slidenum">
              <a:rPr lang="en-US" smtClean="0"/>
              <a:t>‹#›</a:t>
            </a:fld>
            <a:endParaRPr lang="en-US"/>
          </a:p>
        </p:txBody>
      </p:sp>
    </p:spTree>
    <p:extLst>
      <p:ext uri="{BB962C8B-B14F-4D97-AF65-F5344CB8AC3E}">
        <p14:creationId xmlns:p14="http://schemas.microsoft.com/office/powerpoint/2010/main" val="19100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904C0-61A3-4889-A80F-9A8DA4A7BABE}" type="datetimeFigureOut">
              <a:rPr lang="en-US" smtClean="0"/>
              <a:t>6/4/2023</a:t>
            </a:fld>
            <a:endParaRPr lang="en-US"/>
          </a:p>
        </p:txBody>
      </p:sp>
      <p:sp>
        <p:nvSpPr>
          <p:cNvPr id="4" name="Slide Image Placeholder 3"/>
          <p:cNvSpPr>
            <a:spLocks noGrp="1" noRot="1" noChangeAspect="1"/>
          </p:cNvSpPr>
          <p:nvPr>
            <p:ph type="sldImg" idx="2"/>
          </p:nvPr>
        </p:nvSpPr>
        <p:spPr>
          <a:xfrm>
            <a:off x="2519363" y="1143000"/>
            <a:ext cx="1819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F0579-8C99-424C-AF59-8B8A45CB7799}" type="slidenum">
              <a:rPr lang="en-US" smtClean="0"/>
              <a:t>‹#›</a:t>
            </a:fld>
            <a:endParaRPr lang="en-US"/>
          </a:p>
        </p:txBody>
      </p:sp>
    </p:spTree>
    <p:extLst>
      <p:ext uri="{BB962C8B-B14F-4D97-AF65-F5344CB8AC3E}">
        <p14:creationId xmlns:p14="http://schemas.microsoft.com/office/powerpoint/2010/main" val="240237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F0579-8C99-424C-AF59-8B8A45CB7799}" type="slidenum">
              <a:rPr lang="en-US" smtClean="0"/>
              <a:t>1</a:t>
            </a:fld>
            <a:endParaRPr lang="en-US"/>
          </a:p>
        </p:txBody>
      </p:sp>
    </p:spTree>
    <p:extLst>
      <p:ext uri="{BB962C8B-B14F-4D97-AF65-F5344CB8AC3E}">
        <p14:creationId xmlns:p14="http://schemas.microsoft.com/office/powerpoint/2010/main" val="142035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16" name="Straight Connector 15"/>
          <p:cNvCxnSpPr>
            <a:cxnSpLocks/>
          </p:cNvCxnSpPr>
          <p:nvPr userDrawn="1"/>
        </p:nvCxnSpPr>
        <p:spPr bwMode="auto">
          <a:xfrm>
            <a:off x="10142219" y="5340096"/>
            <a:ext cx="0" cy="42073241"/>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a:cxnSpLocks/>
          </p:cNvCxnSpPr>
          <p:nvPr userDrawn="1"/>
        </p:nvCxnSpPr>
        <p:spPr bwMode="auto">
          <a:xfrm>
            <a:off x="19980446" y="5175504"/>
            <a:ext cx="0" cy="42246407"/>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838202" y="28173698"/>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8" name="Picture Placeholder 2"/>
          <p:cNvSpPr>
            <a:spLocks noGrp="1"/>
          </p:cNvSpPr>
          <p:nvPr>
            <p:ph type="pic" sz="quarter" idx="17"/>
          </p:nvPr>
        </p:nvSpPr>
        <p:spPr>
          <a:xfrm>
            <a:off x="838202" y="38689294"/>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1" name="Content Placeholder 9"/>
          <p:cNvSpPr>
            <a:spLocks noGrp="1"/>
          </p:cNvSpPr>
          <p:nvPr>
            <p:ph sz="quarter" idx="10"/>
          </p:nvPr>
        </p:nvSpPr>
        <p:spPr>
          <a:xfrm>
            <a:off x="838202" y="7600957"/>
            <a:ext cx="8905874" cy="1913254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10582280" y="7600963"/>
            <a:ext cx="9000025" cy="23552153"/>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10582279" y="40077028"/>
            <a:ext cx="8957246" cy="7306675"/>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10582279" y="31855865"/>
            <a:ext cx="8957246" cy="7476037"/>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20421372" y="21758282"/>
            <a:ext cx="8981546"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20" name="Content Placeholder 9"/>
          <p:cNvSpPr>
            <a:spLocks noGrp="1"/>
          </p:cNvSpPr>
          <p:nvPr>
            <p:ph sz="quarter" idx="20"/>
          </p:nvPr>
        </p:nvSpPr>
        <p:spPr>
          <a:xfrm>
            <a:off x="20421372" y="7600963"/>
            <a:ext cx="8981546" cy="1318548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20421373" y="31424547"/>
            <a:ext cx="8950553" cy="1595916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1146558"/>
      </p:ext>
    </p:extLst>
  </p:cSld>
  <p:clrMapOvr>
    <a:masterClrMapping/>
  </p:clrMapOvr>
  <p:extLst>
    <p:ext uri="{DCECCB84-F9BA-43D5-87BE-67443E8EF086}">
      <p15:sldGuideLst xmlns:p15="http://schemas.microsoft.com/office/powerpoint/2012/main">
        <p15:guide id="1" orient="horz" pos="30912" userDrawn="1">
          <p15:clr>
            <a:srgbClr val="FBAE40"/>
          </p15:clr>
        </p15:guide>
        <p15:guide id="2" pos="528" userDrawn="1">
          <p15:clr>
            <a:srgbClr val="FBAE40"/>
          </p15:clr>
        </p15:guide>
        <p15:guide id="3" pos="18502" userDrawn="1">
          <p15:clr>
            <a:srgbClr val="FBAE40"/>
          </p15:clr>
        </p15:guide>
        <p15:guide id="4" orient="horz" pos="5852" userDrawn="1">
          <p15:clr>
            <a:srgbClr val="FBAE40"/>
          </p15:clr>
        </p15:guide>
        <p15:guide id="5" pos="12321" userDrawn="1">
          <p15:clr>
            <a:srgbClr val="FBAE40"/>
          </p15:clr>
        </p15:guide>
        <p15:guide id="6" pos="6138" userDrawn="1">
          <p15:clr>
            <a:srgbClr val="FBAE40"/>
          </p15:clr>
        </p15:guide>
        <p15:guide id="7" pos="6666" userDrawn="1">
          <p15:clr>
            <a:srgbClr val="FBAE40"/>
          </p15:clr>
        </p15:guide>
        <p15:guide id="8" pos="128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Background">
    <p:spTree>
      <p:nvGrpSpPr>
        <p:cNvPr id="1" name=""/>
        <p:cNvGrpSpPr/>
        <p:nvPr/>
      </p:nvGrpSpPr>
      <p:grpSpPr>
        <a:xfrm>
          <a:off x="0" y="0"/>
          <a:ext cx="0" cy="0"/>
          <a:chOff x="0" y="0"/>
          <a:chExt cx="0" cy="0"/>
        </a:xfrm>
      </p:grpSpPr>
      <p:cxnSp>
        <p:nvCxnSpPr>
          <p:cNvPr id="16" name="Straight Connector 15"/>
          <p:cNvCxnSpPr/>
          <p:nvPr userDrawn="1"/>
        </p:nvCxnSpPr>
        <p:spPr bwMode="auto">
          <a:xfrm>
            <a:off x="10142219" y="7453230"/>
            <a:ext cx="0" cy="39960107"/>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19980446" y="7459583"/>
            <a:ext cx="0" cy="39962328"/>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838202" y="28173698"/>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8" name="Picture Placeholder 2"/>
          <p:cNvSpPr>
            <a:spLocks noGrp="1"/>
          </p:cNvSpPr>
          <p:nvPr>
            <p:ph type="pic" sz="quarter" idx="17"/>
          </p:nvPr>
        </p:nvSpPr>
        <p:spPr>
          <a:xfrm>
            <a:off x="838202" y="38689294"/>
            <a:ext cx="8905874"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1" name="Content Placeholder 9"/>
          <p:cNvSpPr>
            <a:spLocks noGrp="1"/>
          </p:cNvSpPr>
          <p:nvPr>
            <p:ph sz="quarter" idx="10"/>
          </p:nvPr>
        </p:nvSpPr>
        <p:spPr>
          <a:xfrm>
            <a:off x="838202" y="7600957"/>
            <a:ext cx="8905874" cy="1913254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10582280" y="7600963"/>
            <a:ext cx="9000025" cy="23552153"/>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10582279" y="40077028"/>
            <a:ext cx="8957246" cy="7306675"/>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10582279" y="31855865"/>
            <a:ext cx="8957246" cy="7476037"/>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20421372" y="21758282"/>
            <a:ext cx="8981546" cy="869442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20" name="Content Placeholder 9"/>
          <p:cNvSpPr>
            <a:spLocks noGrp="1"/>
          </p:cNvSpPr>
          <p:nvPr>
            <p:ph sz="quarter" idx="20"/>
          </p:nvPr>
        </p:nvSpPr>
        <p:spPr>
          <a:xfrm>
            <a:off x="20421372" y="7600963"/>
            <a:ext cx="8981546" cy="1318548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20421373" y="31424547"/>
            <a:ext cx="8950553" cy="15959169"/>
          </a:xfrm>
          <a:prstGeom prst="rect">
            <a:avLst/>
          </a:prstGeom>
        </p:spPr>
        <p:txBody>
          <a:bodyPr/>
          <a:lstStyle>
            <a:lvl1pPr>
              <a:lnSpc>
                <a:spcPts val="4217"/>
              </a:lnSpc>
              <a:spcBef>
                <a:spcPts val="0"/>
              </a:spcBef>
              <a:defRPr sz="2567" baseline="0">
                <a:solidFill>
                  <a:schemeClr val="bg1">
                    <a:lumMod val="50000"/>
                  </a:schemeClr>
                </a:solidFill>
                <a:latin typeface="Arial" charset="0"/>
              </a:defRPr>
            </a:lvl1pPr>
            <a:lvl2pPr>
              <a:lnSpc>
                <a:spcPts val="4217"/>
              </a:lnSpc>
              <a:spcBef>
                <a:spcPts val="0"/>
              </a:spcBef>
              <a:defRPr sz="2567" baseline="0">
                <a:solidFill>
                  <a:schemeClr val="bg1">
                    <a:lumMod val="50000"/>
                  </a:schemeClr>
                </a:solidFill>
                <a:latin typeface="Arial" charset="0"/>
              </a:defRPr>
            </a:lvl2pPr>
            <a:lvl3pPr>
              <a:lnSpc>
                <a:spcPts val="4217"/>
              </a:lnSpc>
              <a:spcBef>
                <a:spcPts val="0"/>
              </a:spcBef>
              <a:defRPr sz="2567" baseline="0">
                <a:solidFill>
                  <a:schemeClr val="bg1">
                    <a:lumMod val="50000"/>
                  </a:schemeClr>
                </a:solidFill>
                <a:latin typeface="Arial" charset="0"/>
              </a:defRPr>
            </a:lvl3pPr>
            <a:lvl4pPr>
              <a:lnSpc>
                <a:spcPts val="4217"/>
              </a:lnSpc>
              <a:spcBef>
                <a:spcPts val="0"/>
              </a:spcBef>
              <a:defRPr sz="2567" baseline="0">
                <a:solidFill>
                  <a:schemeClr val="bg1">
                    <a:lumMod val="50000"/>
                  </a:schemeClr>
                </a:solidFill>
                <a:latin typeface="Arial" charset="0"/>
              </a:defRPr>
            </a:lvl4pPr>
            <a:lvl5pPr marL="2095531" indent="-419106">
              <a:lnSpc>
                <a:spcPts val="4217"/>
              </a:lnSpc>
              <a:spcBef>
                <a:spcPts val="0"/>
              </a:spcBef>
              <a:buClr>
                <a:srgbClr val="245EAC"/>
              </a:buClr>
              <a:buFont typeface="Arial" charset="0"/>
              <a:buChar char="•"/>
              <a:defRPr sz="2567"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314832"/>
      </p:ext>
    </p:extLst>
  </p:cSld>
  <p:clrMapOvr>
    <a:masterClrMapping/>
  </p:clrMapOvr>
  <p:extLst>
    <p:ext uri="{DCECCB84-F9BA-43D5-87BE-67443E8EF086}">
      <p15:sldGuideLst xmlns:p15="http://schemas.microsoft.com/office/powerpoint/2012/main">
        <p15:guide id="1" orient="horz" pos="30912">
          <p15:clr>
            <a:srgbClr val="FBAE40"/>
          </p15:clr>
        </p15:guide>
        <p15:guide id="2" pos="528">
          <p15:clr>
            <a:srgbClr val="FBAE40"/>
          </p15:clr>
        </p15:guide>
        <p15:guide id="3" pos="18502">
          <p15:clr>
            <a:srgbClr val="FBAE40"/>
          </p15:clr>
        </p15:guide>
        <p15:guide id="4" orient="horz" pos="5852">
          <p15:clr>
            <a:srgbClr val="FBAE40"/>
          </p15:clr>
        </p15:guide>
        <p15:guide id="5" pos="12321">
          <p15:clr>
            <a:srgbClr val="FBAE40"/>
          </p15:clr>
        </p15:guide>
        <p15:guide id="6" pos="6138">
          <p15:clr>
            <a:srgbClr val="FBAE40"/>
          </p15:clr>
        </p15:guide>
        <p15:guide id="7" pos="6666">
          <p15:clr>
            <a:srgbClr val="FBAE40"/>
          </p15:clr>
        </p15:guide>
        <p15:guide id="8" pos="1284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1" y="0"/>
            <a:ext cx="30175200" cy="486460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658" b="0" i="0" baseline="0" dirty="0">
              <a:solidFill>
                <a:schemeClr val="tx1"/>
              </a:solidFill>
              <a:latin typeface="Arial" charset="0"/>
              <a:ea typeface="Arial" charset="0"/>
            </a:endParaRPr>
          </a:p>
        </p:txBody>
      </p:sp>
      <p:sp>
        <p:nvSpPr>
          <p:cNvPr id="5" name="Rectangle 4"/>
          <p:cNvSpPr/>
          <p:nvPr userDrawn="1"/>
        </p:nvSpPr>
        <p:spPr>
          <a:xfrm>
            <a:off x="1" y="4627815"/>
            <a:ext cx="30175200" cy="3047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8"/>
          </a:p>
        </p:txBody>
      </p:sp>
      <p:sp>
        <p:nvSpPr>
          <p:cNvPr id="9" name="Rectangle 36"/>
          <p:cNvSpPr>
            <a:spLocks noChangeArrowheads="1"/>
          </p:cNvSpPr>
          <p:nvPr userDrawn="1"/>
        </p:nvSpPr>
        <p:spPr bwMode="auto">
          <a:xfrm>
            <a:off x="1" y="48279544"/>
            <a:ext cx="30175200" cy="2926859"/>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658" b="0" i="0" baseline="0" dirty="0">
              <a:solidFill>
                <a:schemeClr val="tx1"/>
              </a:solidFill>
              <a:latin typeface="Arial" charset="0"/>
              <a:ea typeface="Arial" charset="0"/>
            </a:endParaRPr>
          </a:p>
        </p:txBody>
      </p:sp>
      <p:cxnSp>
        <p:nvCxnSpPr>
          <p:cNvPr id="11" name="Straight Connector 10"/>
          <p:cNvCxnSpPr/>
          <p:nvPr userDrawn="1"/>
        </p:nvCxnSpPr>
        <p:spPr>
          <a:xfrm>
            <a:off x="19562360" y="48778658"/>
            <a:ext cx="0" cy="1852863"/>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2FE9129-2468-4149-BC55-7D85AE7E73C3}"/>
              </a:ext>
            </a:extLst>
          </p:cNvPr>
          <p:cNvPicPr>
            <a:picLocks noChangeAspect="1"/>
          </p:cNvPicPr>
          <p:nvPr userDrawn="1"/>
        </p:nvPicPr>
        <p:blipFill rotWithShape="1">
          <a:blip r:embed="rId4"/>
          <a:srcRect r="9918" b="82538"/>
          <a:stretch/>
        </p:blipFill>
        <p:spPr>
          <a:xfrm>
            <a:off x="0" y="710981"/>
            <a:ext cx="30175199" cy="3984840"/>
          </a:xfrm>
          <a:prstGeom prst="rect">
            <a:avLst/>
          </a:prstGeom>
        </p:spPr>
      </p:pic>
      <p:pic>
        <p:nvPicPr>
          <p:cNvPr id="24" name="Graphic 23">
            <a:extLst>
              <a:ext uri="{FF2B5EF4-FFF2-40B4-BE49-F238E27FC236}">
                <a16:creationId xmlns:a16="http://schemas.microsoft.com/office/drawing/2014/main" id="{C911385C-72B2-4492-A82A-2F839D92932D}"/>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274321" y="48279544"/>
            <a:ext cx="4783713" cy="2741143"/>
          </a:xfrm>
          <a:prstGeom prst="rect">
            <a:avLst/>
          </a:prstGeom>
        </p:spPr>
      </p:pic>
      <p:pic>
        <p:nvPicPr>
          <p:cNvPr id="25" name="Graphic 24">
            <a:extLst>
              <a:ext uri="{FF2B5EF4-FFF2-40B4-BE49-F238E27FC236}">
                <a16:creationId xmlns:a16="http://schemas.microsoft.com/office/drawing/2014/main" id="{E61B171C-BC56-46D9-AF89-36954B5B4E91}"/>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l="62646" b="8676"/>
          <a:stretch/>
        </p:blipFill>
        <p:spPr>
          <a:xfrm>
            <a:off x="26239731" y="-59012"/>
            <a:ext cx="3703732" cy="5188553"/>
          </a:xfrm>
          <a:prstGeom prst="ellipse">
            <a:avLst/>
          </a:prstGeom>
        </p:spPr>
      </p:pic>
      <p:sp>
        <p:nvSpPr>
          <p:cNvPr id="26" name="TextBox 25">
            <a:extLst>
              <a:ext uri="{FF2B5EF4-FFF2-40B4-BE49-F238E27FC236}">
                <a16:creationId xmlns:a16="http://schemas.microsoft.com/office/drawing/2014/main" id="{DD2BB986-4021-47E9-8EEE-11EECF621942}"/>
              </a:ext>
            </a:extLst>
          </p:cNvPr>
          <p:cNvSpPr txBox="1"/>
          <p:nvPr userDrawn="1"/>
        </p:nvSpPr>
        <p:spPr>
          <a:xfrm>
            <a:off x="5622062" y="48927364"/>
            <a:ext cx="13376269" cy="1015663"/>
          </a:xfrm>
          <a:prstGeom prst="rect">
            <a:avLst/>
          </a:prstGeom>
          <a:noFill/>
        </p:spPr>
        <p:txBody>
          <a:bodyPr wrap="square" rtlCol="0">
            <a:spAutoFit/>
          </a:bodyPr>
          <a:lstStyle/>
          <a:p>
            <a:r>
              <a:rPr lang="en-US" sz="6000" dirty="0">
                <a:solidFill>
                  <a:schemeClr val="bg2"/>
                </a:solidFill>
                <a:latin typeface="Rockwell" panose="02060603020205020403" pitchFamily="18" charset="0"/>
              </a:rPr>
              <a:t>ISTANBUL TECHNICAL UNIVERSITY</a:t>
            </a:r>
          </a:p>
        </p:txBody>
      </p:sp>
      <p:sp>
        <p:nvSpPr>
          <p:cNvPr id="28" name="TextBox 27">
            <a:extLst>
              <a:ext uri="{FF2B5EF4-FFF2-40B4-BE49-F238E27FC236}">
                <a16:creationId xmlns:a16="http://schemas.microsoft.com/office/drawing/2014/main" id="{C163E9BB-927A-4149-BB7D-B7FDD0FD4A55}"/>
              </a:ext>
            </a:extLst>
          </p:cNvPr>
          <p:cNvSpPr txBox="1"/>
          <p:nvPr userDrawn="1"/>
        </p:nvSpPr>
        <p:spPr>
          <a:xfrm>
            <a:off x="5622061" y="50141476"/>
            <a:ext cx="13376269" cy="707886"/>
          </a:xfrm>
          <a:prstGeom prst="rect">
            <a:avLst/>
          </a:prstGeom>
          <a:noFill/>
        </p:spPr>
        <p:txBody>
          <a:bodyPr wrap="square" rtlCol="0">
            <a:spAutoFit/>
          </a:bodyPr>
          <a:lstStyle/>
          <a:p>
            <a:r>
              <a:rPr lang="en-US" sz="4000" dirty="0">
                <a:solidFill>
                  <a:schemeClr val="bg2"/>
                </a:solidFill>
                <a:latin typeface="Rockwell" panose="02060603020205020403" pitchFamily="18" charset="0"/>
              </a:rPr>
              <a:t>Department of Computer Engineering</a:t>
            </a:r>
          </a:p>
        </p:txBody>
      </p:sp>
      <p:sp>
        <p:nvSpPr>
          <p:cNvPr id="29" name="TextBox 28">
            <a:extLst>
              <a:ext uri="{FF2B5EF4-FFF2-40B4-BE49-F238E27FC236}">
                <a16:creationId xmlns:a16="http://schemas.microsoft.com/office/drawing/2014/main" id="{3535B16F-E73E-44F5-818A-F516B4935E32}"/>
              </a:ext>
            </a:extLst>
          </p:cNvPr>
          <p:cNvSpPr txBox="1"/>
          <p:nvPr userDrawn="1"/>
        </p:nvSpPr>
        <p:spPr>
          <a:xfrm>
            <a:off x="20126390" y="48711921"/>
            <a:ext cx="13376269" cy="2062103"/>
          </a:xfrm>
          <a:prstGeom prst="rect">
            <a:avLst/>
          </a:prstGeom>
          <a:noFill/>
        </p:spPr>
        <p:txBody>
          <a:bodyPr wrap="square" rtlCol="0">
            <a:spAutoFit/>
          </a:bodyPr>
          <a:lstStyle/>
          <a:p>
            <a:r>
              <a:rPr lang="en-US" sz="3200" dirty="0">
                <a:solidFill>
                  <a:schemeClr val="bg2"/>
                </a:solidFill>
                <a:latin typeface="Rockwell" panose="02060603020205020403" pitchFamily="18" charset="0"/>
              </a:rPr>
              <a:t>Faculty of Computer and Informatics Engineering</a:t>
            </a:r>
          </a:p>
          <a:p>
            <a:r>
              <a:rPr lang="en-US" sz="3200" dirty="0">
                <a:solidFill>
                  <a:schemeClr val="bg2"/>
                </a:solidFill>
                <a:latin typeface="Rockwell" panose="02060603020205020403" pitchFamily="18" charset="0"/>
              </a:rPr>
              <a:t>İTÜ </a:t>
            </a:r>
            <a:r>
              <a:rPr lang="en-US" sz="3200" dirty="0" err="1">
                <a:solidFill>
                  <a:schemeClr val="bg2"/>
                </a:solidFill>
                <a:latin typeface="Rockwell" panose="02060603020205020403" pitchFamily="18" charset="0"/>
              </a:rPr>
              <a:t>Ayazaga</a:t>
            </a:r>
            <a:r>
              <a:rPr lang="en-US" sz="3200" dirty="0">
                <a:solidFill>
                  <a:schemeClr val="bg2"/>
                </a:solidFill>
                <a:latin typeface="Rockwell" panose="02060603020205020403" pitchFamily="18" charset="0"/>
              </a:rPr>
              <a:t> Campus, 34469, </a:t>
            </a:r>
            <a:r>
              <a:rPr lang="en-US" sz="3200" dirty="0" err="1">
                <a:solidFill>
                  <a:schemeClr val="bg2"/>
                </a:solidFill>
                <a:latin typeface="Rockwell" panose="02060603020205020403" pitchFamily="18" charset="0"/>
              </a:rPr>
              <a:t>Maslak</a:t>
            </a:r>
            <a:r>
              <a:rPr lang="en-US" sz="3200" dirty="0">
                <a:solidFill>
                  <a:schemeClr val="bg2"/>
                </a:solidFill>
                <a:latin typeface="Rockwell" panose="02060603020205020403" pitchFamily="18" charset="0"/>
              </a:rPr>
              <a:t>/Istanbul</a:t>
            </a:r>
          </a:p>
          <a:p>
            <a:r>
              <a:rPr lang="en-US" sz="3200" dirty="0">
                <a:solidFill>
                  <a:schemeClr val="bg2"/>
                </a:solidFill>
                <a:latin typeface="Rockwell" panose="02060603020205020403" pitchFamily="18" charset="0"/>
              </a:rPr>
              <a:t>bbf@itu.edu.tr</a:t>
            </a:r>
          </a:p>
          <a:p>
            <a:r>
              <a:rPr lang="en-US" sz="3200" dirty="0">
                <a:solidFill>
                  <a:schemeClr val="bg2"/>
                </a:solidFill>
                <a:latin typeface="Rockwell" panose="02060603020205020403" pitchFamily="18" charset="0"/>
              </a:rPr>
              <a:t>http://bm.itu.edu.tr</a:t>
            </a:r>
          </a:p>
        </p:txBody>
      </p: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88" r:id="rId1"/>
    <p:sldLayoutId id="2147483701" r:id="rId2"/>
  </p:sldLayoutIdLst>
  <p:txStyles>
    <p:titleStyle>
      <a:lvl1pPr algn="l" defTabSz="1117589" rtl="0" eaLnBrk="1" latinLnBrk="0" hangingPunct="1">
        <a:lnSpc>
          <a:spcPct val="90000"/>
        </a:lnSpc>
        <a:spcBef>
          <a:spcPct val="0"/>
        </a:spcBef>
        <a:buNone/>
        <a:defRPr sz="5378" kern="1200">
          <a:solidFill>
            <a:schemeClr val="tx1"/>
          </a:solidFill>
          <a:latin typeface="+mj-lt"/>
          <a:ea typeface="+mj-ea"/>
          <a:cs typeface="+mj-cs"/>
        </a:defRPr>
      </a:lvl1pPr>
    </p:titleStyle>
    <p:bodyStyle>
      <a:lvl1pPr marL="279397" indent="-279397" algn="l" defTabSz="1117589" rtl="0" eaLnBrk="1" latinLnBrk="0" hangingPunct="1">
        <a:lnSpc>
          <a:spcPct val="90000"/>
        </a:lnSpc>
        <a:spcBef>
          <a:spcPts val="1222"/>
        </a:spcBef>
        <a:buFont typeface="Arial"/>
        <a:buChar char="•"/>
        <a:defRPr sz="3422" kern="1200">
          <a:solidFill>
            <a:schemeClr val="tx1"/>
          </a:solidFill>
          <a:latin typeface="+mn-lt"/>
          <a:ea typeface="+mn-ea"/>
          <a:cs typeface="+mn-cs"/>
        </a:defRPr>
      </a:lvl1pPr>
      <a:lvl2pPr marL="838192" indent="-279397" algn="l" defTabSz="1117589" rtl="0" eaLnBrk="1" latinLnBrk="0" hangingPunct="1">
        <a:lnSpc>
          <a:spcPct val="90000"/>
        </a:lnSpc>
        <a:spcBef>
          <a:spcPts val="611"/>
        </a:spcBef>
        <a:buFont typeface="Arial"/>
        <a:buChar char="•"/>
        <a:defRPr sz="2933" kern="1200">
          <a:solidFill>
            <a:schemeClr val="tx1"/>
          </a:solidFill>
          <a:latin typeface="+mn-lt"/>
          <a:ea typeface="+mn-ea"/>
          <a:cs typeface="+mn-cs"/>
        </a:defRPr>
      </a:lvl2pPr>
      <a:lvl3pPr marL="1396986" indent="-279397" algn="l" defTabSz="1117589" rtl="0" eaLnBrk="1" latinLnBrk="0" hangingPunct="1">
        <a:lnSpc>
          <a:spcPct val="90000"/>
        </a:lnSpc>
        <a:spcBef>
          <a:spcPts val="611"/>
        </a:spcBef>
        <a:buFont typeface="Arial"/>
        <a:buChar char="•"/>
        <a:defRPr sz="2445" kern="1200">
          <a:solidFill>
            <a:schemeClr val="tx1"/>
          </a:solidFill>
          <a:latin typeface="+mn-lt"/>
          <a:ea typeface="+mn-ea"/>
          <a:cs typeface="+mn-cs"/>
        </a:defRPr>
      </a:lvl3pPr>
      <a:lvl4pPr marL="1955780"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4pPr>
      <a:lvl5pPr marL="2514574"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5pPr>
      <a:lvl6pPr marL="3073369"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6pPr>
      <a:lvl7pPr marL="3632163"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7pPr>
      <a:lvl8pPr marL="4190958"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8pPr>
      <a:lvl9pPr marL="4749752" indent="-279397" algn="l" defTabSz="1117589" rtl="0" eaLnBrk="1" latinLnBrk="0" hangingPunct="1">
        <a:lnSpc>
          <a:spcPct val="90000"/>
        </a:lnSpc>
        <a:spcBef>
          <a:spcPts val="611"/>
        </a:spcBef>
        <a:buFont typeface="Arial"/>
        <a:buChar char="•"/>
        <a:defRPr sz="2200" kern="1200">
          <a:solidFill>
            <a:schemeClr val="tx1"/>
          </a:solidFill>
          <a:latin typeface="+mn-lt"/>
          <a:ea typeface="+mn-ea"/>
          <a:cs typeface="+mn-cs"/>
        </a:defRPr>
      </a:lvl9pPr>
    </p:bodyStyle>
    <p:otherStyle>
      <a:defPPr>
        <a:defRPr lang="en-US"/>
      </a:defPPr>
      <a:lvl1pPr marL="0" algn="l" defTabSz="1117589" rtl="0" eaLnBrk="1" latinLnBrk="0" hangingPunct="1">
        <a:defRPr sz="2200" kern="1200">
          <a:solidFill>
            <a:schemeClr val="tx1"/>
          </a:solidFill>
          <a:latin typeface="+mn-lt"/>
          <a:ea typeface="+mn-ea"/>
          <a:cs typeface="+mn-cs"/>
        </a:defRPr>
      </a:lvl1pPr>
      <a:lvl2pPr marL="558795" algn="l" defTabSz="1117589" rtl="0" eaLnBrk="1" latinLnBrk="0" hangingPunct="1">
        <a:defRPr sz="2200" kern="1200">
          <a:solidFill>
            <a:schemeClr val="tx1"/>
          </a:solidFill>
          <a:latin typeface="+mn-lt"/>
          <a:ea typeface="+mn-ea"/>
          <a:cs typeface="+mn-cs"/>
        </a:defRPr>
      </a:lvl2pPr>
      <a:lvl3pPr marL="1117589" algn="l" defTabSz="1117589" rtl="0" eaLnBrk="1" latinLnBrk="0" hangingPunct="1">
        <a:defRPr sz="2200" kern="1200">
          <a:solidFill>
            <a:schemeClr val="tx1"/>
          </a:solidFill>
          <a:latin typeface="+mn-lt"/>
          <a:ea typeface="+mn-ea"/>
          <a:cs typeface="+mn-cs"/>
        </a:defRPr>
      </a:lvl3pPr>
      <a:lvl4pPr marL="1676383" algn="l" defTabSz="1117589" rtl="0" eaLnBrk="1" latinLnBrk="0" hangingPunct="1">
        <a:defRPr sz="2200" kern="1200">
          <a:solidFill>
            <a:schemeClr val="tx1"/>
          </a:solidFill>
          <a:latin typeface="+mn-lt"/>
          <a:ea typeface="+mn-ea"/>
          <a:cs typeface="+mn-cs"/>
        </a:defRPr>
      </a:lvl4pPr>
      <a:lvl5pPr marL="2235178" algn="l" defTabSz="1117589" rtl="0" eaLnBrk="1" latinLnBrk="0" hangingPunct="1">
        <a:defRPr sz="2200" kern="1200">
          <a:solidFill>
            <a:schemeClr val="tx1"/>
          </a:solidFill>
          <a:latin typeface="+mn-lt"/>
          <a:ea typeface="+mn-ea"/>
          <a:cs typeface="+mn-cs"/>
        </a:defRPr>
      </a:lvl5pPr>
      <a:lvl6pPr marL="2793972" algn="l" defTabSz="1117589" rtl="0" eaLnBrk="1" latinLnBrk="0" hangingPunct="1">
        <a:defRPr sz="2200" kern="1200">
          <a:solidFill>
            <a:schemeClr val="tx1"/>
          </a:solidFill>
          <a:latin typeface="+mn-lt"/>
          <a:ea typeface="+mn-ea"/>
          <a:cs typeface="+mn-cs"/>
        </a:defRPr>
      </a:lvl6pPr>
      <a:lvl7pPr marL="3352767" algn="l" defTabSz="1117589" rtl="0" eaLnBrk="1" latinLnBrk="0" hangingPunct="1">
        <a:defRPr sz="2200" kern="1200">
          <a:solidFill>
            <a:schemeClr val="tx1"/>
          </a:solidFill>
          <a:latin typeface="+mn-lt"/>
          <a:ea typeface="+mn-ea"/>
          <a:cs typeface="+mn-cs"/>
        </a:defRPr>
      </a:lvl7pPr>
      <a:lvl8pPr marL="3911560" algn="l" defTabSz="1117589" rtl="0" eaLnBrk="1" latinLnBrk="0" hangingPunct="1">
        <a:defRPr sz="2200" kern="1200">
          <a:solidFill>
            <a:schemeClr val="tx1"/>
          </a:solidFill>
          <a:latin typeface="+mn-lt"/>
          <a:ea typeface="+mn-ea"/>
          <a:cs typeface="+mn-cs"/>
        </a:defRPr>
      </a:lvl8pPr>
      <a:lvl9pPr marL="4470354" algn="l" defTabSz="1117589"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7.xml"/><Relationship Id="rId3" Type="http://schemas.openxmlformats.org/officeDocument/2006/relationships/chart" Target="../charts/chart1.xml"/><Relationship Id="rId7" Type="http://schemas.openxmlformats.org/officeDocument/2006/relationships/image" Target="../media/image4.png"/><Relationship Id="rId12"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11" Type="http://schemas.openxmlformats.org/officeDocument/2006/relationships/chart" Target="../charts/chart5.xml"/><Relationship Id="rId5" Type="http://schemas.openxmlformats.org/officeDocument/2006/relationships/chart" Target="../charts/chart3.xml"/><Relationship Id="rId10" Type="http://schemas.openxmlformats.org/officeDocument/2006/relationships/chart" Target="../charts/chart4.xml"/><Relationship Id="rId4" Type="http://schemas.openxmlformats.org/officeDocument/2006/relationships/chart" Target="../charts/chart2.xml"/><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934826" y="10459845"/>
            <a:ext cx="8968740"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12" name="Chart 4"/>
          <p:cNvGraphicFramePr>
            <a:graphicFrameLocks/>
          </p:cNvGraphicFramePr>
          <p:nvPr>
            <p:extLst>
              <p:ext uri="{D42A27DB-BD31-4B8C-83A1-F6EECF244321}">
                <p14:modId xmlns:p14="http://schemas.microsoft.com/office/powerpoint/2010/main" val="3931618603"/>
              </p:ext>
            </p:extLst>
          </p:nvPr>
        </p:nvGraphicFramePr>
        <p:xfrm>
          <a:off x="10318970" y="12128977"/>
          <a:ext cx="6008047" cy="4844146"/>
        </p:xfrm>
        <a:graphic>
          <a:graphicData uri="http://schemas.openxmlformats.org/drawingml/2006/chart">
            <c:chart xmlns:c="http://schemas.openxmlformats.org/drawingml/2006/chart" xmlns:r="http://schemas.openxmlformats.org/officeDocument/2006/relationships" r:id="rId3"/>
          </a:graphicData>
        </a:graphic>
      </p:graphicFrame>
      <p:sp>
        <p:nvSpPr>
          <p:cNvPr id="14" name="Freeform 13"/>
          <p:cNvSpPr/>
          <p:nvPr/>
        </p:nvSpPr>
        <p:spPr>
          <a:xfrm>
            <a:off x="16081810" y="14078078"/>
            <a:ext cx="228467" cy="1052115"/>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652" dirty="0"/>
          </a:p>
        </p:txBody>
      </p:sp>
      <p:sp>
        <p:nvSpPr>
          <p:cNvPr id="15" name="Freeform 14"/>
          <p:cNvSpPr/>
          <p:nvPr/>
        </p:nvSpPr>
        <p:spPr>
          <a:xfrm rot="10800000">
            <a:off x="18212235" y="14094088"/>
            <a:ext cx="228467" cy="1052116"/>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652" dirty="0"/>
          </a:p>
        </p:txBody>
      </p:sp>
      <p:graphicFrame>
        <p:nvGraphicFramePr>
          <p:cNvPr id="20" name="Chart 4"/>
          <p:cNvGraphicFramePr>
            <a:graphicFrameLocks/>
          </p:cNvGraphicFramePr>
          <p:nvPr>
            <p:extLst>
              <p:ext uri="{D42A27DB-BD31-4B8C-83A1-F6EECF244321}">
                <p14:modId xmlns:p14="http://schemas.microsoft.com/office/powerpoint/2010/main" val="3476802078"/>
              </p:ext>
            </p:extLst>
          </p:nvPr>
        </p:nvGraphicFramePr>
        <p:xfrm>
          <a:off x="15019649" y="17511813"/>
          <a:ext cx="4706775" cy="4531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4"/>
          <p:cNvGraphicFramePr>
            <a:graphicFrameLocks/>
          </p:cNvGraphicFramePr>
          <p:nvPr>
            <p:extLst>
              <p:ext uri="{D42A27DB-BD31-4B8C-83A1-F6EECF244321}">
                <p14:modId xmlns:p14="http://schemas.microsoft.com/office/powerpoint/2010/main" val="2682780545"/>
              </p:ext>
            </p:extLst>
          </p:nvPr>
        </p:nvGraphicFramePr>
        <p:xfrm>
          <a:off x="10271761" y="17511813"/>
          <a:ext cx="4706775" cy="4531625"/>
        </p:xfrm>
        <a:graphic>
          <a:graphicData uri="http://schemas.openxmlformats.org/drawingml/2006/chart">
            <c:chart xmlns:c="http://schemas.openxmlformats.org/drawingml/2006/chart" xmlns:r="http://schemas.openxmlformats.org/officeDocument/2006/relationships" r:id="rId5"/>
          </a:graphicData>
        </a:graphic>
      </p:graphicFrame>
      <p:cxnSp>
        <p:nvCxnSpPr>
          <p:cNvPr id="27" name="Straight Connector 26"/>
          <p:cNvCxnSpPr/>
          <p:nvPr/>
        </p:nvCxnSpPr>
        <p:spPr bwMode="auto">
          <a:xfrm>
            <a:off x="10521477" y="30882016"/>
            <a:ext cx="8955073" cy="0"/>
          </a:xfrm>
          <a:prstGeom prst="line">
            <a:avLst/>
          </a:prstGeom>
          <a:noFill/>
          <a:ln w="25400" cap="flat" cmpd="sng" algn="ctr">
            <a:solidFill>
              <a:schemeClr val="tx1"/>
            </a:solidFill>
            <a:prstDash val="dash"/>
            <a:round/>
            <a:headEnd type="none" w="med" len="med"/>
            <a:tailEnd type="none" w="med" len="med"/>
          </a:ln>
          <a:effectLst/>
        </p:spPr>
      </p:cxnSp>
      <p:sp>
        <p:nvSpPr>
          <p:cNvPr id="33" name="TextBox 32"/>
          <p:cNvSpPr txBox="1"/>
          <p:nvPr/>
        </p:nvSpPr>
        <p:spPr>
          <a:xfrm>
            <a:off x="10521477" y="31305405"/>
            <a:ext cx="9029539" cy="15940261"/>
          </a:xfrm>
          <a:prstGeom prst="rect">
            <a:avLst/>
          </a:prstGeom>
          <a:solidFill>
            <a:schemeClr val="bg1">
              <a:alpha val="63000"/>
            </a:schemeClr>
          </a:solidFill>
          <a:effectLst/>
        </p:spPr>
        <p:txBody>
          <a:bodyPr wrap="square">
            <a:spAutoFit/>
          </a:bodyPr>
          <a:lstStyle/>
          <a:p>
            <a:pPr>
              <a:spcBef>
                <a:spcPts val="1100"/>
              </a:spcBef>
              <a:spcAft>
                <a:spcPts val="733"/>
              </a:spcAft>
              <a:defRPr/>
            </a:pPr>
            <a:r>
              <a:rPr lang="tr-TR" sz="4400" b="1" dirty="0" smtClean="0">
                <a:solidFill>
                  <a:schemeClr val="tx2"/>
                </a:solidFill>
                <a:latin typeface="Arial" charset="0"/>
                <a:ea typeface="Arial" charset="0"/>
                <a:cs typeface="Arial" charset="0"/>
              </a:rPr>
              <a:t>Results, Statistics, Evaluation</a:t>
            </a:r>
            <a:endParaRPr lang="en-US" sz="4400" dirty="0">
              <a:latin typeface="Arial" charset="0"/>
              <a:ea typeface="Arial" charset="0"/>
              <a:cs typeface="Arial" charset="0"/>
            </a:endParaRPr>
          </a:p>
          <a:p>
            <a:pPr indent="-1270730">
              <a:lnSpc>
                <a:spcPts val="4217"/>
              </a:lnSpc>
              <a:buClr>
                <a:schemeClr val="tx2"/>
              </a:buClr>
              <a:buSzPct val="125000"/>
              <a:defRPr/>
            </a:pPr>
            <a:r>
              <a:rPr lang="tr-TR" sz="2567" dirty="0" smtClean="0">
                <a:latin typeface="Arial" charset="0"/>
                <a:ea typeface="Arial" charset="0"/>
                <a:cs typeface="Arial" charset="0"/>
              </a:rPr>
              <a:t>In the pie chart below one can see rate of subjects trying to reconnect eduroam network manually after WiFiPhisher operation, where blue stands for they would try and red stands for against:</a:t>
            </a:r>
            <a:endParaRPr lang="tr-TR" sz="2567" dirty="0">
              <a:latin typeface="Arial" charset="0"/>
              <a:ea typeface="Arial" charset="0"/>
              <a:cs typeface="Arial" charset="0"/>
            </a:endParaRPr>
          </a:p>
          <a:p>
            <a:pPr indent="-1270730">
              <a:lnSpc>
                <a:spcPts val="4217"/>
              </a:lnSpc>
              <a:buClr>
                <a:schemeClr val="tx2"/>
              </a:buClr>
              <a:buSzPct val="125000"/>
              <a:defRPr/>
            </a:pPr>
            <a:endParaRPr lang="tr-TR" sz="2567" dirty="0" smtClean="0">
              <a:latin typeface="Arial" charset="0"/>
              <a:ea typeface="Arial" charset="0"/>
              <a:cs typeface="Arial" charset="0"/>
            </a:endParaRPr>
          </a:p>
          <a:p>
            <a:pPr indent="-1270730">
              <a:lnSpc>
                <a:spcPts val="4217"/>
              </a:lnSpc>
              <a:buClr>
                <a:schemeClr val="tx2"/>
              </a:buClr>
              <a:buSzPct val="125000"/>
              <a:defRPr/>
            </a:pPr>
            <a:endParaRPr lang="tr-TR" sz="2567" dirty="0">
              <a:latin typeface="Arial" charset="0"/>
              <a:ea typeface="Arial" charset="0"/>
              <a:cs typeface="Arial" charset="0"/>
            </a:endParaRPr>
          </a:p>
          <a:p>
            <a:pPr indent="-1270730">
              <a:lnSpc>
                <a:spcPts val="4217"/>
              </a:lnSpc>
              <a:buClr>
                <a:schemeClr val="tx2"/>
              </a:buClr>
              <a:buSzPct val="125000"/>
              <a:defRPr/>
            </a:pPr>
            <a:endParaRPr lang="tr-TR" sz="2567" dirty="0" smtClean="0">
              <a:latin typeface="Arial" charset="0"/>
              <a:ea typeface="Arial" charset="0"/>
              <a:cs typeface="Arial" charset="0"/>
            </a:endParaRPr>
          </a:p>
          <a:p>
            <a:pPr indent="-1270730">
              <a:lnSpc>
                <a:spcPts val="4217"/>
              </a:lnSpc>
              <a:buClr>
                <a:schemeClr val="tx2"/>
              </a:buClr>
              <a:buSzPct val="125000"/>
              <a:defRPr/>
            </a:pPr>
            <a:endParaRPr lang="tr-TR" sz="2567" dirty="0">
              <a:latin typeface="Arial" charset="0"/>
              <a:ea typeface="Arial" charset="0"/>
              <a:cs typeface="Arial" charset="0"/>
            </a:endParaRPr>
          </a:p>
          <a:p>
            <a:pPr indent="-1270730">
              <a:lnSpc>
                <a:spcPts val="4217"/>
              </a:lnSpc>
              <a:buClr>
                <a:schemeClr val="tx2"/>
              </a:buClr>
              <a:buSzPct val="125000"/>
              <a:defRPr/>
            </a:pPr>
            <a:endParaRPr lang="tr-TR" sz="2567" dirty="0" smtClean="0">
              <a:latin typeface="Arial" charset="0"/>
              <a:ea typeface="Arial" charset="0"/>
              <a:cs typeface="Arial" charset="0"/>
            </a:endParaRPr>
          </a:p>
          <a:p>
            <a:pPr indent="-1270730">
              <a:lnSpc>
                <a:spcPts val="4217"/>
              </a:lnSpc>
              <a:buClr>
                <a:schemeClr val="tx2"/>
              </a:buClr>
              <a:buSzPct val="125000"/>
              <a:defRPr/>
            </a:pPr>
            <a:endParaRPr lang="tr-TR" sz="2567" dirty="0">
              <a:latin typeface="Arial" charset="0"/>
              <a:ea typeface="Arial" charset="0"/>
              <a:cs typeface="Arial" charset="0"/>
            </a:endParaRPr>
          </a:p>
          <a:p>
            <a:pPr indent="-1270730">
              <a:lnSpc>
                <a:spcPts val="4217"/>
              </a:lnSpc>
              <a:buClr>
                <a:schemeClr val="tx2"/>
              </a:buClr>
              <a:buSzPct val="125000"/>
              <a:defRPr/>
            </a:pPr>
            <a:endParaRPr lang="tr-TR" sz="2567" dirty="0" smtClean="0">
              <a:latin typeface="Arial" charset="0"/>
              <a:ea typeface="Arial" charset="0"/>
              <a:cs typeface="Arial" charset="0"/>
            </a:endParaRPr>
          </a:p>
          <a:p>
            <a:pPr indent="-1270730">
              <a:lnSpc>
                <a:spcPts val="4217"/>
              </a:lnSpc>
              <a:buClr>
                <a:schemeClr val="tx2"/>
              </a:buClr>
              <a:buSzPct val="125000"/>
              <a:defRPr/>
            </a:pPr>
            <a:endParaRPr lang="tr-TR" sz="2567" dirty="0">
              <a:latin typeface="Arial" charset="0"/>
              <a:ea typeface="Arial" charset="0"/>
              <a:cs typeface="Arial" charset="0"/>
            </a:endParaRPr>
          </a:p>
          <a:p>
            <a:pPr indent="-1270730">
              <a:lnSpc>
                <a:spcPts val="4217"/>
              </a:lnSpc>
              <a:buClr>
                <a:schemeClr val="tx2"/>
              </a:buClr>
              <a:buSzPct val="125000"/>
              <a:defRPr/>
            </a:pPr>
            <a:endParaRPr lang="tr-TR" sz="2567" dirty="0" smtClean="0">
              <a:latin typeface="Arial" charset="0"/>
              <a:ea typeface="Arial" charset="0"/>
              <a:cs typeface="Arial" charset="0"/>
            </a:endParaRPr>
          </a:p>
          <a:p>
            <a:pPr indent="-1270730">
              <a:lnSpc>
                <a:spcPts val="4217"/>
              </a:lnSpc>
              <a:buClr>
                <a:schemeClr val="tx2"/>
              </a:buClr>
              <a:buSzPct val="125000"/>
              <a:defRPr/>
            </a:pPr>
            <a:endParaRPr lang="tr-TR" sz="2567" dirty="0">
              <a:latin typeface="Arial" charset="0"/>
              <a:ea typeface="Arial" charset="0"/>
              <a:cs typeface="Arial" charset="0"/>
            </a:endParaRPr>
          </a:p>
          <a:p>
            <a:pPr indent="-1270730">
              <a:lnSpc>
                <a:spcPts val="4217"/>
              </a:lnSpc>
              <a:buClr>
                <a:schemeClr val="tx2"/>
              </a:buClr>
              <a:buSzPct val="125000"/>
              <a:defRPr/>
            </a:pPr>
            <a:endParaRPr lang="tr-TR" sz="2567" dirty="0" smtClean="0">
              <a:latin typeface="Arial" charset="0"/>
              <a:ea typeface="Arial" charset="0"/>
              <a:cs typeface="Arial" charset="0"/>
            </a:endParaRPr>
          </a:p>
          <a:p>
            <a:pPr indent="-1270730">
              <a:lnSpc>
                <a:spcPts val="4217"/>
              </a:lnSpc>
              <a:buClr>
                <a:schemeClr val="tx2"/>
              </a:buClr>
              <a:buSzPct val="125000"/>
              <a:defRPr/>
            </a:pPr>
            <a:endParaRPr lang="tr-TR" sz="2567" dirty="0">
              <a:latin typeface="Arial" charset="0"/>
              <a:ea typeface="Arial" charset="0"/>
              <a:cs typeface="Arial" charset="0"/>
            </a:endParaRPr>
          </a:p>
          <a:p>
            <a:pPr indent="-1270730">
              <a:lnSpc>
                <a:spcPts val="4217"/>
              </a:lnSpc>
              <a:buClr>
                <a:schemeClr val="tx2"/>
              </a:buClr>
              <a:buSzPct val="125000"/>
              <a:defRPr/>
            </a:pPr>
            <a:endParaRPr lang="tr-TR" sz="2567" i="1" dirty="0" smtClean="0">
              <a:latin typeface="Arial" charset="0"/>
              <a:ea typeface="Arial" charset="0"/>
              <a:cs typeface="Arial" charset="0"/>
            </a:endParaRPr>
          </a:p>
          <a:p>
            <a:pPr indent="-1270730">
              <a:lnSpc>
                <a:spcPts val="4217"/>
              </a:lnSpc>
              <a:buClr>
                <a:schemeClr val="tx2"/>
              </a:buClr>
              <a:buSzPct val="125000"/>
              <a:defRPr/>
            </a:pPr>
            <a:r>
              <a:rPr lang="tr-TR" sz="2200" i="1" dirty="0" smtClean="0">
                <a:latin typeface="Arial" charset="0"/>
                <a:ea typeface="Arial" charset="0"/>
                <a:cs typeface="Arial" charset="0"/>
              </a:rPr>
              <a:t>Survey results about reconnecting network manually</a:t>
            </a:r>
          </a:p>
          <a:p>
            <a:pPr indent="-1270730">
              <a:lnSpc>
                <a:spcPts val="4217"/>
              </a:lnSpc>
              <a:buClr>
                <a:schemeClr val="tx2"/>
              </a:buClr>
              <a:buSzPct val="125000"/>
              <a:defRPr/>
            </a:pPr>
            <a:endParaRPr lang="tr-TR" sz="2567" i="1" dirty="0">
              <a:latin typeface="Arial" charset="0"/>
              <a:ea typeface="Arial" charset="0"/>
              <a:cs typeface="Arial" charset="0"/>
            </a:endParaRPr>
          </a:p>
          <a:p>
            <a:pPr indent="-1270730">
              <a:lnSpc>
                <a:spcPts val="4217"/>
              </a:lnSpc>
              <a:buClr>
                <a:schemeClr val="tx2"/>
              </a:buClr>
              <a:buSzPct val="125000"/>
              <a:defRPr/>
            </a:pPr>
            <a:r>
              <a:rPr lang="tr-TR" sz="2567" dirty="0" smtClean="0">
                <a:latin typeface="Arial" charset="0"/>
                <a:ea typeface="Arial" charset="0"/>
                <a:cs typeface="Arial" charset="0"/>
              </a:rPr>
              <a:t>To be able to connect evil network subjects need to try it manually. The chart above shows how high is the rate of manual trying in real terms.</a:t>
            </a:r>
          </a:p>
          <a:p>
            <a:pPr indent="-1270730">
              <a:lnSpc>
                <a:spcPts val="4217"/>
              </a:lnSpc>
              <a:buClr>
                <a:schemeClr val="tx2"/>
              </a:buClr>
              <a:buSzPct val="125000"/>
              <a:defRPr/>
            </a:pPr>
            <a:r>
              <a:rPr lang="tr-TR" sz="2567" dirty="0" smtClean="0">
                <a:latin typeface="Arial" charset="0"/>
                <a:ea typeface="Arial" charset="0"/>
                <a:cs typeface="Arial" charset="0"/>
              </a:rPr>
              <a:t>   Security awareness training would be ideal mitigation to the addressing danger [4]. This is not the only mistaken step taken by the students. In fact most of them claim to enter their credentials when the fake captive portal asks them to. Below charts shows results of the survery, where blue means subjects enter their credential, and red stands for agaisnt:</a:t>
            </a:r>
          </a:p>
        </p:txBody>
      </p:sp>
      <p:sp>
        <p:nvSpPr>
          <p:cNvPr id="36" name="TextBox 35"/>
          <p:cNvSpPr txBox="1"/>
          <p:nvPr/>
        </p:nvSpPr>
        <p:spPr>
          <a:xfrm>
            <a:off x="20284476" y="10972740"/>
            <a:ext cx="9172987" cy="18405038"/>
          </a:xfrm>
          <a:prstGeom prst="rect">
            <a:avLst/>
          </a:prstGeom>
          <a:solidFill>
            <a:schemeClr val="bg1">
              <a:alpha val="42000"/>
            </a:schemeClr>
          </a:solidFill>
        </p:spPr>
        <p:txBody>
          <a:bodyPr wrap="square">
            <a:spAutoFit/>
          </a:bodyPr>
          <a:lstStyle/>
          <a:p>
            <a:pPr>
              <a:lnSpc>
                <a:spcPts val="4217"/>
              </a:lnSpc>
              <a:defRPr/>
            </a:pPr>
            <a:r>
              <a:rPr lang="tr-TR" sz="2200" i="1" dirty="0" smtClean="0">
                <a:latin typeface="Arial" charset="0"/>
                <a:ea typeface="Arial" charset="0"/>
                <a:cs typeface="Arial" charset="0"/>
              </a:rPr>
              <a:t>Survey results about entering credentials to the fake portal</a:t>
            </a:r>
          </a:p>
          <a:p>
            <a:pPr>
              <a:lnSpc>
                <a:spcPts val="4217"/>
              </a:lnSpc>
              <a:defRPr/>
            </a:pPr>
            <a:endParaRPr lang="tr-TR" sz="2383" b="1" dirty="0">
              <a:solidFill>
                <a:schemeClr val="tx2"/>
              </a:solidFill>
              <a:latin typeface="Arial" charset="0"/>
              <a:ea typeface="Arial" charset="0"/>
              <a:cs typeface="Arial" charset="0"/>
            </a:endParaRPr>
          </a:p>
          <a:p>
            <a:pPr>
              <a:lnSpc>
                <a:spcPts val="4217"/>
              </a:lnSpc>
              <a:defRPr/>
            </a:pPr>
            <a:r>
              <a:rPr lang="tr-TR" sz="2570" dirty="0" smtClean="0">
                <a:latin typeface="Arial" charset="0"/>
                <a:ea typeface="Arial" charset="0"/>
                <a:cs typeface="Arial" charset="0"/>
              </a:rPr>
              <a:t>Question about downloading evil executable file called certificate.exe is also raised where students tend to download it as well once it looks like directed by BIDB. Below chart shows percentage that say yes to downlading the file</a:t>
            </a:r>
          </a:p>
          <a:p>
            <a:pPr>
              <a:lnSpc>
                <a:spcPts val="4217"/>
              </a:lnSpc>
              <a:defRPr/>
            </a:pPr>
            <a:endParaRPr lang="tr-TR" sz="2400" b="1" dirty="0">
              <a:solidFill>
                <a:schemeClr val="tx2"/>
              </a:solidFill>
              <a:latin typeface="Arial" charset="0"/>
              <a:ea typeface="Arial" charset="0"/>
              <a:cs typeface="Arial" charset="0"/>
            </a:endParaRPr>
          </a:p>
          <a:p>
            <a:pPr>
              <a:lnSpc>
                <a:spcPts val="4217"/>
              </a:lnSpc>
              <a:defRPr/>
            </a:pPr>
            <a:endParaRPr lang="tr-TR" sz="2400" b="1" dirty="0" smtClean="0">
              <a:solidFill>
                <a:schemeClr val="tx2"/>
              </a:solidFill>
              <a:latin typeface="Arial" charset="0"/>
              <a:ea typeface="Arial" charset="0"/>
              <a:cs typeface="Arial" charset="0"/>
            </a:endParaRPr>
          </a:p>
          <a:p>
            <a:pPr>
              <a:lnSpc>
                <a:spcPts val="4217"/>
              </a:lnSpc>
              <a:defRPr/>
            </a:pPr>
            <a:endParaRPr lang="tr-TR" sz="2400" b="1" dirty="0">
              <a:solidFill>
                <a:schemeClr val="tx2"/>
              </a:solidFill>
              <a:latin typeface="Arial" charset="0"/>
              <a:ea typeface="Arial" charset="0"/>
              <a:cs typeface="Arial" charset="0"/>
            </a:endParaRPr>
          </a:p>
          <a:p>
            <a:pPr>
              <a:lnSpc>
                <a:spcPts val="4217"/>
              </a:lnSpc>
              <a:defRPr/>
            </a:pPr>
            <a:endParaRPr lang="tr-TR" sz="2400" b="1" dirty="0" smtClean="0">
              <a:solidFill>
                <a:schemeClr val="tx2"/>
              </a:solidFill>
              <a:latin typeface="Arial" charset="0"/>
              <a:ea typeface="Arial" charset="0"/>
              <a:cs typeface="Arial" charset="0"/>
            </a:endParaRPr>
          </a:p>
          <a:p>
            <a:pPr>
              <a:lnSpc>
                <a:spcPts val="4217"/>
              </a:lnSpc>
              <a:defRPr/>
            </a:pPr>
            <a:endParaRPr lang="tr-TR" sz="2400" b="1" dirty="0">
              <a:solidFill>
                <a:schemeClr val="tx2"/>
              </a:solidFill>
              <a:latin typeface="Arial" charset="0"/>
              <a:ea typeface="Arial" charset="0"/>
              <a:cs typeface="Arial" charset="0"/>
            </a:endParaRPr>
          </a:p>
          <a:p>
            <a:pPr>
              <a:lnSpc>
                <a:spcPts val="4217"/>
              </a:lnSpc>
              <a:defRPr/>
            </a:pPr>
            <a:endParaRPr lang="tr-TR" sz="2400" b="1" dirty="0" smtClean="0">
              <a:solidFill>
                <a:schemeClr val="tx2"/>
              </a:solidFill>
              <a:latin typeface="Arial" charset="0"/>
              <a:ea typeface="Arial" charset="0"/>
              <a:cs typeface="Arial" charset="0"/>
            </a:endParaRPr>
          </a:p>
          <a:p>
            <a:pPr>
              <a:lnSpc>
                <a:spcPts val="4217"/>
              </a:lnSpc>
              <a:defRPr/>
            </a:pPr>
            <a:endParaRPr lang="tr-TR" sz="2400" b="1" dirty="0">
              <a:solidFill>
                <a:schemeClr val="tx2"/>
              </a:solidFill>
              <a:latin typeface="Arial" charset="0"/>
              <a:ea typeface="Arial" charset="0"/>
              <a:cs typeface="Arial" charset="0"/>
            </a:endParaRPr>
          </a:p>
          <a:p>
            <a:pPr>
              <a:lnSpc>
                <a:spcPts val="4217"/>
              </a:lnSpc>
              <a:defRPr/>
            </a:pPr>
            <a:endParaRPr lang="tr-TR" sz="2400" b="1" dirty="0" smtClean="0">
              <a:solidFill>
                <a:schemeClr val="tx2"/>
              </a:solidFill>
              <a:latin typeface="Arial" charset="0"/>
              <a:ea typeface="Arial" charset="0"/>
              <a:cs typeface="Arial" charset="0"/>
            </a:endParaRPr>
          </a:p>
          <a:p>
            <a:pPr>
              <a:lnSpc>
                <a:spcPts val="4217"/>
              </a:lnSpc>
              <a:defRPr/>
            </a:pPr>
            <a:endParaRPr lang="tr-TR" sz="2400" b="1" dirty="0">
              <a:solidFill>
                <a:schemeClr val="tx2"/>
              </a:solidFill>
              <a:latin typeface="Arial" charset="0"/>
              <a:ea typeface="Arial" charset="0"/>
              <a:cs typeface="Arial" charset="0"/>
            </a:endParaRPr>
          </a:p>
          <a:p>
            <a:pPr>
              <a:lnSpc>
                <a:spcPts val="4217"/>
              </a:lnSpc>
              <a:defRPr/>
            </a:pPr>
            <a:endParaRPr lang="tr-TR" sz="2400" b="1" dirty="0" smtClean="0">
              <a:solidFill>
                <a:schemeClr val="tx2"/>
              </a:solidFill>
              <a:latin typeface="Arial" charset="0"/>
              <a:ea typeface="Arial" charset="0"/>
              <a:cs typeface="Arial" charset="0"/>
            </a:endParaRPr>
          </a:p>
          <a:p>
            <a:pPr>
              <a:lnSpc>
                <a:spcPts val="4217"/>
              </a:lnSpc>
              <a:defRPr/>
            </a:pPr>
            <a:r>
              <a:rPr lang="tr-TR" sz="2200" i="1" dirty="0">
                <a:latin typeface="Arial" charset="0"/>
                <a:ea typeface="Arial" charset="0"/>
                <a:cs typeface="Arial" charset="0"/>
              </a:rPr>
              <a:t>Survey results about </a:t>
            </a:r>
            <a:r>
              <a:rPr lang="tr-TR" sz="2200" i="1" dirty="0" smtClean="0">
                <a:latin typeface="Arial" charset="0"/>
                <a:ea typeface="Arial" charset="0"/>
                <a:cs typeface="Arial" charset="0"/>
              </a:rPr>
              <a:t>downloading certificate.exe</a:t>
            </a:r>
          </a:p>
          <a:p>
            <a:pPr>
              <a:lnSpc>
                <a:spcPts val="4217"/>
              </a:lnSpc>
              <a:defRPr/>
            </a:pPr>
            <a:endParaRPr lang="tr-TR" sz="2400" dirty="0" smtClean="0">
              <a:latin typeface="Arial" charset="0"/>
              <a:ea typeface="Arial" charset="0"/>
              <a:cs typeface="Arial" charset="0"/>
            </a:endParaRPr>
          </a:p>
          <a:p>
            <a:pPr>
              <a:lnSpc>
                <a:spcPts val="4217"/>
              </a:lnSpc>
              <a:defRPr/>
            </a:pPr>
            <a:r>
              <a:rPr lang="tr-TR" sz="2570" dirty="0" smtClean="0">
                <a:latin typeface="Arial" charset="0"/>
                <a:ea typeface="Arial" charset="0"/>
                <a:cs typeface="Arial" charset="0"/>
              </a:rPr>
              <a:t>Almost every subject who downloaded the executable agreed to run it as well while it is commanded by legitimate authority. </a:t>
            </a:r>
            <a:r>
              <a:rPr lang="tr-TR" sz="2570" dirty="0">
                <a:latin typeface="Arial" charset="0"/>
                <a:ea typeface="Arial" charset="0"/>
                <a:cs typeface="Arial" charset="0"/>
              </a:rPr>
              <a:t>Some portion of students even accepted to run the file in spite of </a:t>
            </a:r>
            <a:r>
              <a:rPr lang="en-US" sz="2570" dirty="0">
                <a:latin typeface="Arial" charset="0"/>
                <a:ea typeface="Arial" charset="0"/>
                <a:cs typeface="Arial" charset="0"/>
              </a:rPr>
              <a:t>“</a:t>
            </a:r>
            <a:r>
              <a:rPr lang="tr-TR" sz="2570" dirty="0">
                <a:latin typeface="Arial" charset="0"/>
                <a:ea typeface="Arial" charset="0"/>
                <a:cs typeface="Arial" charset="0"/>
              </a:rPr>
              <a:t>Unknown Source</a:t>
            </a:r>
            <a:r>
              <a:rPr lang="en-US" sz="2570" dirty="0">
                <a:latin typeface="Arial" charset="0"/>
                <a:ea typeface="Arial" charset="0"/>
                <a:cs typeface="Arial" charset="0"/>
              </a:rPr>
              <a:t>”</a:t>
            </a:r>
            <a:r>
              <a:rPr lang="tr-TR" sz="2570" dirty="0">
                <a:latin typeface="Arial" charset="0"/>
                <a:ea typeface="Arial" charset="0"/>
                <a:cs typeface="Arial" charset="0"/>
              </a:rPr>
              <a:t> warning made by the operating system. Below statistic shows rate of subjects said yes to proceed despite the alarm:</a:t>
            </a:r>
          </a:p>
          <a:p>
            <a:pPr>
              <a:lnSpc>
                <a:spcPts val="4217"/>
              </a:lnSpc>
              <a:defRPr/>
            </a:pPr>
            <a:endParaRPr lang="tr-TR" sz="2570" dirty="0" smtClean="0">
              <a:latin typeface="Arial" charset="0"/>
              <a:ea typeface="Arial" charset="0"/>
              <a:cs typeface="Arial" charset="0"/>
            </a:endParaRPr>
          </a:p>
          <a:p>
            <a:pPr>
              <a:lnSpc>
                <a:spcPts val="4217"/>
              </a:lnSpc>
              <a:defRPr/>
            </a:pPr>
            <a:endParaRPr lang="tr-TR" sz="2400" dirty="0">
              <a:latin typeface="Arial" charset="0"/>
              <a:ea typeface="Arial" charset="0"/>
              <a:cs typeface="Arial" charset="0"/>
            </a:endParaRPr>
          </a:p>
          <a:p>
            <a:pPr>
              <a:lnSpc>
                <a:spcPts val="4217"/>
              </a:lnSpc>
              <a:defRPr/>
            </a:pPr>
            <a:endParaRPr lang="tr-TR" sz="2400" dirty="0" smtClean="0">
              <a:latin typeface="Arial" charset="0"/>
              <a:ea typeface="Arial" charset="0"/>
              <a:cs typeface="Arial" charset="0"/>
            </a:endParaRPr>
          </a:p>
          <a:p>
            <a:pPr>
              <a:lnSpc>
                <a:spcPts val="4217"/>
              </a:lnSpc>
              <a:defRPr/>
            </a:pPr>
            <a:endParaRPr lang="tr-TR" sz="2400" dirty="0">
              <a:latin typeface="Arial" charset="0"/>
              <a:ea typeface="Arial" charset="0"/>
              <a:cs typeface="Arial" charset="0"/>
            </a:endParaRPr>
          </a:p>
          <a:p>
            <a:pPr>
              <a:lnSpc>
                <a:spcPts val="4217"/>
              </a:lnSpc>
              <a:defRPr/>
            </a:pPr>
            <a:endParaRPr lang="tr-TR" sz="2400" dirty="0" smtClean="0">
              <a:latin typeface="Arial" charset="0"/>
              <a:ea typeface="Arial" charset="0"/>
              <a:cs typeface="Arial" charset="0"/>
            </a:endParaRPr>
          </a:p>
          <a:p>
            <a:pPr>
              <a:lnSpc>
                <a:spcPts val="4217"/>
              </a:lnSpc>
              <a:defRPr/>
            </a:pPr>
            <a:endParaRPr lang="tr-TR" sz="2400" dirty="0">
              <a:latin typeface="Arial" charset="0"/>
              <a:ea typeface="Arial" charset="0"/>
              <a:cs typeface="Arial" charset="0"/>
            </a:endParaRPr>
          </a:p>
          <a:p>
            <a:pPr>
              <a:lnSpc>
                <a:spcPts val="4217"/>
              </a:lnSpc>
              <a:defRPr/>
            </a:pPr>
            <a:endParaRPr lang="tr-TR" sz="2400" dirty="0" smtClean="0">
              <a:latin typeface="Arial" charset="0"/>
              <a:ea typeface="Arial" charset="0"/>
              <a:cs typeface="Arial" charset="0"/>
            </a:endParaRPr>
          </a:p>
          <a:p>
            <a:pPr>
              <a:lnSpc>
                <a:spcPts val="4217"/>
              </a:lnSpc>
              <a:defRPr/>
            </a:pPr>
            <a:endParaRPr lang="tr-TR" sz="2400" dirty="0">
              <a:latin typeface="Arial" charset="0"/>
              <a:ea typeface="Arial" charset="0"/>
              <a:cs typeface="Arial" charset="0"/>
            </a:endParaRPr>
          </a:p>
          <a:p>
            <a:pPr>
              <a:lnSpc>
                <a:spcPts val="4217"/>
              </a:lnSpc>
              <a:defRPr/>
            </a:pPr>
            <a:endParaRPr lang="tr-TR" sz="2400" dirty="0" smtClean="0">
              <a:latin typeface="Arial" charset="0"/>
              <a:ea typeface="Arial" charset="0"/>
              <a:cs typeface="Arial" charset="0"/>
            </a:endParaRPr>
          </a:p>
          <a:p>
            <a:pPr>
              <a:lnSpc>
                <a:spcPts val="4217"/>
              </a:lnSpc>
              <a:defRPr/>
            </a:pPr>
            <a:r>
              <a:rPr lang="tr-TR" sz="2200" i="1" dirty="0" smtClean="0">
                <a:latin typeface="Arial" charset="0"/>
                <a:ea typeface="Arial" charset="0"/>
                <a:cs typeface="Arial" charset="0"/>
              </a:rPr>
              <a:t>Survey </a:t>
            </a:r>
            <a:r>
              <a:rPr lang="tr-TR" sz="2200" i="1" dirty="0">
                <a:latin typeface="Arial" charset="0"/>
                <a:ea typeface="Arial" charset="0"/>
                <a:cs typeface="Arial" charset="0"/>
              </a:rPr>
              <a:t>results about </a:t>
            </a:r>
            <a:r>
              <a:rPr lang="tr-TR" sz="2200" i="1" dirty="0" smtClean="0">
                <a:latin typeface="Arial" charset="0"/>
                <a:ea typeface="Arial" charset="0"/>
                <a:cs typeface="Arial" charset="0"/>
              </a:rPr>
              <a:t>running and ignoring the warning</a:t>
            </a:r>
            <a:endParaRPr lang="tr-TR" sz="2400" dirty="0">
              <a:latin typeface="Arial" charset="0"/>
              <a:ea typeface="Arial" charset="0"/>
              <a:cs typeface="Arial" charset="0"/>
            </a:endParaRPr>
          </a:p>
        </p:txBody>
      </p:sp>
      <p:cxnSp>
        <p:nvCxnSpPr>
          <p:cNvPr id="48" name="Straight Connector 47"/>
          <p:cNvCxnSpPr/>
          <p:nvPr/>
        </p:nvCxnSpPr>
        <p:spPr bwMode="auto">
          <a:xfrm>
            <a:off x="20370867" y="29377778"/>
            <a:ext cx="8394537" cy="0"/>
          </a:xfrm>
          <a:prstGeom prst="line">
            <a:avLst/>
          </a:prstGeom>
          <a:noFill/>
          <a:ln w="25400" cap="flat" cmpd="sng" algn="ctr">
            <a:solidFill>
              <a:schemeClr val="tx1"/>
            </a:solidFill>
            <a:prstDash val="dash"/>
            <a:round/>
            <a:headEnd type="none" w="med" len="med"/>
            <a:tailEnd type="none" w="med" len="med"/>
          </a:ln>
          <a:effectLst/>
        </p:spPr>
      </p:cxnSp>
      <p:pic>
        <p:nvPicPr>
          <p:cNvPr id="5" name="Picture Placeholder 4"/>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l="1808" r="1808"/>
          <a:stretch>
            <a:fillRect/>
          </a:stretch>
        </p:blipFill>
        <p:spPr>
          <a:xfrm>
            <a:off x="935658" y="32999301"/>
            <a:ext cx="8617423" cy="6634340"/>
          </a:xfrm>
          <a:prstGeom prst="rect">
            <a:avLst/>
          </a:prstGeom>
          <a:solidFill>
            <a:schemeClr val="bg2">
              <a:lumMod val="85000"/>
            </a:schemeClr>
          </a:solidFill>
        </p:spPr>
      </p:pic>
      <p:sp>
        <p:nvSpPr>
          <p:cNvPr id="90" name="TextBox 89"/>
          <p:cNvSpPr txBox="1"/>
          <p:nvPr/>
        </p:nvSpPr>
        <p:spPr>
          <a:xfrm>
            <a:off x="935658" y="39932658"/>
            <a:ext cx="8850339" cy="430887"/>
          </a:xfrm>
          <a:prstGeom prst="rect">
            <a:avLst/>
          </a:prstGeom>
          <a:solidFill>
            <a:schemeClr val="bg1">
              <a:alpha val="42000"/>
            </a:schemeClr>
          </a:solidFill>
        </p:spPr>
        <p:txBody>
          <a:bodyPr wrap="square">
            <a:spAutoFit/>
          </a:bodyPr>
          <a:lstStyle/>
          <a:p>
            <a:pPr>
              <a:spcBef>
                <a:spcPts val="550"/>
              </a:spcBef>
              <a:buClr>
                <a:schemeClr val="tx2"/>
              </a:buClr>
              <a:defRPr/>
            </a:pPr>
            <a:r>
              <a:rPr lang="tr-TR" sz="2200" i="1" dirty="0" smtClean="0">
                <a:latin typeface="Arial" charset="0"/>
                <a:ea typeface="Arial" charset="0"/>
                <a:cs typeface="Arial" charset="0"/>
              </a:rPr>
              <a:t>Evil Captive Portal seviced by WiFİPhisher </a:t>
            </a:r>
            <a:r>
              <a:rPr lang="en-US" sz="2200" i="1" dirty="0" smtClean="0">
                <a:latin typeface="Arial" charset="0"/>
                <a:ea typeface="Arial" charset="0"/>
                <a:cs typeface="Arial" charset="0"/>
              </a:rPr>
              <a:t> </a:t>
            </a:r>
            <a:endParaRPr lang="en-US" sz="2200" i="1" dirty="0">
              <a:latin typeface="Arial" charset="0"/>
              <a:ea typeface="Arial" charset="0"/>
              <a:cs typeface="Arial" charset="0"/>
            </a:endParaRPr>
          </a:p>
        </p:txBody>
      </p:sp>
      <p:sp>
        <p:nvSpPr>
          <p:cNvPr id="92" name="TextBox 91"/>
          <p:cNvSpPr txBox="1"/>
          <p:nvPr/>
        </p:nvSpPr>
        <p:spPr>
          <a:xfrm>
            <a:off x="892916" y="27962261"/>
            <a:ext cx="9010650" cy="4939814"/>
          </a:xfrm>
          <a:prstGeom prst="rect">
            <a:avLst/>
          </a:prstGeom>
          <a:solidFill>
            <a:schemeClr val="bg1">
              <a:alpha val="42000"/>
            </a:schemeClr>
          </a:solidFill>
        </p:spPr>
        <p:txBody>
          <a:bodyPr>
            <a:spAutoFit/>
          </a:bodyPr>
          <a:lstStyle/>
          <a:p>
            <a:pPr>
              <a:lnSpc>
                <a:spcPts val="4217"/>
              </a:lnSpc>
              <a:defRPr/>
            </a:pPr>
            <a:r>
              <a:rPr lang="tr-TR" sz="2800" b="1" dirty="0" smtClean="0">
                <a:solidFill>
                  <a:schemeClr val="tx2"/>
                </a:solidFill>
                <a:latin typeface="Arial" charset="0"/>
                <a:ea typeface="Arial" charset="0"/>
                <a:cs typeface="Arial" charset="0"/>
              </a:rPr>
              <a:t>Evil Twin</a:t>
            </a:r>
            <a:r>
              <a:rPr lang="en-US" sz="2567" dirty="0">
                <a:solidFill>
                  <a:schemeClr val="bg2">
                    <a:lumMod val="50000"/>
                  </a:schemeClr>
                </a:solidFill>
                <a:latin typeface="Arial" charset="0"/>
                <a:ea typeface="Arial" charset="0"/>
                <a:cs typeface="Arial" charset="0"/>
              </a:rPr>
              <a:t/>
            </a:r>
            <a:br>
              <a:rPr lang="en-US" sz="2567" dirty="0">
                <a:solidFill>
                  <a:schemeClr val="bg2">
                    <a:lumMod val="50000"/>
                  </a:schemeClr>
                </a:solidFill>
                <a:latin typeface="Arial" charset="0"/>
                <a:ea typeface="Arial" charset="0"/>
                <a:cs typeface="Arial" charset="0"/>
              </a:rPr>
            </a:br>
            <a:r>
              <a:rPr lang="tr-TR" sz="2567" dirty="0" smtClean="0">
                <a:latin typeface="Arial" charset="0"/>
                <a:ea typeface="Arial" charset="0"/>
                <a:cs typeface="Arial" charset="0"/>
              </a:rPr>
              <a:t>On activation WiFiPhisher drops users connected to the target wireless network from it. Then broadcasts its IP address, via fake DHCP server mounted, claiming itself to be legitimate network. Users connect to the fake network, since they are searching for WiFi connection [3], they have just lost, at the same time. A captive portal greets them which looks like exactly same with legitimate one (ITU Giriş screen in this case).</a:t>
            </a:r>
            <a:endParaRPr lang="en-US" sz="2567" dirty="0">
              <a:latin typeface="Arial" charset="0"/>
              <a:ea typeface="Arial" charset="0"/>
              <a:cs typeface="Arial" charset="0"/>
            </a:endParaRPr>
          </a:p>
        </p:txBody>
      </p:sp>
      <p:cxnSp>
        <p:nvCxnSpPr>
          <p:cNvPr id="93" name="Straight Connector 92"/>
          <p:cNvCxnSpPr/>
          <p:nvPr/>
        </p:nvCxnSpPr>
        <p:spPr bwMode="auto">
          <a:xfrm>
            <a:off x="846349" y="27929157"/>
            <a:ext cx="8897726" cy="0"/>
          </a:xfrm>
          <a:prstGeom prst="line">
            <a:avLst/>
          </a:prstGeom>
          <a:noFill/>
          <a:ln w="25400" cap="flat" cmpd="sng" algn="ctr">
            <a:solidFill>
              <a:schemeClr val="tx1"/>
            </a:solidFill>
            <a:prstDash val="dash"/>
            <a:round/>
            <a:headEnd type="none" w="med" len="med"/>
            <a:tailEnd type="none" w="med" len="med"/>
          </a:ln>
          <a:effectLst/>
        </p:spPr>
      </p:cxnSp>
      <p:sp>
        <p:nvSpPr>
          <p:cNvPr id="95" name="TextBox 3"/>
          <p:cNvSpPr txBox="1">
            <a:spLocks noChangeArrowheads="1"/>
          </p:cNvSpPr>
          <p:nvPr/>
        </p:nvSpPr>
        <p:spPr bwMode="auto">
          <a:xfrm>
            <a:off x="892916" y="5533594"/>
            <a:ext cx="9010650" cy="6004208"/>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217"/>
              </a:lnSpc>
              <a:spcAft>
                <a:spcPts val="1100"/>
              </a:spcAft>
            </a:pPr>
            <a:r>
              <a:rPr lang="en-US" sz="4400" b="1" dirty="0">
                <a:solidFill>
                  <a:srgbClr val="005BBB"/>
                </a:solidFill>
                <a:latin typeface="+mj-lt"/>
              </a:rPr>
              <a:t>Introduction</a:t>
            </a:r>
          </a:p>
          <a:p>
            <a:pPr>
              <a:lnSpc>
                <a:spcPts val="5134"/>
              </a:lnSpc>
            </a:pPr>
            <a:r>
              <a:rPr lang="en-US" sz="2570" dirty="0">
                <a:latin typeface="+mn-lt"/>
              </a:rPr>
              <a:t>Social engineering has become a significant concern within online communities and represents an effective method for targeting information systems [1]. </a:t>
            </a:r>
            <a:r>
              <a:rPr lang="en-US" altLang="en-US" sz="2570" dirty="0" smtClean="0">
                <a:latin typeface="Arial" charset="0"/>
                <a:ea typeface="Arial" charset="0"/>
              </a:rPr>
              <a:t>This </a:t>
            </a:r>
            <a:r>
              <a:rPr lang="en-US" altLang="en-US" sz="2570" dirty="0">
                <a:latin typeface="Arial" charset="0"/>
                <a:ea typeface="Arial" charset="0"/>
              </a:rPr>
              <a:t>project evaluates the information security awareness of ITU students using a multifunction application and social engineering tactics. It includes stages such </a:t>
            </a:r>
            <a:r>
              <a:rPr lang="en-US" altLang="en-US" sz="2570" dirty="0" smtClean="0">
                <a:latin typeface="Arial" charset="0"/>
                <a:ea typeface="Arial" charset="0"/>
              </a:rPr>
              <a:t>as creating </a:t>
            </a:r>
            <a:r>
              <a:rPr lang="en-US" altLang="en-US" sz="2570" dirty="0">
                <a:latin typeface="Arial" charset="0"/>
                <a:ea typeface="Arial" charset="0"/>
              </a:rPr>
              <a:t>a fake network and captive portal to gather credentials, and testing users' awareness through exploits, ransomware attacks, and file transfers.</a:t>
            </a:r>
          </a:p>
        </p:txBody>
      </p:sp>
      <p:sp>
        <p:nvSpPr>
          <p:cNvPr id="96" name="TextBox 95"/>
          <p:cNvSpPr txBox="1"/>
          <p:nvPr/>
        </p:nvSpPr>
        <p:spPr>
          <a:xfrm>
            <a:off x="846348" y="11635028"/>
            <a:ext cx="8939651" cy="15870183"/>
          </a:xfrm>
          <a:prstGeom prst="rect">
            <a:avLst/>
          </a:prstGeom>
          <a:solidFill>
            <a:schemeClr val="bg1">
              <a:alpha val="63000"/>
            </a:schemeClr>
          </a:solidFill>
          <a:effectLst/>
        </p:spPr>
        <p:txBody>
          <a:bodyPr wrap="square">
            <a:spAutoFit/>
          </a:bodyPr>
          <a:lstStyle/>
          <a:p>
            <a:pPr>
              <a:lnSpc>
                <a:spcPts val="4217"/>
              </a:lnSpc>
              <a:spcAft>
                <a:spcPts val="1100"/>
              </a:spcAft>
              <a:defRPr/>
            </a:pPr>
            <a:r>
              <a:rPr lang="tr-TR" sz="4400" b="1" dirty="0" smtClean="0">
                <a:solidFill>
                  <a:srgbClr val="005BBB"/>
                </a:solidFill>
              </a:rPr>
              <a:t>Functionality</a:t>
            </a:r>
            <a:endParaRPr lang="en-US" sz="4400" b="1" dirty="0">
              <a:solidFill>
                <a:srgbClr val="005BBB"/>
              </a:solidFill>
              <a:latin typeface="+mj-lt"/>
            </a:endParaRPr>
          </a:p>
          <a:p>
            <a:pPr>
              <a:lnSpc>
                <a:spcPts val="4217"/>
              </a:lnSpc>
              <a:spcAft>
                <a:spcPts val="917"/>
              </a:spcAft>
              <a:defRPr/>
            </a:pPr>
            <a:r>
              <a:rPr lang="tr-TR" sz="2567" dirty="0" smtClean="0">
                <a:latin typeface="Arial" charset="0"/>
                <a:ea typeface="Arial" charset="0"/>
                <a:cs typeface="Arial" charset="0"/>
              </a:rPr>
              <a:t>The project contains two stages to maintain social engineering tactics and to interact with subjects. The first one is called WiFiPhisher which is an open source technology modified by us, and the second one is Leak Tool developed completely by us</a:t>
            </a:r>
            <a:r>
              <a:rPr lang="en-US" sz="2567" dirty="0" smtClean="0">
                <a:latin typeface="Arial" charset="0"/>
                <a:ea typeface="Arial" charset="0"/>
                <a:cs typeface="Arial" charset="0"/>
              </a:rPr>
              <a:t>:</a:t>
            </a:r>
            <a:endParaRPr lang="en-US" sz="2567" dirty="0">
              <a:latin typeface="Arial" charset="0"/>
              <a:ea typeface="Arial" charset="0"/>
              <a:cs typeface="Arial" charset="0"/>
            </a:endParaRPr>
          </a:p>
          <a:p>
            <a:pPr>
              <a:spcBef>
                <a:spcPts val="1100"/>
              </a:spcBef>
              <a:spcAft>
                <a:spcPts val="733"/>
              </a:spcAft>
              <a:defRPr/>
            </a:pPr>
            <a:r>
              <a:rPr lang="tr-TR" sz="2800" b="1" dirty="0" smtClean="0">
                <a:solidFill>
                  <a:schemeClr val="tx2"/>
                </a:solidFill>
                <a:latin typeface="Arial" charset="0"/>
                <a:ea typeface="Arial" charset="0"/>
                <a:cs typeface="Arial" charset="0"/>
              </a:rPr>
              <a:t>WiFiPhisher:</a:t>
            </a:r>
            <a:endParaRPr lang="en-US" sz="2800" dirty="0">
              <a:latin typeface="Arial" charset="0"/>
              <a:ea typeface="Arial" charset="0"/>
              <a:cs typeface="Arial" charset="0"/>
            </a:endParaRPr>
          </a:p>
          <a:p>
            <a:pPr marL="838212" lvl="1" indent="-419106">
              <a:lnSpc>
                <a:spcPts val="4217"/>
              </a:lnSpc>
              <a:buClr>
                <a:schemeClr val="tx2"/>
              </a:buClr>
              <a:buSzPct val="125000"/>
              <a:buFont typeface="Arial" charset="0"/>
              <a:buChar char="•"/>
              <a:defRPr/>
            </a:pPr>
            <a:r>
              <a:rPr lang="tr-TR" sz="2567" dirty="0" smtClean="0">
                <a:latin typeface="Arial" charset="0"/>
                <a:ea typeface="Arial" charset="0"/>
                <a:cs typeface="Arial" charset="0"/>
              </a:rPr>
              <a:t>WiFiPhisher performs </a:t>
            </a:r>
            <a:r>
              <a:rPr lang="en-US" sz="2567" dirty="0" smtClean="0">
                <a:latin typeface="Arial" charset="0"/>
                <a:ea typeface="Arial" charset="0"/>
                <a:cs typeface="Arial" charset="0"/>
              </a:rPr>
              <a:t>“Evil Twin” </a:t>
            </a:r>
            <a:r>
              <a:rPr lang="tr-TR" sz="2567" dirty="0" smtClean="0">
                <a:latin typeface="Arial" charset="0"/>
                <a:ea typeface="Arial" charset="0"/>
                <a:cs typeface="Arial" charset="0"/>
              </a:rPr>
              <a:t>attack on a target acces point, and make every end point device expelled from the legitimate network.</a:t>
            </a:r>
            <a:endParaRPr lang="en-US" sz="2567" dirty="0">
              <a:latin typeface="Arial" charset="0"/>
              <a:ea typeface="Arial" charset="0"/>
              <a:cs typeface="Arial" charset="0"/>
            </a:endParaRPr>
          </a:p>
          <a:p>
            <a:pPr marL="838212" lvl="1" indent="-419106">
              <a:lnSpc>
                <a:spcPts val="4217"/>
              </a:lnSpc>
              <a:spcAft>
                <a:spcPts val="917"/>
              </a:spcAft>
              <a:buClr>
                <a:schemeClr val="tx2"/>
              </a:buClr>
              <a:buSzPct val="125000"/>
              <a:buFont typeface="Arial" charset="0"/>
              <a:buChar char="•"/>
              <a:defRPr/>
            </a:pPr>
            <a:r>
              <a:rPr lang="tr-TR" sz="2567" dirty="0" smtClean="0">
                <a:latin typeface="Arial" charset="0"/>
                <a:ea typeface="Arial" charset="0"/>
                <a:cs typeface="Arial" charset="0"/>
              </a:rPr>
              <a:t>It provides a captive portal, to access fake and evil network looks like exactly same with legitimate one, and asks subjects to enter their credentials.</a:t>
            </a:r>
            <a:endParaRPr lang="en-US" sz="2567" dirty="0">
              <a:latin typeface="Arial" charset="0"/>
              <a:ea typeface="Arial" charset="0"/>
              <a:cs typeface="Arial" charset="0"/>
            </a:endParaRPr>
          </a:p>
          <a:p>
            <a:pPr>
              <a:lnSpc>
                <a:spcPts val="4217"/>
              </a:lnSpc>
              <a:buClr>
                <a:schemeClr val="tx2"/>
              </a:buClr>
              <a:buSzPct val="125000"/>
              <a:defRPr/>
            </a:pPr>
            <a:endParaRPr lang="tr-TR" sz="2567" dirty="0" smtClean="0">
              <a:latin typeface="Arial" charset="0"/>
              <a:ea typeface="Arial" charset="0"/>
              <a:cs typeface="Arial" charset="0"/>
            </a:endParaRPr>
          </a:p>
          <a:p>
            <a:pPr>
              <a:lnSpc>
                <a:spcPts val="4217"/>
              </a:lnSpc>
              <a:buClr>
                <a:schemeClr val="tx2"/>
              </a:buClr>
              <a:buSzPct val="125000"/>
              <a:defRPr/>
            </a:pPr>
            <a:r>
              <a:rPr lang="tr-TR" sz="2567" dirty="0" smtClean="0">
                <a:latin typeface="Arial" charset="0"/>
                <a:ea typeface="Arial" charset="0"/>
                <a:cs typeface="Arial" charset="0"/>
              </a:rPr>
              <a:t>Once subjects enter their credentials, our application stores them and asks the subjects to download </a:t>
            </a:r>
            <a:r>
              <a:rPr lang="en-US" sz="2567" dirty="0" smtClean="0">
                <a:latin typeface="Arial" charset="0"/>
                <a:ea typeface="Arial" charset="0"/>
                <a:cs typeface="Arial" charset="0"/>
              </a:rPr>
              <a:t>“certificate.exe”</a:t>
            </a:r>
            <a:r>
              <a:rPr lang="tr-TR" sz="2567" dirty="0" smtClean="0">
                <a:latin typeface="Arial" charset="0"/>
                <a:ea typeface="Arial" charset="0"/>
                <a:cs typeface="Arial" charset="0"/>
              </a:rPr>
              <a:t>. Leak Tool comes to spotlight when the victim devices download and run the executable file.</a:t>
            </a:r>
          </a:p>
          <a:p>
            <a:pPr>
              <a:lnSpc>
                <a:spcPts val="4217"/>
              </a:lnSpc>
              <a:buClr>
                <a:schemeClr val="tx2"/>
              </a:buClr>
              <a:buSzPct val="125000"/>
              <a:defRPr/>
            </a:pPr>
            <a:endParaRPr lang="tr-TR" sz="2567" dirty="0" smtClean="0">
              <a:latin typeface="Arial" charset="0"/>
              <a:ea typeface="Arial" charset="0"/>
              <a:cs typeface="Arial" charset="0"/>
            </a:endParaRPr>
          </a:p>
          <a:p>
            <a:pPr>
              <a:lnSpc>
                <a:spcPts val="4217"/>
              </a:lnSpc>
              <a:buClr>
                <a:schemeClr val="tx2"/>
              </a:buClr>
              <a:buSzPct val="125000"/>
              <a:defRPr/>
            </a:pPr>
            <a:r>
              <a:rPr lang="tr-TR" sz="2800" b="1" dirty="0" smtClean="0">
                <a:solidFill>
                  <a:schemeClr val="tx2"/>
                </a:solidFill>
                <a:latin typeface="Arial" charset="0"/>
                <a:ea typeface="Arial" charset="0"/>
                <a:cs typeface="Arial" charset="0"/>
              </a:rPr>
              <a:t>Leak Tool:</a:t>
            </a:r>
            <a:endParaRPr lang="en-US" sz="2800" dirty="0">
              <a:latin typeface="Arial" charset="0"/>
              <a:ea typeface="Arial" charset="0"/>
              <a:cs typeface="Arial" charset="0"/>
            </a:endParaRPr>
          </a:p>
          <a:p>
            <a:pPr marL="838212" lvl="1" indent="-419106">
              <a:lnSpc>
                <a:spcPts val="4217"/>
              </a:lnSpc>
              <a:buClr>
                <a:schemeClr val="tx2"/>
              </a:buClr>
              <a:buSzPct val="125000"/>
              <a:buFont typeface="Arial" charset="0"/>
              <a:buChar char="•"/>
              <a:defRPr/>
            </a:pPr>
            <a:r>
              <a:rPr lang="tr-TR" sz="2567" dirty="0" smtClean="0">
                <a:latin typeface="Arial" charset="0"/>
                <a:ea typeface="Arial" charset="0"/>
                <a:cs typeface="Arial" charset="0"/>
              </a:rPr>
              <a:t>The first act operated by the Leak Tool is creating a socket connection between the subject devices and the server side.</a:t>
            </a:r>
            <a:endParaRPr lang="en-US" sz="2567" dirty="0">
              <a:latin typeface="Arial" charset="0"/>
              <a:ea typeface="Arial" charset="0"/>
              <a:cs typeface="Arial" charset="0"/>
            </a:endParaRPr>
          </a:p>
          <a:p>
            <a:pPr marL="838212" lvl="1" indent="-419106">
              <a:lnSpc>
                <a:spcPts val="4217"/>
              </a:lnSpc>
              <a:buClr>
                <a:schemeClr val="tx2"/>
              </a:buClr>
              <a:buSzPct val="125000"/>
              <a:buFont typeface="Arial" charset="0"/>
              <a:buChar char="•"/>
              <a:defRPr/>
            </a:pPr>
            <a:r>
              <a:rPr lang="tr-TR" sz="2567" dirty="0" smtClean="0">
                <a:latin typeface="Arial" charset="0"/>
                <a:ea typeface="Arial" charset="0"/>
                <a:cs typeface="Arial" charset="0"/>
              </a:rPr>
              <a:t>Through Leak Tool one is able to perform Remote Command Control attack, Ransomware attack and file transfer both ways.</a:t>
            </a:r>
          </a:p>
          <a:p>
            <a:pPr marL="838212" lvl="1" indent="-419106">
              <a:lnSpc>
                <a:spcPts val="4217"/>
              </a:lnSpc>
              <a:buClr>
                <a:schemeClr val="tx2"/>
              </a:buClr>
              <a:buSzPct val="125000"/>
              <a:buFont typeface="Arial" charset="0"/>
              <a:buChar char="•"/>
              <a:defRPr/>
            </a:pPr>
            <a:r>
              <a:rPr lang="tr-TR" sz="2567" dirty="0" smtClean="0">
                <a:latin typeface="Arial" charset="0"/>
                <a:ea typeface="Arial" charset="0"/>
                <a:cs typeface="Arial" charset="0"/>
              </a:rPr>
              <a:t>Leak Tool is able to manage multiple client device and save all of their data to a database [2].</a:t>
            </a:r>
            <a:endParaRPr lang="en-US" sz="2567" dirty="0">
              <a:latin typeface="Arial" charset="0"/>
              <a:ea typeface="Arial" charset="0"/>
              <a:cs typeface="Arial" charset="0"/>
            </a:endParaRPr>
          </a:p>
        </p:txBody>
      </p:sp>
      <p:sp>
        <p:nvSpPr>
          <p:cNvPr id="97" name="TextBox 96"/>
          <p:cNvSpPr txBox="1"/>
          <p:nvPr/>
        </p:nvSpPr>
        <p:spPr>
          <a:xfrm>
            <a:off x="10588696" y="5440149"/>
            <a:ext cx="9010650" cy="20123458"/>
          </a:xfrm>
          <a:prstGeom prst="rect">
            <a:avLst/>
          </a:prstGeom>
          <a:solidFill>
            <a:schemeClr val="bg1">
              <a:alpha val="63000"/>
            </a:schemeClr>
          </a:solidFill>
          <a:effectLst/>
        </p:spPr>
        <p:txBody>
          <a:bodyPr>
            <a:spAutoFit/>
          </a:bodyPr>
          <a:lstStyle/>
          <a:p>
            <a:pPr>
              <a:lnSpc>
                <a:spcPts val="4217"/>
              </a:lnSpc>
              <a:spcAft>
                <a:spcPts val="1100"/>
              </a:spcAft>
              <a:defRPr/>
            </a:pPr>
            <a:r>
              <a:rPr lang="tr-TR" sz="2800" b="1" dirty="0" smtClean="0">
                <a:solidFill>
                  <a:schemeClr val="tx2"/>
                </a:solidFill>
                <a:latin typeface="Arial" charset="0"/>
                <a:ea typeface="Arial" charset="0"/>
                <a:cs typeface="Arial" charset="0"/>
              </a:rPr>
              <a:t>Further functions:</a:t>
            </a:r>
          </a:p>
          <a:p>
            <a:pPr>
              <a:lnSpc>
                <a:spcPts val="4217"/>
              </a:lnSpc>
              <a:spcAft>
                <a:spcPts val="1100"/>
              </a:spcAft>
              <a:defRPr/>
            </a:pPr>
            <a:r>
              <a:rPr lang="tr-TR" altLang="en-US" sz="2800" dirty="0" smtClean="0">
                <a:latin typeface="Arial" charset="0"/>
                <a:ea typeface="Arial" charset="0"/>
              </a:rPr>
              <a:t>Once </a:t>
            </a:r>
            <a:r>
              <a:rPr lang="en-US" altLang="en-US" sz="2800" dirty="0" smtClean="0">
                <a:latin typeface="Arial" charset="0"/>
                <a:ea typeface="Arial" charset="0"/>
              </a:rPr>
              <a:t>“</a:t>
            </a:r>
            <a:r>
              <a:rPr lang="tr-TR" altLang="en-US" sz="2800" dirty="0" smtClean="0">
                <a:latin typeface="Arial" charset="0"/>
                <a:ea typeface="Arial" charset="0"/>
              </a:rPr>
              <a:t>certificate.exe</a:t>
            </a:r>
            <a:r>
              <a:rPr lang="en-US" altLang="en-US" sz="2800" dirty="0" smtClean="0">
                <a:latin typeface="Arial" charset="0"/>
                <a:ea typeface="Arial" charset="0"/>
              </a:rPr>
              <a:t>”</a:t>
            </a:r>
            <a:r>
              <a:rPr lang="tr-TR" altLang="en-US" sz="2800" dirty="0" smtClean="0">
                <a:latin typeface="Arial" charset="0"/>
                <a:ea typeface="Arial" charset="0"/>
              </a:rPr>
              <a:t> is clicked by victim:</a:t>
            </a:r>
            <a:endParaRPr lang="tr-TR" sz="2800" b="1" dirty="0" smtClean="0">
              <a:solidFill>
                <a:schemeClr val="tx2"/>
              </a:solidFill>
              <a:latin typeface="Arial" charset="0"/>
              <a:ea typeface="Arial" charset="0"/>
              <a:cs typeface="Arial" charset="0"/>
            </a:endParaRPr>
          </a:p>
          <a:p>
            <a:pPr marL="457200" indent="-457200">
              <a:lnSpc>
                <a:spcPts val="4217"/>
              </a:lnSpc>
              <a:spcAft>
                <a:spcPts val="1100"/>
              </a:spcAft>
              <a:buFont typeface="Arial" panose="020B0604020202020204" pitchFamily="34" charset="0"/>
              <a:buChar char="•"/>
              <a:defRPr/>
            </a:pPr>
            <a:r>
              <a:rPr lang="tr-TR" altLang="en-US" sz="2570" dirty="0" smtClean="0">
                <a:latin typeface="Arial" charset="0"/>
                <a:ea typeface="Arial" charset="0"/>
              </a:rPr>
              <a:t>The Leak Tool is able to run any asked command on victim devices by regular user permissions. Output of the command run gets sent to server where it gets stored to database for information gathering usage.</a:t>
            </a:r>
          </a:p>
          <a:p>
            <a:pPr marL="457200" indent="-457200">
              <a:lnSpc>
                <a:spcPts val="4217"/>
              </a:lnSpc>
              <a:spcAft>
                <a:spcPts val="1100"/>
              </a:spcAft>
              <a:buFont typeface="Arial" panose="020B0604020202020204" pitchFamily="34" charset="0"/>
              <a:buChar char="•"/>
              <a:defRPr/>
            </a:pPr>
            <a:r>
              <a:rPr lang="tr-TR" altLang="en-US" sz="2570" dirty="0" smtClean="0">
                <a:latin typeface="Arial" charset="0"/>
                <a:ea typeface="Arial" charset="0"/>
              </a:rPr>
              <a:t>One using Leak Tool can perform ransomware attack and can encrypt any files on file system of target operating system since the clients inform the server about files, the devices contain. A pentester can negotiate for ransom and analyse further behaviour of students by this function. The tool decrypts encrypted files on command as well.</a:t>
            </a:r>
          </a:p>
          <a:p>
            <a:pPr marL="457200" indent="-457200">
              <a:lnSpc>
                <a:spcPts val="4217"/>
              </a:lnSpc>
              <a:spcAft>
                <a:spcPts val="1100"/>
              </a:spcAft>
              <a:buFont typeface="Arial" panose="020B0604020202020204" pitchFamily="34" charset="0"/>
              <a:buChar char="•"/>
              <a:defRPr/>
            </a:pPr>
            <a:r>
              <a:rPr lang="tr-TR" altLang="en-US" sz="2570" dirty="0" smtClean="0">
                <a:latin typeface="Arial" charset="0"/>
                <a:ea typeface="Arial" charset="0"/>
              </a:rPr>
              <a:t>The tester is able to transfer any file from victim device for information gathering purposes. While this feature works both ways, it can be used for further exploitation by transfering any additional payload to the victims. This function enables different kind of security awareness analysis skill because it is a brand new attack vector in this case.</a:t>
            </a:r>
          </a:p>
          <a:p>
            <a:pPr>
              <a:lnSpc>
                <a:spcPts val="4217"/>
              </a:lnSpc>
              <a:spcAft>
                <a:spcPts val="1100"/>
              </a:spcAft>
              <a:defRPr/>
            </a:pPr>
            <a:endParaRPr lang="tr-TR" sz="4400" b="1" dirty="0">
              <a:solidFill>
                <a:srgbClr val="005BBB"/>
              </a:solidFill>
            </a:endParaRPr>
          </a:p>
          <a:p>
            <a:pPr>
              <a:lnSpc>
                <a:spcPts val="4217"/>
              </a:lnSpc>
              <a:spcAft>
                <a:spcPts val="1100"/>
              </a:spcAft>
              <a:defRPr/>
            </a:pPr>
            <a:r>
              <a:rPr lang="tr-TR" sz="4400" b="1" dirty="0">
                <a:solidFill>
                  <a:srgbClr val="005BBB"/>
                </a:solidFill>
              </a:rPr>
              <a:t>Technology</a:t>
            </a:r>
            <a:r>
              <a:rPr lang="en-US" sz="4400" b="1" dirty="0">
                <a:solidFill>
                  <a:srgbClr val="005BBB"/>
                </a:solidFill>
              </a:rPr>
              <a:t> </a:t>
            </a:r>
          </a:p>
          <a:p>
            <a:pPr>
              <a:lnSpc>
                <a:spcPts val="4217"/>
              </a:lnSpc>
              <a:spcAft>
                <a:spcPts val="1100"/>
              </a:spcAft>
              <a:defRPr/>
            </a:pPr>
            <a:r>
              <a:rPr lang="en-US" sz="2400" b="1" dirty="0" smtClean="0">
                <a:latin typeface="Arial" charset="0"/>
                <a:ea typeface="Arial" charset="0"/>
                <a:cs typeface="Arial" charset="0"/>
              </a:rPr>
              <a:t>Graphical User Interface</a:t>
            </a:r>
            <a:r>
              <a:rPr lang="tr-TR" sz="2400" b="1" dirty="0" smtClean="0">
                <a:latin typeface="Arial" charset="0"/>
                <a:ea typeface="Arial" charset="0"/>
                <a:cs typeface="Arial" charset="0"/>
              </a:rPr>
              <a:t> (GUI):</a:t>
            </a:r>
          </a:p>
          <a:p>
            <a:pPr>
              <a:lnSpc>
                <a:spcPts val="4217"/>
              </a:lnSpc>
              <a:spcAft>
                <a:spcPts val="1100"/>
              </a:spcAft>
              <a:defRPr/>
            </a:pPr>
            <a:r>
              <a:rPr lang="tr-TR" sz="2400" dirty="0" smtClean="0">
                <a:latin typeface="Arial" charset="0"/>
                <a:ea typeface="Arial" charset="0"/>
                <a:cs typeface="Arial" charset="0"/>
              </a:rPr>
              <a:t>We have developed a web app to provide easy intercation with clients from the server side using Leak Tool:</a:t>
            </a:r>
          </a:p>
          <a:p>
            <a:pPr>
              <a:lnSpc>
                <a:spcPts val="4217"/>
              </a:lnSpc>
              <a:spcAft>
                <a:spcPts val="1100"/>
              </a:spcAft>
              <a:defRPr/>
            </a:pPr>
            <a:endParaRPr lang="tr-TR" sz="2400" dirty="0">
              <a:latin typeface="Arial" charset="0"/>
              <a:ea typeface="Arial" charset="0"/>
              <a:cs typeface="Arial" charset="0"/>
            </a:endParaRPr>
          </a:p>
          <a:p>
            <a:pPr>
              <a:lnSpc>
                <a:spcPts val="4217"/>
              </a:lnSpc>
              <a:spcAft>
                <a:spcPts val="1100"/>
              </a:spcAft>
              <a:defRPr/>
            </a:pPr>
            <a:endParaRPr lang="tr-TR" sz="2400" dirty="0" smtClean="0">
              <a:latin typeface="Arial" charset="0"/>
              <a:ea typeface="Arial" charset="0"/>
              <a:cs typeface="Arial" charset="0"/>
            </a:endParaRPr>
          </a:p>
          <a:p>
            <a:pPr>
              <a:lnSpc>
                <a:spcPts val="4217"/>
              </a:lnSpc>
              <a:spcAft>
                <a:spcPts val="1100"/>
              </a:spcAft>
              <a:defRPr/>
            </a:pPr>
            <a:endParaRPr lang="tr-TR" sz="2400" dirty="0">
              <a:latin typeface="Arial" charset="0"/>
              <a:ea typeface="Arial" charset="0"/>
              <a:cs typeface="Arial" charset="0"/>
            </a:endParaRPr>
          </a:p>
          <a:p>
            <a:pPr>
              <a:lnSpc>
                <a:spcPts val="4217"/>
              </a:lnSpc>
              <a:spcAft>
                <a:spcPts val="1100"/>
              </a:spcAft>
              <a:defRPr/>
            </a:pPr>
            <a:endParaRPr lang="tr-TR" sz="2400" dirty="0" smtClean="0">
              <a:latin typeface="Arial" charset="0"/>
              <a:ea typeface="Arial" charset="0"/>
              <a:cs typeface="Arial" charset="0"/>
            </a:endParaRPr>
          </a:p>
          <a:p>
            <a:pPr>
              <a:lnSpc>
                <a:spcPts val="4217"/>
              </a:lnSpc>
              <a:spcAft>
                <a:spcPts val="1100"/>
              </a:spcAft>
              <a:defRPr/>
            </a:pPr>
            <a:endParaRPr lang="tr-TR" sz="2400" dirty="0">
              <a:latin typeface="Arial" charset="0"/>
              <a:ea typeface="Arial" charset="0"/>
              <a:cs typeface="Arial" charset="0"/>
            </a:endParaRPr>
          </a:p>
          <a:p>
            <a:pPr>
              <a:lnSpc>
                <a:spcPts val="4217"/>
              </a:lnSpc>
              <a:spcAft>
                <a:spcPts val="1100"/>
              </a:spcAft>
              <a:defRPr/>
            </a:pPr>
            <a:endParaRPr lang="tr-TR" sz="2400" dirty="0" smtClean="0">
              <a:latin typeface="Arial" charset="0"/>
              <a:ea typeface="Arial" charset="0"/>
              <a:cs typeface="Arial" charset="0"/>
            </a:endParaRPr>
          </a:p>
          <a:p>
            <a:pPr>
              <a:lnSpc>
                <a:spcPts val="4217"/>
              </a:lnSpc>
              <a:spcAft>
                <a:spcPts val="1100"/>
              </a:spcAft>
              <a:defRPr/>
            </a:pPr>
            <a:r>
              <a:rPr lang="tr-TR" sz="1600" dirty="0">
                <a:latin typeface="Arial" charset="0"/>
                <a:ea typeface="Arial" charset="0"/>
                <a:cs typeface="Arial" charset="0"/>
              </a:rPr>
              <a:t>	</a:t>
            </a:r>
            <a:r>
              <a:rPr lang="tr-TR" sz="1600" i="1" dirty="0" smtClean="0">
                <a:latin typeface="Arial" charset="0"/>
                <a:ea typeface="Arial" charset="0"/>
                <a:cs typeface="Arial" charset="0"/>
              </a:rPr>
              <a:t>GUI of Leak Tool</a:t>
            </a:r>
            <a:endParaRPr lang="tr-TR" sz="1600" dirty="0" smtClean="0">
              <a:latin typeface="Arial" charset="0"/>
              <a:ea typeface="Arial" charset="0"/>
              <a:cs typeface="Arial" charset="0"/>
            </a:endParaRPr>
          </a:p>
          <a:p>
            <a:pPr>
              <a:lnSpc>
                <a:spcPts val="4217"/>
              </a:lnSpc>
              <a:spcAft>
                <a:spcPts val="1100"/>
              </a:spcAft>
              <a:defRPr/>
            </a:pPr>
            <a:r>
              <a:rPr lang="tr-TR" sz="2400" dirty="0" smtClean="0">
                <a:latin typeface="Arial" charset="0"/>
                <a:ea typeface="Arial" charset="0"/>
                <a:cs typeface="Arial" charset="0"/>
              </a:rPr>
              <a:t>The Figure below represents communication between server and client during WiFiPhisher operation:</a:t>
            </a:r>
            <a:endParaRPr lang="tr-TR" altLang="en-US" sz="2570" dirty="0" smtClean="0">
              <a:latin typeface="Arial" charset="0"/>
              <a:ea typeface="Arial" charset="0"/>
            </a:endParaRPr>
          </a:p>
        </p:txBody>
      </p:sp>
      <p:sp>
        <p:nvSpPr>
          <p:cNvPr id="101" name="TextBox 100"/>
          <p:cNvSpPr txBox="1"/>
          <p:nvPr/>
        </p:nvSpPr>
        <p:spPr>
          <a:xfrm>
            <a:off x="20456056" y="37612320"/>
            <a:ext cx="8958607" cy="9483787"/>
          </a:xfrm>
          <a:prstGeom prst="rect">
            <a:avLst/>
          </a:prstGeom>
          <a:solidFill>
            <a:schemeClr val="bg1">
              <a:alpha val="63000"/>
            </a:schemeClr>
          </a:solidFill>
          <a:effectLst/>
        </p:spPr>
        <p:txBody>
          <a:bodyPr wrap="square">
            <a:spAutoFit/>
          </a:bodyPr>
          <a:lstStyle/>
          <a:p>
            <a:pPr>
              <a:lnSpc>
                <a:spcPts val="3483"/>
              </a:lnSpc>
              <a:spcAft>
                <a:spcPts val="1100"/>
              </a:spcAft>
              <a:buClr>
                <a:schemeClr val="tx2"/>
              </a:buClr>
              <a:defRPr/>
            </a:pPr>
            <a:r>
              <a:rPr lang="en-US" sz="4400" b="1" dirty="0">
                <a:solidFill>
                  <a:srgbClr val="005BBB"/>
                </a:solidFill>
              </a:rPr>
              <a:t>References</a:t>
            </a:r>
            <a:endParaRPr lang="en-US" sz="4400" b="1" dirty="0">
              <a:ea typeface="Arial" charset="0"/>
              <a:cs typeface="Arial" charset="0"/>
            </a:endParaRPr>
          </a:p>
          <a:p>
            <a:pPr>
              <a:lnSpc>
                <a:spcPts val="3483"/>
              </a:lnSpc>
              <a:buClr>
                <a:schemeClr val="tx2"/>
              </a:buClr>
              <a:buFont typeface="+mj-lt"/>
              <a:buAutoNum type="arabicPeriod"/>
              <a:defRPr/>
            </a:pPr>
            <a:r>
              <a:rPr lang="en-US" sz="2570" dirty="0">
                <a:ea typeface="Arial" charset="0"/>
                <a:cs typeface="Arial" charset="0"/>
              </a:rPr>
              <a:t>  </a:t>
            </a:r>
            <a:r>
              <a:rPr lang="en-US" sz="2570" dirty="0" smtClean="0"/>
              <a:t>Katharina </a:t>
            </a:r>
            <a:r>
              <a:rPr lang="en-US" sz="2570" dirty="0" err="1"/>
              <a:t>Krombholz</a:t>
            </a:r>
            <a:r>
              <a:rPr lang="en-US" sz="2570" dirty="0"/>
              <a:t>, </a:t>
            </a:r>
            <a:r>
              <a:rPr lang="en-US" sz="2570" dirty="0" err="1"/>
              <a:t>Heidelinde</a:t>
            </a:r>
            <a:r>
              <a:rPr lang="en-US" sz="2570" dirty="0"/>
              <a:t> </a:t>
            </a:r>
            <a:r>
              <a:rPr lang="en-US" sz="2570" dirty="0" err="1"/>
              <a:t>Hobel</a:t>
            </a:r>
            <a:r>
              <a:rPr lang="en-US" sz="2570" dirty="0"/>
              <a:t>, Markus Huber, Edgar </a:t>
            </a:r>
            <a:r>
              <a:rPr lang="en-US" sz="2570" dirty="0" err="1"/>
              <a:t>Weippl</a:t>
            </a:r>
            <a:r>
              <a:rPr lang="en-US" sz="2570" dirty="0"/>
              <a:t>, Advanced social engineering attacks, Journal of Information Security and Applications, Volume 22, 2015, Pages 113-122, ISSN </a:t>
            </a:r>
            <a:r>
              <a:rPr lang="en-US" sz="2570" dirty="0" smtClean="0"/>
              <a:t>2214-2126</a:t>
            </a:r>
            <a:r>
              <a:rPr lang="tr-TR" sz="2570" dirty="0" smtClean="0"/>
              <a:t>.</a:t>
            </a:r>
            <a:endParaRPr lang="en-US" sz="2570" dirty="0" smtClean="0">
              <a:ea typeface="Arial" charset="0"/>
              <a:cs typeface="Arial" charset="0"/>
            </a:endParaRPr>
          </a:p>
          <a:p>
            <a:pPr>
              <a:lnSpc>
                <a:spcPts val="3483"/>
              </a:lnSpc>
              <a:buClr>
                <a:schemeClr val="tx2"/>
              </a:buClr>
              <a:buFont typeface="+mj-lt"/>
              <a:buAutoNum type="arabicPeriod"/>
              <a:defRPr/>
            </a:pPr>
            <a:r>
              <a:rPr lang="tr-TR" sz="2570" dirty="0" smtClean="0">
                <a:ea typeface="Arial" charset="0"/>
                <a:cs typeface="Arial" charset="0"/>
              </a:rPr>
              <a:t>  </a:t>
            </a:r>
            <a:r>
              <a:rPr lang="en-US" sz="2570" dirty="0" smtClean="0"/>
              <a:t>“What is phishing: Attack Techniques &amp; Scam examples: </a:t>
            </a:r>
            <a:r>
              <a:rPr lang="en-US" sz="2570" dirty="0" err="1" smtClean="0"/>
              <a:t>Imperva</a:t>
            </a:r>
            <a:r>
              <a:rPr lang="en-US" sz="2570" dirty="0" smtClean="0"/>
              <a:t>,” </a:t>
            </a:r>
            <a:r>
              <a:rPr lang="en-US" sz="2570" i="1" dirty="0" err="1" smtClean="0"/>
              <a:t>Imperva</a:t>
            </a:r>
            <a:r>
              <a:rPr lang="en-US" sz="2570" dirty="0" smtClean="0"/>
              <a:t>, 17-Jun-2020. [Online]. Available: https://www.imperva.com/learn/application-security/phishing-attack-scam/. [Accessed: 03-Jan-2023]. </a:t>
            </a:r>
            <a:r>
              <a:rPr lang="en-US" sz="2570" dirty="0" smtClean="0">
                <a:ea typeface="Arial" charset="0"/>
                <a:cs typeface="Arial" charset="0"/>
              </a:rPr>
              <a:t> </a:t>
            </a:r>
            <a:endParaRPr lang="tr-TR" sz="2570" dirty="0" smtClean="0">
              <a:ea typeface="Arial" charset="0"/>
              <a:cs typeface="Arial" charset="0"/>
            </a:endParaRPr>
          </a:p>
          <a:p>
            <a:pPr>
              <a:lnSpc>
                <a:spcPts val="3483"/>
              </a:lnSpc>
              <a:buClr>
                <a:schemeClr val="tx2"/>
              </a:buClr>
              <a:buFont typeface="+mj-lt"/>
              <a:buAutoNum type="arabicPeriod"/>
              <a:defRPr/>
            </a:pPr>
            <a:r>
              <a:rPr lang="en-US" sz="2570" dirty="0" smtClean="0">
                <a:ea typeface="Arial" charset="0"/>
                <a:cs typeface="Arial" charset="0"/>
              </a:rPr>
              <a:t> </a:t>
            </a:r>
            <a:r>
              <a:rPr lang="en-US" sz="2570" dirty="0"/>
              <a:t>Cheng, X. Oscar Wang, W. Cheng, P. </a:t>
            </a:r>
            <a:r>
              <a:rPr lang="en-US" sz="2570" dirty="0" err="1"/>
              <a:t>Mohapatra</a:t>
            </a:r>
            <a:r>
              <a:rPr lang="en-US" sz="2570" dirty="0"/>
              <a:t>, and A. </a:t>
            </a:r>
            <a:r>
              <a:rPr lang="en-US" sz="2570" dirty="0" err="1"/>
              <a:t>Seneviratne</a:t>
            </a:r>
            <a:r>
              <a:rPr lang="en-US" sz="2570" dirty="0"/>
              <a:t>, “Characterizing privacy leakage of public WIFI Networks for users on Travel,” </a:t>
            </a:r>
            <a:r>
              <a:rPr lang="en-US" sz="2570" i="1" dirty="0"/>
              <a:t>2013 Proceedings IEEE INFOCOM</a:t>
            </a:r>
            <a:r>
              <a:rPr lang="en-US" sz="2570" dirty="0"/>
              <a:t>, 2013. </a:t>
            </a:r>
            <a:endParaRPr lang="tr-TR" sz="2570" dirty="0" smtClean="0"/>
          </a:p>
          <a:p>
            <a:pPr>
              <a:lnSpc>
                <a:spcPts val="3483"/>
              </a:lnSpc>
              <a:buClr>
                <a:schemeClr val="tx2"/>
              </a:buClr>
              <a:buFont typeface="+mj-lt"/>
              <a:buAutoNum type="arabicPeriod"/>
              <a:defRPr/>
            </a:pPr>
            <a:r>
              <a:rPr lang="tr-TR" sz="2570" dirty="0" smtClean="0"/>
              <a:t>  </a:t>
            </a:r>
            <a:r>
              <a:rPr lang="en-US" sz="2570" dirty="0" err="1"/>
              <a:t>Bulgurcu</a:t>
            </a:r>
            <a:r>
              <a:rPr lang="en-US" sz="2570" dirty="0"/>
              <a:t>, </a:t>
            </a:r>
            <a:r>
              <a:rPr lang="en-US" sz="2570" dirty="0" err="1"/>
              <a:t>Burcu</a:t>
            </a:r>
            <a:r>
              <a:rPr lang="en-US" sz="2570" dirty="0"/>
              <a:t>, et al. “Information Security Policy </a:t>
            </a:r>
            <a:r>
              <a:rPr lang="en-US" sz="2570" dirty="0" smtClean="0"/>
              <a:t>Compliance</a:t>
            </a:r>
            <a:r>
              <a:rPr lang="en-US" sz="2570" dirty="0"/>
              <a:t>: An Empirical Study </a:t>
            </a:r>
            <a:r>
              <a:rPr lang="en-US" sz="2570" dirty="0" smtClean="0"/>
              <a:t>of </a:t>
            </a:r>
            <a:r>
              <a:rPr lang="en-US" sz="2570" dirty="0"/>
              <a:t>Rationality-Based Beliefs and Information Security Awareness.” </a:t>
            </a:r>
            <a:r>
              <a:rPr lang="en-US" sz="2570" i="1" dirty="0"/>
              <a:t>MIS Quarterly</a:t>
            </a:r>
            <a:r>
              <a:rPr lang="en-US" sz="2570" dirty="0"/>
              <a:t>, </a:t>
            </a:r>
          </a:p>
          <a:p>
            <a:r>
              <a:rPr lang="en-US" sz="2570" dirty="0"/>
              <a:t>vol. 34, no. 3, 2010, pp. 523–48. </a:t>
            </a:r>
            <a:r>
              <a:rPr lang="en-US" sz="2570" i="1" dirty="0" smtClean="0"/>
              <a:t>JSTOR</a:t>
            </a:r>
            <a:r>
              <a:rPr lang="tr-TR" sz="2570" dirty="0"/>
              <a:t>.</a:t>
            </a:r>
            <a:r>
              <a:rPr lang="en-US" sz="2570" dirty="0" smtClean="0"/>
              <a:t> </a:t>
            </a:r>
            <a:r>
              <a:rPr lang="tr-TR" sz="2570" dirty="0" smtClean="0"/>
              <a:t> </a:t>
            </a:r>
            <a:endParaRPr lang="tr-TR" sz="2570" dirty="0" smtClean="0"/>
          </a:p>
          <a:p>
            <a:pPr>
              <a:lnSpc>
                <a:spcPts val="3483"/>
              </a:lnSpc>
              <a:buClr>
                <a:schemeClr val="tx2"/>
              </a:buClr>
              <a:defRPr/>
            </a:pPr>
            <a:r>
              <a:rPr lang="tr-TR" sz="2570" dirty="0" smtClean="0">
                <a:solidFill>
                  <a:schemeClr val="accent1"/>
                </a:solidFill>
                <a:ea typeface="Arial" charset="0"/>
                <a:cs typeface="Arial" charset="0"/>
              </a:rPr>
              <a:t>5.</a:t>
            </a:r>
            <a:r>
              <a:rPr lang="tr-TR" sz="2570" dirty="0" smtClean="0">
                <a:ea typeface="Arial" charset="0"/>
                <a:cs typeface="Arial" charset="0"/>
              </a:rPr>
              <a:t>  </a:t>
            </a:r>
            <a:r>
              <a:rPr lang="en-US" sz="2570" dirty="0" smtClean="0"/>
              <a:t>J</a:t>
            </a:r>
            <a:r>
              <a:rPr lang="en-US" sz="2570" dirty="0"/>
              <a:t>. </a:t>
            </a:r>
            <a:r>
              <a:rPr lang="en-US" sz="2570" dirty="0" err="1"/>
              <a:t>Ophoff</a:t>
            </a:r>
            <a:r>
              <a:rPr lang="en-US" sz="2570" dirty="0"/>
              <a:t> and M. Robinson, “Exploring end-user smartphone security awareness within a South African context,” </a:t>
            </a:r>
            <a:r>
              <a:rPr lang="en-US" sz="2570" i="1" dirty="0"/>
              <a:t>2014 Information Security for South Africa</a:t>
            </a:r>
            <a:r>
              <a:rPr lang="en-US" sz="2570" dirty="0"/>
              <a:t>, 2014. </a:t>
            </a:r>
            <a:r>
              <a:rPr lang="en-US" sz="2570" dirty="0">
                <a:ea typeface="Arial" charset="0"/>
                <a:cs typeface="Arial" charset="0"/>
              </a:rPr>
              <a:t>  </a:t>
            </a:r>
          </a:p>
        </p:txBody>
      </p:sp>
      <p:sp>
        <p:nvSpPr>
          <p:cNvPr id="99" name="TextBox 98">
            <a:extLst>
              <a:ext uri="{FF2B5EF4-FFF2-40B4-BE49-F238E27FC236}">
                <a16:creationId xmlns:a16="http://schemas.microsoft.com/office/drawing/2014/main" id="{45F049A5-8DA5-4DDE-BA52-FFAB15375A0E}"/>
              </a:ext>
            </a:extLst>
          </p:cNvPr>
          <p:cNvSpPr txBox="1"/>
          <p:nvPr/>
        </p:nvSpPr>
        <p:spPr>
          <a:xfrm>
            <a:off x="1061675" y="46835613"/>
            <a:ext cx="9010650" cy="430887"/>
          </a:xfrm>
          <a:prstGeom prst="rect">
            <a:avLst/>
          </a:prstGeom>
          <a:solidFill>
            <a:schemeClr val="bg1">
              <a:alpha val="42000"/>
            </a:schemeClr>
          </a:solidFill>
        </p:spPr>
        <p:txBody>
          <a:bodyPr>
            <a:spAutoFit/>
          </a:bodyPr>
          <a:lstStyle/>
          <a:p>
            <a:pPr>
              <a:spcBef>
                <a:spcPts val="550"/>
              </a:spcBef>
              <a:buClr>
                <a:schemeClr val="tx2"/>
              </a:buClr>
              <a:defRPr/>
            </a:pPr>
            <a:endParaRPr lang="en-US" sz="2200" i="1" dirty="0">
              <a:latin typeface="Arial" charset="0"/>
              <a:ea typeface="Arial" charset="0"/>
              <a:cs typeface="Arial" charset="0"/>
            </a:endParaRPr>
          </a:p>
        </p:txBody>
      </p:sp>
      <p:sp>
        <p:nvSpPr>
          <p:cNvPr id="102" name="TextBox 101">
            <a:extLst>
              <a:ext uri="{FF2B5EF4-FFF2-40B4-BE49-F238E27FC236}">
                <a16:creationId xmlns:a16="http://schemas.microsoft.com/office/drawing/2014/main" id="{5F84044E-1341-489C-AF63-958EFAE96CA5}"/>
              </a:ext>
            </a:extLst>
          </p:cNvPr>
          <p:cNvSpPr txBox="1"/>
          <p:nvPr/>
        </p:nvSpPr>
        <p:spPr>
          <a:xfrm>
            <a:off x="892916" y="40685014"/>
            <a:ext cx="8894640" cy="6017032"/>
          </a:xfrm>
          <a:prstGeom prst="rect">
            <a:avLst/>
          </a:prstGeom>
          <a:solidFill>
            <a:schemeClr val="bg1">
              <a:alpha val="42000"/>
            </a:schemeClr>
          </a:solidFill>
        </p:spPr>
        <p:txBody>
          <a:bodyPr wrap="square">
            <a:spAutoFit/>
          </a:bodyPr>
          <a:lstStyle/>
          <a:p>
            <a:pPr>
              <a:lnSpc>
                <a:spcPts val="4217"/>
              </a:lnSpc>
              <a:defRPr/>
            </a:pPr>
            <a:r>
              <a:rPr lang="tr-TR" sz="2800" b="1" dirty="0" smtClean="0">
                <a:solidFill>
                  <a:schemeClr val="tx2"/>
                </a:solidFill>
                <a:latin typeface="Arial" charset="0"/>
                <a:ea typeface="Arial" charset="0"/>
                <a:cs typeface="Arial" charset="0"/>
              </a:rPr>
              <a:t>Credential Dumping</a:t>
            </a:r>
            <a:r>
              <a:rPr lang="en-US" sz="2567" dirty="0">
                <a:solidFill>
                  <a:schemeClr val="bg2">
                    <a:lumMod val="50000"/>
                  </a:schemeClr>
                </a:solidFill>
                <a:latin typeface="Arial" charset="0"/>
                <a:ea typeface="Arial" charset="0"/>
                <a:cs typeface="Arial" charset="0"/>
              </a:rPr>
              <a:t/>
            </a:r>
            <a:br>
              <a:rPr lang="en-US" sz="2567" dirty="0">
                <a:solidFill>
                  <a:schemeClr val="bg2">
                    <a:lumMod val="50000"/>
                  </a:schemeClr>
                </a:solidFill>
                <a:latin typeface="Arial" charset="0"/>
                <a:ea typeface="Arial" charset="0"/>
                <a:cs typeface="Arial" charset="0"/>
              </a:rPr>
            </a:br>
            <a:r>
              <a:rPr lang="tr-TR" sz="2567" dirty="0" smtClean="0">
                <a:latin typeface="Arial" charset="0"/>
                <a:ea typeface="Arial" charset="0"/>
                <a:cs typeface="Arial" charset="0"/>
              </a:rPr>
              <a:t>Users enters their credentials while they are asked. Our application takes and stores them into a database called Pickle.</a:t>
            </a:r>
          </a:p>
          <a:p>
            <a:pPr>
              <a:lnSpc>
                <a:spcPts val="4217"/>
              </a:lnSpc>
              <a:defRPr/>
            </a:pPr>
            <a:r>
              <a:rPr lang="tr-TR" sz="2800" b="1" dirty="0" smtClean="0">
                <a:solidFill>
                  <a:schemeClr val="tx2"/>
                </a:solidFill>
                <a:latin typeface="Arial" charset="0"/>
                <a:ea typeface="Arial" charset="0"/>
                <a:cs typeface="Arial" charset="0"/>
              </a:rPr>
              <a:t>Social Engineering</a:t>
            </a:r>
          </a:p>
          <a:p>
            <a:pPr>
              <a:lnSpc>
                <a:spcPts val="4217"/>
              </a:lnSpc>
              <a:defRPr/>
            </a:pPr>
            <a:r>
              <a:rPr lang="tr-TR" sz="2567" dirty="0" smtClean="0">
                <a:latin typeface="Arial" charset="0"/>
                <a:ea typeface="Arial" charset="0"/>
                <a:cs typeface="Arial" charset="0"/>
              </a:rPr>
              <a:t>Subjects to the experiments gets asked to download a new </a:t>
            </a:r>
            <a:r>
              <a:rPr lang="en-US" sz="2567" dirty="0" smtClean="0">
                <a:latin typeface="Arial" charset="0"/>
                <a:ea typeface="Arial" charset="0"/>
                <a:cs typeface="Arial" charset="0"/>
              </a:rPr>
              <a:t>“</a:t>
            </a:r>
            <a:r>
              <a:rPr lang="tr-TR" sz="2567" dirty="0" smtClean="0">
                <a:latin typeface="Arial" charset="0"/>
                <a:ea typeface="Arial" charset="0"/>
                <a:cs typeface="Arial" charset="0"/>
              </a:rPr>
              <a:t>certificate</a:t>
            </a:r>
            <a:r>
              <a:rPr lang="en-US" sz="2567" dirty="0" smtClean="0">
                <a:latin typeface="Arial" charset="0"/>
                <a:ea typeface="Arial" charset="0"/>
                <a:cs typeface="Arial" charset="0"/>
              </a:rPr>
              <a:t>”</a:t>
            </a:r>
            <a:r>
              <a:rPr lang="tr-TR" sz="2567" dirty="0" smtClean="0">
                <a:latin typeface="Arial" charset="0"/>
                <a:ea typeface="Arial" charset="0"/>
                <a:cs typeface="Arial" charset="0"/>
              </a:rPr>
              <a:t> on request of BİDB, after they enter their credentials. This </a:t>
            </a:r>
            <a:r>
              <a:rPr lang="en-US" sz="2567" dirty="0" smtClean="0">
                <a:latin typeface="Arial" charset="0"/>
                <a:ea typeface="Arial" charset="0"/>
                <a:cs typeface="Arial" charset="0"/>
              </a:rPr>
              <a:t>“certificate”</a:t>
            </a:r>
            <a:r>
              <a:rPr lang="tr-TR" sz="2567" dirty="0" smtClean="0">
                <a:latin typeface="Arial" charset="0"/>
                <a:ea typeface="Arial" charset="0"/>
                <a:cs typeface="Arial" charset="0"/>
              </a:rPr>
              <a:t> is an executable file that runs Leak Tool on click. Our research conducts informatin on behaviour of subjects in this step and provides students’ awareness statistics.</a:t>
            </a:r>
            <a:endParaRPr lang="en-US" sz="2567" dirty="0">
              <a:latin typeface="Arial" charset="0"/>
              <a:ea typeface="Arial" charset="0"/>
              <a:cs typeface="Arial" charset="0"/>
            </a:endParaRPr>
          </a:p>
        </p:txBody>
      </p:sp>
      <p:sp>
        <p:nvSpPr>
          <p:cNvPr id="109" name="TextBox 108">
            <a:extLst>
              <a:ext uri="{FF2B5EF4-FFF2-40B4-BE49-F238E27FC236}">
                <a16:creationId xmlns:a16="http://schemas.microsoft.com/office/drawing/2014/main" id="{36EBC69A-A909-41BE-A345-59C8A1AF98D0}"/>
              </a:ext>
            </a:extLst>
          </p:cNvPr>
          <p:cNvSpPr txBox="1"/>
          <p:nvPr/>
        </p:nvSpPr>
        <p:spPr>
          <a:xfrm>
            <a:off x="20337152" y="29596057"/>
            <a:ext cx="8698869" cy="7094250"/>
          </a:xfrm>
          <a:prstGeom prst="rect">
            <a:avLst/>
          </a:prstGeom>
          <a:solidFill>
            <a:schemeClr val="bg1">
              <a:alpha val="63000"/>
            </a:schemeClr>
          </a:solidFill>
          <a:effectLst/>
        </p:spPr>
        <p:txBody>
          <a:bodyPr wrap="square">
            <a:spAutoFit/>
          </a:bodyPr>
          <a:lstStyle/>
          <a:p>
            <a:pPr>
              <a:lnSpc>
                <a:spcPts val="4217"/>
              </a:lnSpc>
              <a:spcAft>
                <a:spcPts val="1100"/>
              </a:spcAft>
              <a:defRPr/>
            </a:pPr>
            <a:r>
              <a:rPr lang="en-US" sz="4400" b="1" dirty="0" smtClean="0">
                <a:solidFill>
                  <a:srgbClr val="005BBB"/>
                </a:solidFill>
                <a:latin typeface="+mj-lt"/>
              </a:rPr>
              <a:t>Conclusion</a:t>
            </a:r>
            <a:r>
              <a:rPr lang="tr-TR" sz="2567" dirty="0" smtClean="0">
                <a:latin typeface="Arial" charset="0"/>
                <a:ea typeface="Arial" charset="0"/>
                <a:cs typeface="Arial" charset="0"/>
              </a:rPr>
              <a:t/>
            </a:r>
            <a:br>
              <a:rPr lang="tr-TR" sz="2567" dirty="0" smtClean="0">
                <a:latin typeface="Arial" charset="0"/>
                <a:ea typeface="Arial" charset="0"/>
                <a:cs typeface="Arial" charset="0"/>
              </a:rPr>
            </a:br>
            <a:r>
              <a:rPr lang="en-US" sz="2567" dirty="0">
                <a:latin typeface="Arial" charset="0"/>
                <a:ea typeface="Arial" charset="0"/>
                <a:cs typeface="Arial" charset="0"/>
              </a:rPr>
              <a:t>Lacking cyber security awareness exposes individuals and organizations to numerous dangers. It increases the risk of falling victim to cyber attacks such as phishing, malware infections, and data </a:t>
            </a:r>
            <a:r>
              <a:rPr lang="en-US" sz="2567" dirty="0" smtClean="0">
                <a:latin typeface="Arial" charset="0"/>
                <a:ea typeface="Arial" charset="0"/>
                <a:cs typeface="Arial" charset="0"/>
              </a:rPr>
              <a:t>breaches</a:t>
            </a:r>
            <a:r>
              <a:rPr lang="tr-TR" sz="2567" dirty="0" smtClean="0">
                <a:latin typeface="Arial" charset="0"/>
                <a:ea typeface="Arial" charset="0"/>
                <a:cs typeface="Arial" charset="0"/>
              </a:rPr>
              <a:t> [5]</a:t>
            </a:r>
            <a:r>
              <a:rPr lang="en-US" sz="2567" dirty="0" smtClean="0">
                <a:latin typeface="Arial" charset="0"/>
                <a:ea typeface="Arial" charset="0"/>
                <a:cs typeface="Arial" charset="0"/>
              </a:rPr>
              <a:t>. </a:t>
            </a:r>
            <a:r>
              <a:rPr lang="en-US" sz="2567" dirty="0">
                <a:latin typeface="Arial" charset="0"/>
                <a:ea typeface="Arial" charset="0"/>
                <a:cs typeface="Arial" charset="0"/>
              </a:rPr>
              <a:t>Without awareness, people may unknowingly disclose sensitive information, compromise their online accounts, or become targets of social engineering tactics. It is crucial to prioritize cyber security awareness to mitigate these risks and safeguard personal and organizational information</a:t>
            </a:r>
            <a:r>
              <a:rPr lang="en-US" sz="2567" dirty="0" smtClean="0">
                <a:latin typeface="Arial" charset="0"/>
                <a:ea typeface="Arial" charset="0"/>
                <a:cs typeface="Arial" charset="0"/>
              </a:rPr>
              <a:t>.</a:t>
            </a:r>
            <a:r>
              <a:rPr lang="tr-TR" sz="2567" dirty="0" smtClean="0">
                <a:latin typeface="Arial" charset="0"/>
                <a:ea typeface="Arial" charset="0"/>
                <a:cs typeface="Arial" charset="0"/>
              </a:rPr>
              <a:t> </a:t>
            </a:r>
            <a:r>
              <a:rPr lang="en-US" sz="2567" dirty="0" smtClean="0">
                <a:latin typeface="Arial" charset="0"/>
                <a:ea typeface="Arial" charset="0"/>
                <a:cs typeface="Arial" charset="0"/>
              </a:rPr>
              <a:t>Cybersecurity </a:t>
            </a:r>
            <a:r>
              <a:rPr lang="en-US" sz="2567" dirty="0">
                <a:latin typeface="Arial" charset="0"/>
                <a:ea typeface="Arial" charset="0"/>
                <a:cs typeface="Arial" charset="0"/>
              </a:rPr>
              <a:t>awareness training is of utmost importance as it empowers individuals and organizations to recognize and mitigate potential cyber risks. </a:t>
            </a:r>
          </a:p>
        </p:txBody>
      </p:sp>
      <p:sp>
        <p:nvSpPr>
          <p:cNvPr id="113" name="TextBox 112">
            <a:extLst>
              <a:ext uri="{FF2B5EF4-FFF2-40B4-BE49-F238E27FC236}">
                <a16:creationId xmlns:a16="http://schemas.microsoft.com/office/drawing/2014/main" id="{88243711-AED0-4F2A-B951-092B6EC287BD}"/>
              </a:ext>
            </a:extLst>
          </p:cNvPr>
          <p:cNvSpPr txBox="1"/>
          <p:nvPr/>
        </p:nvSpPr>
        <p:spPr>
          <a:xfrm>
            <a:off x="2026419" y="745207"/>
            <a:ext cx="24213312" cy="3847207"/>
          </a:xfrm>
          <a:prstGeom prst="rect">
            <a:avLst/>
          </a:prstGeom>
          <a:noFill/>
        </p:spPr>
        <p:txBody>
          <a:bodyPr wrap="square" rtlCol="0">
            <a:spAutoFit/>
          </a:bodyPr>
          <a:lstStyle/>
          <a:p>
            <a:r>
              <a:rPr lang="en-US" sz="10000" b="1" dirty="0" smtClean="0">
                <a:solidFill>
                  <a:schemeClr val="bg1"/>
                </a:solidFill>
                <a:latin typeface="+mj-lt"/>
              </a:rPr>
              <a:t>Security Awareness Analysis of ITU Students</a:t>
            </a:r>
            <a:endParaRPr lang="en-US" sz="10000" b="1" dirty="0">
              <a:solidFill>
                <a:schemeClr val="bg1"/>
              </a:solidFill>
              <a:latin typeface="+mj-lt"/>
            </a:endParaRPr>
          </a:p>
          <a:p>
            <a:pPr algn="ctr"/>
            <a:r>
              <a:rPr lang="tr-TR" sz="4400" dirty="0" smtClean="0">
                <a:solidFill>
                  <a:schemeClr val="bg2"/>
                </a:solidFill>
                <a:latin typeface="+mj-lt"/>
              </a:rPr>
              <a:t>Ramal Seyidli</a:t>
            </a:r>
            <a:r>
              <a:rPr lang="en-US" sz="4400" dirty="0" smtClean="0">
                <a:solidFill>
                  <a:schemeClr val="bg2"/>
                </a:solidFill>
                <a:latin typeface="+mj-lt"/>
              </a:rPr>
              <a:t>, </a:t>
            </a:r>
            <a:r>
              <a:rPr lang="tr-TR" sz="4400" dirty="0" smtClean="0">
                <a:solidFill>
                  <a:schemeClr val="bg2"/>
                </a:solidFill>
                <a:latin typeface="+mj-lt"/>
              </a:rPr>
              <a:t>Yasin Enes Polat</a:t>
            </a:r>
            <a:endParaRPr lang="en-US" sz="8000" dirty="0">
              <a:solidFill>
                <a:schemeClr val="bg2"/>
              </a:solidFill>
              <a:latin typeface="+mj-lt"/>
            </a:endParaRPr>
          </a:p>
        </p:txBody>
      </p:sp>
      <p:pic>
        <p:nvPicPr>
          <p:cNvPr id="2" name="Picture 1"/>
          <p:cNvPicPr>
            <a:picLocks noChangeAspect="1"/>
          </p:cNvPicPr>
          <p:nvPr/>
        </p:nvPicPr>
        <p:blipFill>
          <a:blip r:embed="rId7"/>
          <a:stretch>
            <a:fillRect/>
          </a:stretch>
        </p:blipFill>
        <p:spPr>
          <a:xfrm>
            <a:off x="10755854" y="19563568"/>
            <a:ext cx="8616945" cy="418644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67689" y="25367820"/>
            <a:ext cx="9630315" cy="5442062"/>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21476" y="34319050"/>
            <a:ext cx="8780390" cy="6400800"/>
          </a:xfrm>
          <a:prstGeom prst="rect">
            <a:avLst/>
          </a:prstGeom>
        </p:spPr>
      </p:pic>
      <p:graphicFrame>
        <p:nvGraphicFramePr>
          <p:cNvPr id="89" name="Chart 4">
            <a:extLst>
              <a:ext uri="{FF2B5EF4-FFF2-40B4-BE49-F238E27FC236}">
                <a16:creationId xmlns:a16="http://schemas.microsoft.com/office/drawing/2014/main" id="{ACA1CC58-4CD5-4AC0-9769-F4E3A68BA889}"/>
              </a:ext>
            </a:extLst>
          </p:cNvPr>
          <p:cNvGraphicFramePr>
            <a:graphicFrameLocks/>
          </p:cNvGraphicFramePr>
          <p:nvPr>
            <p:extLst>
              <p:ext uri="{D42A27DB-BD31-4B8C-83A1-F6EECF244321}">
                <p14:modId xmlns:p14="http://schemas.microsoft.com/office/powerpoint/2010/main" val="426231947"/>
              </p:ext>
            </p:extLst>
          </p:nvPr>
        </p:nvGraphicFramePr>
        <p:xfrm>
          <a:off x="20337152" y="5533594"/>
          <a:ext cx="8975216" cy="536486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91" name="Chart 4">
            <a:extLst>
              <a:ext uri="{FF2B5EF4-FFF2-40B4-BE49-F238E27FC236}">
                <a16:creationId xmlns:a16="http://schemas.microsoft.com/office/drawing/2014/main" id="{ACA1CC58-4CD5-4AC0-9769-F4E3A68BA889}"/>
              </a:ext>
            </a:extLst>
          </p:cNvPr>
          <p:cNvGraphicFramePr>
            <a:graphicFrameLocks/>
          </p:cNvGraphicFramePr>
          <p:nvPr>
            <p:extLst>
              <p:ext uri="{D42A27DB-BD31-4B8C-83A1-F6EECF244321}">
                <p14:modId xmlns:p14="http://schemas.microsoft.com/office/powerpoint/2010/main" val="739145886"/>
              </p:ext>
            </p:extLst>
          </p:nvPr>
        </p:nvGraphicFramePr>
        <p:xfrm>
          <a:off x="20337152" y="14372815"/>
          <a:ext cx="8975216" cy="5364867"/>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00" name="Chart 4">
            <a:extLst>
              <a:ext uri="{FF2B5EF4-FFF2-40B4-BE49-F238E27FC236}">
                <a16:creationId xmlns:a16="http://schemas.microsoft.com/office/drawing/2014/main" id="{ACA1CC58-4CD5-4AC0-9769-F4E3A68BA889}"/>
              </a:ext>
            </a:extLst>
          </p:cNvPr>
          <p:cNvGraphicFramePr>
            <a:graphicFrameLocks/>
          </p:cNvGraphicFramePr>
          <p:nvPr>
            <p:extLst>
              <p:ext uri="{D42A27DB-BD31-4B8C-83A1-F6EECF244321}">
                <p14:modId xmlns:p14="http://schemas.microsoft.com/office/powerpoint/2010/main" val="2486740699"/>
              </p:ext>
            </p:extLst>
          </p:nvPr>
        </p:nvGraphicFramePr>
        <p:xfrm>
          <a:off x="20456056" y="24137788"/>
          <a:ext cx="4562129" cy="452112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03" name="Chart 4">
            <a:extLst>
              <a:ext uri="{FF2B5EF4-FFF2-40B4-BE49-F238E27FC236}">
                <a16:creationId xmlns:a16="http://schemas.microsoft.com/office/drawing/2014/main" id="{ACA1CC58-4CD5-4AC0-9769-F4E3A68BA889}"/>
              </a:ext>
            </a:extLst>
          </p:cNvPr>
          <p:cNvGraphicFramePr>
            <a:graphicFrameLocks/>
          </p:cNvGraphicFramePr>
          <p:nvPr>
            <p:extLst>
              <p:ext uri="{D42A27DB-BD31-4B8C-83A1-F6EECF244321}">
                <p14:modId xmlns:p14="http://schemas.microsoft.com/office/powerpoint/2010/main" val="514397907"/>
              </p:ext>
            </p:extLst>
          </p:nvPr>
        </p:nvGraphicFramePr>
        <p:xfrm>
          <a:off x="25189765" y="24137789"/>
          <a:ext cx="4487608" cy="4521128"/>
        </p:xfrm>
        <a:graphic>
          <a:graphicData uri="http://schemas.openxmlformats.org/drawingml/2006/chart">
            <c:chart xmlns:c="http://schemas.openxmlformats.org/drawingml/2006/chart" xmlns:r="http://schemas.openxmlformats.org/officeDocument/2006/relationships" r:id="rId13"/>
          </a:graphicData>
        </a:graphic>
      </p:graphicFrame>
      <p:cxnSp>
        <p:nvCxnSpPr>
          <p:cNvPr id="31" name="Straight Connector 30"/>
          <p:cNvCxnSpPr/>
          <p:nvPr/>
        </p:nvCxnSpPr>
        <p:spPr bwMode="auto">
          <a:xfrm>
            <a:off x="20456056" y="37101787"/>
            <a:ext cx="8394537" cy="0"/>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3465</TotalTime>
  <Words>962</Words>
  <Application>Microsoft Office PowerPoint</Application>
  <PresentationFormat>Custom</PresentationFormat>
  <Paragraphs>101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Rockwell</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ITU CE Poster Template</dc:title>
  <dc:subject/>
  <dc:creator>Ali Cakmak</dc:creator>
  <cp:keywords/>
  <dc:description/>
  <cp:lastModifiedBy>Ramal Seyidli</cp:lastModifiedBy>
  <cp:revision>83</cp:revision>
  <cp:lastPrinted>2016-09-29T19:48:31Z</cp:lastPrinted>
  <dcterms:created xsi:type="dcterms:W3CDTF">2016-09-29T18:43:16Z</dcterms:created>
  <dcterms:modified xsi:type="dcterms:W3CDTF">2023-06-03T22:18:43Z</dcterms:modified>
  <cp:category/>
</cp:coreProperties>
</file>