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Lst>
  <p:sldSz cy="6858000" cx="9144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73468EC-CDA0-42AC-8C75-1EEA46CD3BF2}"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473F21-D408-43E7-BD68-DE88D43EB768}" type="slidenum">
              <a:rPr lang="en-IN" smtClean="0"/>
              <a:t>‹#›</a:t>
            </a:fld>
            <a:endParaRPr lang="en-IN"/>
          </a:p>
        </p:txBody>
      </p:sp>
    </p:spTree>
    <p:extLst>
      <p:ext uri="{BB962C8B-B14F-4D97-AF65-F5344CB8AC3E}">
        <p14:creationId xmlns:p14="http://schemas.microsoft.com/office/powerpoint/2010/main" val="2970673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73468EC-CDA0-42AC-8C75-1EEA46CD3BF2}"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473F21-D408-43E7-BD68-DE88D43EB768}" type="slidenum">
              <a:rPr lang="en-IN" smtClean="0"/>
              <a:t>‹#›</a:t>
            </a:fld>
            <a:endParaRPr lang="en-IN"/>
          </a:p>
        </p:txBody>
      </p:sp>
    </p:spTree>
    <p:extLst>
      <p:ext uri="{BB962C8B-B14F-4D97-AF65-F5344CB8AC3E}">
        <p14:creationId xmlns:p14="http://schemas.microsoft.com/office/powerpoint/2010/main" val="2967851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73468EC-CDA0-42AC-8C75-1EEA46CD3BF2}"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473F21-D408-43E7-BD68-DE88D43EB768}" type="slidenum">
              <a:rPr lang="en-IN" smtClean="0"/>
              <a:t>‹#›</a:t>
            </a:fld>
            <a:endParaRPr lang="en-IN"/>
          </a:p>
        </p:txBody>
      </p:sp>
    </p:spTree>
    <p:extLst>
      <p:ext uri="{BB962C8B-B14F-4D97-AF65-F5344CB8AC3E}">
        <p14:creationId xmlns:p14="http://schemas.microsoft.com/office/powerpoint/2010/main" val="178399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73468EC-CDA0-42AC-8C75-1EEA46CD3BF2}"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473F21-D408-43E7-BD68-DE88D43EB768}" type="slidenum">
              <a:rPr lang="en-IN" smtClean="0"/>
              <a:t>‹#›</a:t>
            </a:fld>
            <a:endParaRPr lang="en-IN"/>
          </a:p>
        </p:txBody>
      </p:sp>
    </p:spTree>
    <p:extLst>
      <p:ext uri="{BB962C8B-B14F-4D97-AF65-F5344CB8AC3E}">
        <p14:creationId xmlns:p14="http://schemas.microsoft.com/office/powerpoint/2010/main" val="70305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3468EC-CDA0-42AC-8C75-1EEA46CD3BF2}"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473F21-D408-43E7-BD68-DE88D43EB768}" type="slidenum">
              <a:rPr lang="en-IN" smtClean="0"/>
              <a:t>‹#›</a:t>
            </a:fld>
            <a:endParaRPr lang="en-IN"/>
          </a:p>
        </p:txBody>
      </p:sp>
    </p:spTree>
    <p:extLst>
      <p:ext uri="{BB962C8B-B14F-4D97-AF65-F5344CB8AC3E}">
        <p14:creationId xmlns:p14="http://schemas.microsoft.com/office/powerpoint/2010/main" val="3016424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73468EC-CDA0-42AC-8C75-1EEA46CD3BF2}" type="datetimeFigureOut">
              <a:rPr lang="en-IN" smtClean="0"/>
              <a:t>02-10-2023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473F21-D408-43E7-BD68-DE88D43EB768}" type="slidenum">
              <a:rPr lang="en-IN" smtClean="0"/>
              <a:t>‹#›</a:t>
            </a:fld>
            <a:endParaRPr lang="en-IN"/>
          </a:p>
        </p:txBody>
      </p:sp>
    </p:spTree>
    <p:extLst>
      <p:ext uri="{BB962C8B-B14F-4D97-AF65-F5344CB8AC3E}">
        <p14:creationId xmlns:p14="http://schemas.microsoft.com/office/powerpoint/2010/main" val="958810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73468EC-CDA0-42AC-8C75-1EEA46CD3BF2}" type="datetimeFigureOut">
              <a:rPr lang="en-IN" smtClean="0"/>
              <a:t>02-10-2023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473F21-D408-43E7-BD68-DE88D43EB768}" type="slidenum">
              <a:rPr lang="en-IN" smtClean="0"/>
              <a:t>‹#›</a:t>
            </a:fld>
            <a:endParaRPr lang="en-IN"/>
          </a:p>
        </p:txBody>
      </p:sp>
    </p:spTree>
    <p:extLst>
      <p:ext uri="{BB962C8B-B14F-4D97-AF65-F5344CB8AC3E}">
        <p14:creationId xmlns:p14="http://schemas.microsoft.com/office/powerpoint/2010/main" val="2784804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73468EC-CDA0-42AC-8C75-1EEA46CD3BF2}" type="datetimeFigureOut">
              <a:rPr lang="en-IN" smtClean="0"/>
              <a:t>02-10-2023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473F21-D408-43E7-BD68-DE88D43EB768}" type="slidenum">
              <a:rPr lang="en-IN" smtClean="0"/>
              <a:t>‹#›</a:t>
            </a:fld>
            <a:endParaRPr lang="en-IN"/>
          </a:p>
        </p:txBody>
      </p:sp>
    </p:spTree>
    <p:extLst>
      <p:ext uri="{BB962C8B-B14F-4D97-AF65-F5344CB8AC3E}">
        <p14:creationId xmlns:p14="http://schemas.microsoft.com/office/powerpoint/2010/main" val="1730960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3468EC-CDA0-42AC-8C75-1EEA46CD3BF2}" type="datetimeFigureOut">
              <a:rPr lang="en-IN" smtClean="0"/>
              <a:t>02-10-2023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473F21-D408-43E7-BD68-DE88D43EB768}" type="slidenum">
              <a:rPr lang="en-IN" smtClean="0"/>
              <a:t>‹#›</a:t>
            </a:fld>
            <a:endParaRPr lang="en-IN"/>
          </a:p>
        </p:txBody>
      </p:sp>
    </p:spTree>
    <p:extLst>
      <p:ext uri="{BB962C8B-B14F-4D97-AF65-F5344CB8AC3E}">
        <p14:creationId xmlns:p14="http://schemas.microsoft.com/office/powerpoint/2010/main" val="2990245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3468EC-CDA0-42AC-8C75-1EEA46CD3BF2}" type="datetimeFigureOut">
              <a:rPr lang="en-IN" smtClean="0"/>
              <a:t>02-10-2023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473F21-D408-43E7-BD68-DE88D43EB768}" type="slidenum">
              <a:rPr lang="en-IN" smtClean="0"/>
              <a:t>‹#›</a:t>
            </a:fld>
            <a:endParaRPr lang="en-IN"/>
          </a:p>
        </p:txBody>
      </p:sp>
    </p:spTree>
    <p:extLst>
      <p:ext uri="{BB962C8B-B14F-4D97-AF65-F5344CB8AC3E}">
        <p14:creationId xmlns:p14="http://schemas.microsoft.com/office/powerpoint/2010/main" val="1138285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3468EC-CDA0-42AC-8C75-1EEA46CD3BF2}" type="datetimeFigureOut">
              <a:rPr lang="en-IN" smtClean="0"/>
              <a:t>02-10-2023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473F21-D408-43E7-BD68-DE88D43EB768}" type="slidenum">
              <a:rPr lang="en-IN" smtClean="0"/>
              <a:t>‹#›</a:t>
            </a:fld>
            <a:endParaRPr lang="en-IN"/>
          </a:p>
        </p:txBody>
      </p:sp>
    </p:spTree>
    <p:extLst>
      <p:ext uri="{BB962C8B-B14F-4D97-AF65-F5344CB8AC3E}">
        <p14:creationId xmlns:p14="http://schemas.microsoft.com/office/powerpoint/2010/main" val="2894110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3468EC-CDA0-42AC-8C75-1EEA46CD3BF2}" type="datetimeFigureOut">
              <a:rPr lang="en-IN" smtClean="0"/>
              <a:t>02-10-2023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73F21-D408-43E7-BD68-DE88D43EB768}" type="slidenum">
              <a:rPr lang="en-IN" smtClean="0"/>
              <a:t>‹#›</a:t>
            </a:fld>
            <a:endParaRPr lang="en-IN"/>
          </a:p>
        </p:txBody>
      </p:sp>
    </p:spTree>
    <p:extLst>
      <p:ext uri="{BB962C8B-B14F-4D97-AF65-F5344CB8AC3E}">
        <p14:creationId xmlns:p14="http://schemas.microsoft.com/office/powerpoint/2010/main" val="3705416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chakradharmattapalli/product-demand-prediction-with-machine-learn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i="1" dirty="0" smtClean="0">
                <a:latin typeface="Times New Roman" pitchFamily="18" charset="0"/>
                <a:cs typeface="Times New Roman" pitchFamily="18" charset="0"/>
              </a:rPr>
              <a:t>PRODUCT DEMAND PREDICTION WITH MACHINE LEARNING</a:t>
            </a:r>
            <a:endParaRPr lang="en-IN" b="1" i="1"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i="1" dirty="0" smtClean="0">
                <a:latin typeface="Times New Roman" pitchFamily="18" charset="0"/>
                <a:cs typeface="Times New Roman" pitchFamily="18" charset="0"/>
              </a:rPr>
              <a:t>PHASE 1:PROBLEM DEFINITION AND DESIGN THINKING</a:t>
            </a:r>
            <a:endParaRPr lang="en-IN" i="1" dirty="0">
              <a:latin typeface="Times New Roman" pitchFamily="18" charset="0"/>
              <a:cs typeface="Times New Roman" pitchFamily="18" charset="0"/>
            </a:endParaRPr>
          </a:p>
        </p:txBody>
      </p:sp>
    </p:spTree>
    <p:extLst>
      <p:ext uri="{BB962C8B-B14F-4D97-AF65-F5344CB8AC3E}">
        <p14:creationId xmlns:p14="http://schemas.microsoft.com/office/powerpoint/2010/main" val="3201905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effectLst>
                  <a:outerShdw blurRad="38100" dist="38100" dir="2700000" algn="tl">
                    <a:srgbClr val="000000">
                      <a:alpha val="43137"/>
                    </a:srgbClr>
                  </a:outerShdw>
                </a:effectLst>
                <a:latin typeface="Times New Roman" pitchFamily="18" charset="0"/>
                <a:cs typeface="Times New Roman" pitchFamily="18" charset="0"/>
              </a:rPr>
              <a:t>PROBLEM DEFINITION</a:t>
            </a:r>
            <a:endParaRPr lang="en-IN" b="1" i="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457200" y="1484784"/>
            <a:ext cx="8229600" cy="4824536"/>
          </a:xfrm>
        </p:spPr>
        <p:txBody>
          <a:bodyPr>
            <a:normAutofit/>
          </a:bodyPr>
          <a:lstStyle/>
          <a:p>
            <a:r>
              <a:rPr lang="en-US" i="1" dirty="0" smtClean="0">
                <a:latin typeface="Times New Roman" pitchFamily="18" charset="0"/>
                <a:cs typeface="Times New Roman" pitchFamily="18" charset="0"/>
              </a:rPr>
              <a:t>The problem is to create a machine learning model that forecasts product demand based on historical sales data and external factors. The goal is to help businesses optimize inventory management and production planning to efficiently meet customer needs. This project involves data collection, data preprocessing, feature engineering, model selection, training, and evaluation. </a:t>
            </a:r>
            <a:endParaRPr lang="en-IN" i="1" dirty="0">
              <a:latin typeface="Times New Roman" pitchFamily="18" charset="0"/>
              <a:cs typeface="Times New Roman" pitchFamily="18" charset="0"/>
            </a:endParaRPr>
          </a:p>
        </p:txBody>
      </p:sp>
    </p:spTree>
    <p:extLst>
      <p:ext uri="{BB962C8B-B14F-4D97-AF65-F5344CB8AC3E}">
        <p14:creationId xmlns:p14="http://schemas.microsoft.com/office/powerpoint/2010/main" val="3735067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effectLst>
                  <a:outerShdw blurRad="38100" dist="38100" dir="2700000" algn="tl">
                    <a:srgbClr val="000000">
                      <a:alpha val="43137"/>
                    </a:srgbClr>
                  </a:outerShdw>
                </a:effectLst>
                <a:latin typeface="Times New Roman" pitchFamily="18" charset="0"/>
                <a:cs typeface="Times New Roman" pitchFamily="18" charset="0"/>
              </a:rPr>
              <a:t>DESIGN THINKING</a:t>
            </a:r>
            <a:endParaRPr lang="en-IN" b="1" i="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4">
              <a:buFont typeface="Wingdings" pitchFamily="2" charset="2"/>
              <a:buChar char="v"/>
            </a:pPr>
            <a:r>
              <a:rPr lang="en-US" sz="4000" i="1" dirty="0" smtClean="0">
                <a:latin typeface="Times New Roman" pitchFamily="18" charset="0"/>
                <a:cs typeface="Times New Roman" pitchFamily="18" charset="0"/>
              </a:rPr>
              <a:t>Data Collection</a:t>
            </a:r>
          </a:p>
          <a:p>
            <a:pPr lvl="4">
              <a:buFont typeface="Wingdings" pitchFamily="2" charset="2"/>
              <a:buChar char="v"/>
            </a:pPr>
            <a:r>
              <a:rPr lang="en-US" sz="4000" i="1" dirty="0" smtClean="0">
                <a:latin typeface="Times New Roman" pitchFamily="18" charset="0"/>
                <a:cs typeface="Times New Roman" pitchFamily="18" charset="0"/>
              </a:rPr>
              <a:t>Data Preprocessing</a:t>
            </a:r>
          </a:p>
          <a:p>
            <a:pPr lvl="4">
              <a:buFont typeface="Wingdings" pitchFamily="2" charset="2"/>
              <a:buChar char="v"/>
            </a:pPr>
            <a:r>
              <a:rPr lang="en-US" sz="4000" i="1" dirty="0" smtClean="0">
                <a:latin typeface="Times New Roman" pitchFamily="18" charset="0"/>
                <a:cs typeface="Times New Roman" pitchFamily="18" charset="0"/>
              </a:rPr>
              <a:t>Feature Engineering</a:t>
            </a:r>
          </a:p>
          <a:p>
            <a:pPr lvl="4">
              <a:buFont typeface="Wingdings" pitchFamily="2" charset="2"/>
              <a:buChar char="v"/>
            </a:pPr>
            <a:r>
              <a:rPr lang="en-US" sz="4000" i="1" dirty="0" smtClean="0">
                <a:latin typeface="Times New Roman" pitchFamily="18" charset="0"/>
                <a:cs typeface="Times New Roman" pitchFamily="18" charset="0"/>
              </a:rPr>
              <a:t>Model Selection</a:t>
            </a:r>
          </a:p>
          <a:p>
            <a:pPr lvl="4">
              <a:buFont typeface="Wingdings" pitchFamily="2" charset="2"/>
              <a:buChar char="v"/>
            </a:pPr>
            <a:r>
              <a:rPr lang="en-US" sz="4000" i="1" dirty="0" smtClean="0">
                <a:latin typeface="Times New Roman" pitchFamily="18" charset="0"/>
                <a:cs typeface="Times New Roman" pitchFamily="18" charset="0"/>
              </a:rPr>
              <a:t>Model Training</a:t>
            </a:r>
          </a:p>
          <a:p>
            <a:pPr lvl="4">
              <a:buFont typeface="Wingdings" pitchFamily="2" charset="2"/>
              <a:buChar char="v"/>
            </a:pPr>
            <a:r>
              <a:rPr lang="en-US" sz="4000" i="1" dirty="0" smtClean="0">
                <a:latin typeface="Times New Roman" pitchFamily="18" charset="0"/>
                <a:cs typeface="Times New Roman" pitchFamily="18" charset="0"/>
              </a:rPr>
              <a:t>Evaluation</a:t>
            </a:r>
          </a:p>
        </p:txBody>
      </p:sp>
    </p:spTree>
    <p:extLst>
      <p:ext uri="{BB962C8B-B14F-4D97-AF65-F5344CB8AC3E}">
        <p14:creationId xmlns:p14="http://schemas.microsoft.com/office/powerpoint/2010/main" val="4006598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itchFamily="18" charset="0"/>
                <a:cs typeface="Times New Roman" pitchFamily="18" charset="0"/>
              </a:rPr>
              <a:t>DATA COLLECTION</a:t>
            </a:r>
            <a:endParaRPr lang="en-IN" b="1" i="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a:buFont typeface="Wingdings" pitchFamily="2" charset="2"/>
              <a:buChar char="Ø"/>
            </a:pPr>
            <a:r>
              <a:rPr lang="en-US" sz="3500" i="1" dirty="0" smtClean="0">
                <a:latin typeface="Times New Roman" pitchFamily="18" charset="0"/>
                <a:cs typeface="Times New Roman" pitchFamily="18" charset="0"/>
              </a:rPr>
              <a:t>Dataset link: </a:t>
            </a:r>
            <a:r>
              <a:rPr lang="en-IN" sz="3500" b="1" i="1" dirty="0" smtClean="0">
                <a:latin typeface="Times New Roman" pitchFamily="18" charset="0"/>
                <a:cs typeface="Times New Roman" pitchFamily="18" charset="0"/>
                <a:hlinkClick r:id="rId2"/>
              </a:rPr>
              <a:t>https://www.kaggle.com/datasets/chakradharmattapalli/product-demand-prediction-with-machine-learning</a:t>
            </a:r>
            <a:endParaRPr lang="en-IN" sz="3500" b="1" i="1" dirty="0" smtClean="0">
              <a:latin typeface="Times New Roman" pitchFamily="18" charset="0"/>
              <a:cs typeface="Times New Roman" pitchFamily="18" charset="0"/>
            </a:endParaRPr>
          </a:p>
          <a:p>
            <a:pPr>
              <a:buFont typeface="Wingdings" pitchFamily="2" charset="2"/>
              <a:buChar char="Ø"/>
            </a:pPr>
            <a:r>
              <a:rPr lang="en-US" sz="3500" i="1" dirty="0" smtClean="0">
                <a:latin typeface="Times New Roman" pitchFamily="18" charset="0"/>
                <a:cs typeface="Times New Roman" pitchFamily="18" charset="0"/>
              </a:rPr>
              <a:t>The dataset that we have for this task contains data about:</a:t>
            </a:r>
          </a:p>
          <a:p>
            <a:pPr lvl="3">
              <a:buFont typeface="Wingdings" pitchFamily="2" charset="2"/>
              <a:buChar char="§"/>
            </a:pPr>
            <a:r>
              <a:rPr lang="en-US" sz="3000" i="1" dirty="0">
                <a:latin typeface="Times New Roman" pitchFamily="18" charset="0"/>
                <a:cs typeface="Times New Roman" pitchFamily="18" charset="0"/>
              </a:rPr>
              <a:t>P</a:t>
            </a:r>
            <a:r>
              <a:rPr lang="en-US" sz="3000" i="1" dirty="0" smtClean="0">
                <a:latin typeface="Times New Roman" pitchFamily="18" charset="0"/>
                <a:cs typeface="Times New Roman" pitchFamily="18" charset="0"/>
              </a:rPr>
              <a:t>roduct id;</a:t>
            </a:r>
          </a:p>
          <a:p>
            <a:pPr lvl="3">
              <a:buFont typeface="Wingdings" pitchFamily="2" charset="2"/>
              <a:buChar char="§"/>
            </a:pPr>
            <a:r>
              <a:rPr lang="en-US" sz="3000" i="1" dirty="0" smtClean="0">
                <a:latin typeface="Times New Roman" pitchFamily="18" charset="0"/>
                <a:cs typeface="Times New Roman" pitchFamily="18" charset="0"/>
              </a:rPr>
              <a:t>Store id;</a:t>
            </a:r>
          </a:p>
          <a:p>
            <a:pPr lvl="3">
              <a:buFont typeface="Wingdings" pitchFamily="2" charset="2"/>
              <a:buChar char="§"/>
            </a:pPr>
            <a:r>
              <a:rPr lang="en-US" sz="3000" i="1" dirty="0" smtClean="0">
                <a:latin typeface="Times New Roman" pitchFamily="18" charset="0"/>
                <a:cs typeface="Times New Roman" pitchFamily="18" charset="0"/>
              </a:rPr>
              <a:t>Total price;</a:t>
            </a:r>
          </a:p>
          <a:p>
            <a:pPr lvl="3">
              <a:buFont typeface="Wingdings" pitchFamily="2" charset="2"/>
              <a:buChar char="§"/>
            </a:pPr>
            <a:r>
              <a:rPr lang="en-US" sz="3000" i="1" dirty="0" smtClean="0">
                <a:latin typeface="Times New Roman" pitchFamily="18" charset="0"/>
                <a:cs typeface="Times New Roman" pitchFamily="18" charset="0"/>
              </a:rPr>
              <a:t>Base price;</a:t>
            </a:r>
          </a:p>
          <a:p>
            <a:pPr lvl="3">
              <a:buFont typeface="Wingdings" pitchFamily="2" charset="2"/>
              <a:buChar char="§"/>
            </a:pPr>
            <a:r>
              <a:rPr lang="en-US" sz="3000" i="1" dirty="0" smtClean="0">
                <a:latin typeface="Times New Roman" pitchFamily="18" charset="0"/>
                <a:cs typeface="Times New Roman" pitchFamily="18" charset="0"/>
              </a:rPr>
              <a:t>Units sold;</a:t>
            </a:r>
          </a:p>
          <a:p>
            <a:pPr lvl="3">
              <a:buFont typeface="Wingdings" pitchFamily="2" charset="2"/>
              <a:buChar char="§"/>
            </a:pPr>
            <a:endParaRPr lang="en-IN" sz="2400" i="1" dirty="0" smtClean="0">
              <a:latin typeface="Times New Roman" pitchFamily="18" charset="0"/>
              <a:cs typeface="Times New Roman" pitchFamily="18" charset="0"/>
            </a:endParaRPr>
          </a:p>
          <a:p>
            <a:pPr marL="0" indent="0">
              <a:buNone/>
            </a:pPr>
            <a:endParaRPr lang="en-IN" b="1" i="1" dirty="0" smtClean="0">
              <a:latin typeface="Times New Roman" pitchFamily="18" charset="0"/>
              <a:cs typeface="Times New Roman" pitchFamily="18" charset="0"/>
            </a:endParaRPr>
          </a:p>
          <a:p>
            <a:endParaRPr lang="en-IN" i="1" dirty="0">
              <a:latin typeface="Times New Roman" pitchFamily="18" charset="0"/>
              <a:cs typeface="Times New Roman" pitchFamily="18" charset="0"/>
            </a:endParaRPr>
          </a:p>
        </p:txBody>
      </p:sp>
    </p:spTree>
    <p:extLst>
      <p:ext uri="{BB962C8B-B14F-4D97-AF65-F5344CB8AC3E}">
        <p14:creationId xmlns:p14="http://schemas.microsoft.com/office/powerpoint/2010/main" val="95587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itchFamily="18" charset="0"/>
                <a:cs typeface="Times New Roman" pitchFamily="18" charset="0"/>
              </a:rPr>
              <a:t>DATA PREPROCESSING</a:t>
            </a:r>
            <a:endParaRPr lang="en-IN" b="1" i="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US" i="1" dirty="0" smtClean="0">
                <a:latin typeface="Times New Roman" pitchFamily="18" charset="0"/>
                <a:cs typeface="Times New Roman" pitchFamily="18" charset="0"/>
              </a:rPr>
              <a:t>Clean and prepare the collected data for analysis.</a:t>
            </a:r>
          </a:p>
          <a:p>
            <a:pPr>
              <a:buFont typeface="Wingdings" pitchFamily="2" charset="2"/>
              <a:buChar char="Ø"/>
            </a:pPr>
            <a:r>
              <a:rPr lang="en-US" b="1" i="1" dirty="0" smtClean="0">
                <a:latin typeface="Times New Roman" pitchFamily="18" charset="0"/>
                <a:cs typeface="Times New Roman" pitchFamily="18" charset="0"/>
              </a:rPr>
              <a:t>Handle missing values</a:t>
            </a:r>
            <a:r>
              <a:rPr lang="en-US" i="1" dirty="0" smtClean="0">
                <a:latin typeface="Times New Roman" pitchFamily="18" charset="0"/>
                <a:cs typeface="Times New Roman" pitchFamily="18" charset="0"/>
              </a:rPr>
              <a:t> through interpolation or data imputation.</a:t>
            </a:r>
          </a:p>
          <a:p>
            <a:pPr>
              <a:buFont typeface="Wingdings" pitchFamily="2" charset="2"/>
              <a:buChar char="Ø"/>
            </a:pPr>
            <a:r>
              <a:rPr lang="en-US" b="1" i="1" dirty="0" smtClean="0">
                <a:latin typeface="Times New Roman" pitchFamily="18" charset="0"/>
                <a:cs typeface="Times New Roman" pitchFamily="18" charset="0"/>
              </a:rPr>
              <a:t>Remove outliers </a:t>
            </a:r>
            <a:r>
              <a:rPr lang="en-US" i="1" dirty="0" smtClean="0">
                <a:latin typeface="Times New Roman" pitchFamily="18" charset="0"/>
                <a:cs typeface="Times New Roman" pitchFamily="18" charset="0"/>
              </a:rPr>
              <a:t>that could skew analysis.</a:t>
            </a:r>
          </a:p>
          <a:p>
            <a:pPr>
              <a:buFont typeface="Wingdings" pitchFamily="2" charset="2"/>
              <a:buChar char="Ø"/>
            </a:pPr>
            <a:r>
              <a:rPr lang="en-US" b="1" i="1" dirty="0" smtClean="0">
                <a:latin typeface="Times New Roman" pitchFamily="18" charset="0"/>
                <a:cs typeface="Times New Roman" pitchFamily="18" charset="0"/>
              </a:rPr>
              <a:t>Normalize or standardize data </a:t>
            </a:r>
            <a:r>
              <a:rPr lang="en-US" i="1" dirty="0" smtClean="0">
                <a:latin typeface="Times New Roman" pitchFamily="18" charset="0"/>
                <a:cs typeface="Times New Roman" pitchFamily="18" charset="0"/>
              </a:rPr>
              <a:t>to make it consistent.</a:t>
            </a:r>
          </a:p>
          <a:p>
            <a:pPr>
              <a:buFont typeface="Wingdings" pitchFamily="2" charset="2"/>
              <a:buChar char="Ø"/>
            </a:pPr>
            <a:r>
              <a:rPr lang="en-US" b="1" i="1" dirty="0" smtClean="0">
                <a:latin typeface="Times New Roman" pitchFamily="18" charset="0"/>
                <a:cs typeface="Times New Roman" pitchFamily="18" charset="0"/>
              </a:rPr>
              <a:t>Ensure data consistency and integrity </a:t>
            </a:r>
            <a:r>
              <a:rPr lang="en-US" i="1" dirty="0" smtClean="0">
                <a:latin typeface="Times New Roman" pitchFamily="18" charset="0"/>
                <a:cs typeface="Times New Roman" pitchFamily="18" charset="0"/>
              </a:rPr>
              <a:t>by validating against set criteria.</a:t>
            </a:r>
          </a:p>
          <a:p>
            <a:pPr lvl="2">
              <a:buFont typeface="Wingdings" pitchFamily="2" charset="2"/>
              <a:buChar char="Ø"/>
            </a:pPr>
            <a:endParaRPr lang="en-US" sz="3200" i="1" dirty="0" smtClean="0">
              <a:latin typeface="Times New Roman" pitchFamily="18" charset="0"/>
              <a:cs typeface="Times New Roman" pitchFamily="18" charset="0"/>
            </a:endParaRPr>
          </a:p>
          <a:p>
            <a:pPr lvl="2">
              <a:buFont typeface="Wingdings" pitchFamily="2" charset="2"/>
              <a:buChar char="Ø"/>
            </a:pPr>
            <a:endParaRPr lang="en-IN" sz="3200" i="1" dirty="0">
              <a:latin typeface="Times New Roman" pitchFamily="18" charset="0"/>
              <a:cs typeface="Times New Roman" pitchFamily="18" charset="0"/>
            </a:endParaRPr>
          </a:p>
        </p:txBody>
      </p:sp>
    </p:spTree>
    <p:extLst>
      <p:ext uri="{BB962C8B-B14F-4D97-AF65-F5344CB8AC3E}">
        <p14:creationId xmlns:p14="http://schemas.microsoft.com/office/powerpoint/2010/main" val="2367230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itchFamily="18" charset="0"/>
                <a:cs typeface="Times New Roman" pitchFamily="18" charset="0"/>
              </a:rPr>
              <a:t>FEATURE ENGINEERING</a:t>
            </a:r>
            <a:endParaRPr lang="en-IN" b="1" i="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a:buFont typeface="Wingdings" pitchFamily="2" charset="2"/>
              <a:buChar char="Ø"/>
            </a:pPr>
            <a:r>
              <a:rPr lang="en-US" i="1" dirty="0" smtClean="0">
                <a:latin typeface="Times New Roman" pitchFamily="18" charset="0"/>
                <a:cs typeface="Times New Roman" pitchFamily="18" charset="0"/>
              </a:rPr>
              <a:t>Process of transforming raw data into features that are suitable for machine learning model.</a:t>
            </a:r>
          </a:p>
          <a:p>
            <a:pPr>
              <a:buFont typeface="Wingdings" pitchFamily="2" charset="2"/>
              <a:buChar char="Ø"/>
            </a:pPr>
            <a:r>
              <a:rPr lang="en-US" b="1" i="1" dirty="0" smtClean="0">
                <a:latin typeface="Times New Roman" pitchFamily="18" charset="0"/>
                <a:cs typeface="Times New Roman" pitchFamily="18" charset="0"/>
              </a:rPr>
              <a:t>Feature Creation:</a:t>
            </a:r>
            <a:r>
              <a:rPr lang="en-US" i="1" dirty="0" smtClean="0">
                <a:latin typeface="Times New Roman" pitchFamily="18" charset="0"/>
                <a:cs typeface="Times New Roman" pitchFamily="18" charset="0"/>
              </a:rPr>
              <a:t> Creating features involves identifying the variables that will be most useful in predictive model.</a:t>
            </a:r>
          </a:p>
          <a:p>
            <a:pPr>
              <a:buFont typeface="Wingdings" pitchFamily="2" charset="2"/>
              <a:buChar char="Ø"/>
            </a:pPr>
            <a:r>
              <a:rPr lang="en-US" b="1" i="1" dirty="0" smtClean="0">
                <a:latin typeface="Times New Roman" pitchFamily="18" charset="0"/>
                <a:cs typeface="Times New Roman" pitchFamily="18" charset="0"/>
              </a:rPr>
              <a:t>Transformation: </a:t>
            </a:r>
            <a:r>
              <a:rPr lang="en-US" i="1" dirty="0" smtClean="0">
                <a:latin typeface="Times New Roman" pitchFamily="18" charset="0"/>
                <a:cs typeface="Times New Roman" pitchFamily="18" charset="0"/>
              </a:rPr>
              <a:t>Involves manipulating the predictor variables to improve model performance.</a:t>
            </a:r>
          </a:p>
          <a:p>
            <a:pPr>
              <a:buFont typeface="Wingdings" pitchFamily="2" charset="2"/>
              <a:buChar char="Ø"/>
            </a:pPr>
            <a:r>
              <a:rPr lang="en-US" b="1" i="1" dirty="0" smtClean="0">
                <a:latin typeface="Times New Roman" pitchFamily="18" charset="0"/>
                <a:cs typeface="Times New Roman" pitchFamily="18" charset="0"/>
              </a:rPr>
              <a:t>Feature Extraction: </a:t>
            </a:r>
            <a:r>
              <a:rPr lang="en-US" i="1" dirty="0" smtClean="0">
                <a:latin typeface="Times New Roman" pitchFamily="18" charset="0"/>
                <a:cs typeface="Times New Roman" pitchFamily="18" charset="0"/>
              </a:rPr>
              <a:t>Automatic creation of new variables by extracting them from raw data.</a:t>
            </a:r>
          </a:p>
          <a:p>
            <a:pPr>
              <a:buFont typeface="Wingdings" pitchFamily="2" charset="2"/>
              <a:buChar char="Ø"/>
            </a:pPr>
            <a:r>
              <a:rPr lang="en-US" b="1" i="1" dirty="0" smtClean="0">
                <a:latin typeface="Times New Roman" pitchFamily="18" charset="0"/>
                <a:cs typeface="Times New Roman" pitchFamily="18" charset="0"/>
              </a:rPr>
              <a:t>Feature Selection: </a:t>
            </a:r>
            <a:r>
              <a:rPr lang="en-US" i="1" dirty="0" smtClean="0">
                <a:latin typeface="Times New Roman" pitchFamily="18" charset="0"/>
                <a:cs typeface="Times New Roman" pitchFamily="18" charset="0"/>
              </a:rPr>
              <a:t>Process of selecting a subset of relevant features from the dataset to be used in machine learning model.</a:t>
            </a:r>
            <a:endParaRPr lang="en-US" b="1" i="1" dirty="0" smtClean="0">
              <a:latin typeface="Times New Roman" pitchFamily="18" charset="0"/>
              <a:cs typeface="Times New Roman" pitchFamily="18" charset="0"/>
            </a:endParaRPr>
          </a:p>
          <a:p>
            <a:pPr>
              <a:buFont typeface="Wingdings" pitchFamily="2" charset="2"/>
              <a:buChar char="Ø"/>
            </a:pPr>
            <a:endParaRPr lang="en-IN" b="1" i="1" dirty="0">
              <a:latin typeface="Times New Roman" pitchFamily="18" charset="0"/>
              <a:cs typeface="Times New Roman" pitchFamily="18" charset="0"/>
            </a:endParaRPr>
          </a:p>
        </p:txBody>
      </p:sp>
    </p:spTree>
    <p:extLst>
      <p:ext uri="{BB962C8B-B14F-4D97-AF65-F5344CB8AC3E}">
        <p14:creationId xmlns:p14="http://schemas.microsoft.com/office/powerpoint/2010/main" val="2847326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itchFamily="18" charset="0"/>
                <a:cs typeface="Times New Roman" pitchFamily="18" charset="0"/>
              </a:rPr>
              <a:t>MODEL SELECTION</a:t>
            </a:r>
            <a:endParaRPr lang="en-IN" b="1" i="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Ø"/>
            </a:pPr>
            <a:r>
              <a:rPr lang="en-US" i="1" dirty="0" smtClean="0">
                <a:latin typeface="Times New Roman" pitchFamily="18" charset="0"/>
                <a:cs typeface="Times New Roman" pitchFamily="18" charset="0"/>
              </a:rPr>
              <a:t>Process of selecting the machine learning model most appropriate for a given issue.</a:t>
            </a:r>
          </a:p>
          <a:p>
            <a:pPr>
              <a:buFont typeface="Wingdings" pitchFamily="2" charset="2"/>
              <a:buChar char="Ø"/>
            </a:pPr>
            <a:r>
              <a:rPr lang="en-US" i="1" dirty="0" smtClean="0">
                <a:latin typeface="Times New Roman" pitchFamily="18" charset="0"/>
                <a:cs typeface="Times New Roman" pitchFamily="18" charset="0"/>
              </a:rPr>
              <a:t>Split datasets in training, validation, and test.</a:t>
            </a:r>
          </a:p>
          <a:p>
            <a:pPr>
              <a:buFont typeface="Wingdings" pitchFamily="2" charset="2"/>
              <a:buChar char="Ø"/>
            </a:pPr>
            <a:r>
              <a:rPr lang="en-US" i="1" dirty="0" smtClean="0">
                <a:latin typeface="Times New Roman" pitchFamily="18" charset="0"/>
                <a:cs typeface="Times New Roman" pitchFamily="18" charset="0"/>
              </a:rPr>
              <a:t>Train the models.</a:t>
            </a:r>
          </a:p>
          <a:p>
            <a:pPr>
              <a:buFont typeface="Wingdings" pitchFamily="2" charset="2"/>
              <a:buChar char="Ø"/>
            </a:pPr>
            <a:r>
              <a:rPr lang="en-US" i="1" dirty="0" smtClean="0">
                <a:latin typeface="Times New Roman" pitchFamily="18" charset="0"/>
                <a:cs typeface="Times New Roman" pitchFamily="18" charset="0"/>
              </a:rPr>
              <a:t>Evaluate the models.</a:t>
            </a:r>
          </a:p>
          <a:p>
            <a:pPr>
              <a:buFont typeface="Wingdings" pitchFamily="2" charset="2"/>
              <a:buChar char="Ø"/>
            </a:pPr>
            <a:r>
              <a:rPr lang="en-US" i="1" dirty="0" smtClean="0">
                <a:latin typeface="Times New Roman" pitchFamily="18" charset="0"/>
                <a:cs typeface="Times New Roman" pitchFamily="18" charset="0"/>
              </a:rPr>
              <a:t>Select the best models.</a:t>
            </a:r>
          </a:p>
          <a:p>
            <a:pPr>
              <a:buFont typeface="Wingdings" pitchFamily="2" charset="2"/>
              <a:buChar char="Ø"/>
            </a:pPr>
            <a:r>
              <a:rPr lang="en-US" i="1" dirty="0" smtClean="0">
                <a:latin typeface="Times New Roman" pitchFamily="18" charset="0"/>
                <a:cs typeface="Times New Roman" pitchFamily="18" charset="0"/>
              </a:rPr>
              <a:t>Apply the best model to the test dataset.</a:t>
            </a:r>
          </a:p>
          <a:p>
            <a:pPr>
              <a:buFont typeface="Wingdings" pitchFamily="2" charset="2"/>
              <a:buChar char="Ø"/>
            </a:pPr>
            <a:r>
              <a:rPr lang="en-US" i="1" dirty="0" smtClean="0">
                <a:latin typeface="Times New Roman" pitchFamily="18" charset="0"/>
                <a:cs typeface="Times New Roman" pitchFamily="18" charset="0"/>
              </a:rPr>
              <a:t>Compare the performance metrics of validation and test.</a:t>
            </a:r>
            <a:endParaRPr lang="en-IN" i="1" dirty="0">
              <a:latin typeface="Times New Roman" pitchFamily="18" charset="0"/>
              <a:cs typeface="Times New Roman" pitchFamily="18" charset="0"/>
            </a:endParaRPr>
          </a:p>
        </p:txBody>
      </p:sp>
    </p:spTree>
    <p:extLst>
      <p:ext uri="{BB962C8B-B14F-4D97-AF65-F5344CB8AC3E}">
        <p14:creationId xmlns:p14="http://schemas.microsoft.com/office/powerpoint/2010/main" val="4291946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itchFamily="18" charset="0"/>
                <a:cs typeface="Times New Roman" pitchFamily="18" charset="0"/>
              </a:rPr>
              <a:t>MODEL TRAINING</a:t>
            </a:r>
            <a:endParaRPr lang="en-IN" b="1" i="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 typeface="Wingdings" pitchFamily="2" charset="2"/>
              <a:buChar char="Ø"/>
            </a:pPr>
            <a:r>
              <a:rPr lang="en-US" i="1" dirty="0" smtClean="0">
                <a:latin typeface="Times New Roman" pitchFamily="18" charset="0"/>
                <a:cs typeface="Times New Roman" pitchFamily="18" charset="0"/>
              </a:rPr>
              <a:t>Process of feeding an ML algorithm with data to help identify and learn good values for all attributes involved.</a:t>
            </a:r>
          </a:p>
          <a:p>
            <a:pPr lvl="2">
              <a:buFont typeface="Wingdings" pitchFamily="2" charset="2"/>
              <a:buChar char="§"/>
            </a:pPr>
            <a:r>
              <a:rPr lang="en-US" sz="3200" i="1" dirty="0" smtClean="0">
                <a:latin typeface="Times New Roman" pitchFamily="18" charset="0"/>
                <a:cs typeface="Times New Roman" pitchFamily="18" charset="0"/>
              </a:rPr>
              <a:t>Begin with existing data</a:t>
            </a:r>
          </a:p>
          <a:p>
            <a:pPr lvl="2">
              <a:buFont typeface="Wingdings" pitchFamily="2" charset="2"/>
              <a:buChar char="§"/>
            </a:pPr>
            <a:r>
              <a:rPr lang="en-US" sz="3200" i="1" dirty="0" smtClean="0">
                <a:latin typeface="Times New Roman" pitchFamily="18" charset="0"/>
                <a:cs typeface="Times New Roman" pitchFamily="18" charset="0"/>
              </a:rPr>
              <a:t>Analyze data to identify patterns</a:t>
            </a:r>
          </a:p>
          <a:p>
            <a:pPr lvl="2">
              <a:buFont typeface="Wingdings" pitchFamily="2" charset="2"/>
              <a:buChar char="§"/>
            </a:pPr>
            <a:r>
              <a:rPr lang="en-US" sz="3200" i="1" dirty="0" smtClean="0">
                <a:latin typeface="Times New Roman" pitchFamily="18" charset="0"/>
                <a:cs typeface="Times New Roman" pitchFamily="18" charset="0"/>
              </a:rPr>
              <a:t>Make predictions</a:t>
            </a:r>
            <a:endParaRPr lang="en-IN" sz="3200" i="1" dirty="0">
              <a:latin typeface="Times New Roman" pitchFamily="18" charset="0"/>
              <a:cs typeface="Times New Roman" pitchFamily="18" charset="0"/>
            </a:endParaRPr>
          </a:p>
        </p:txBody>
      </p:sp>
    </p:spTree>
    <p:extLst>
      <p:ext uri="{BB962C8B-B14F-4D97-AF65-F5344CB8AC3E}">
        <p14:creationId xmlns:p14="http://schemas.microsoft.com/office/powerpoint/2010/main" val="2627026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itchFamily="18" charset="0"/>
                <a:cs typeface="Times New Roman" pitchFamily="18" charset="0"/>
              </a:rPr>
              <a:t>EVALUATION</a:t>
            </a:r>
            <a:endParaRPr lang="en-IN" b="1" i="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 typeface="Wingdings" pitchFamily="2" charset="2"/>
              <a:buChar char="Ø"/>
            </a:pPr>
            <a:r>
              <a:rPr lang="en-US" i="1" dirty="0" smtClean="0">
                <a:latin typeface="Times New Roman" pitchFamily="18" charset="0"/>
                <a:cs typeface="Times New Roman" pitchFamily="18" charset="0"/>
              </a:rPr>
              <a:t>Process that uses some metrics which help us to analyze the performance of the model.</a:t>
            </a:r>
          </a:p>
          <a:p>
            <a:pPr>
              <a:buFont typeface="Wingdings" pitchFamily="2" charset="2"/>
              <a:buChar char="Ø"/>
            </a:pPr>
            <a:r>
              <a:rPr lang="en-US" i="1" dirty="0" smtClean="0">
                <a:latin typeface="Times New Roman" pitchFamily="18" charset="0"/>
                <a:cs typeface="Times New Roman" pitchFamily="18" charset="0"/>
              </a:rPr>
              <a:t>Cross validation is one technique that is followed during the training phase and it is a mode evaluation technique as well.</a:t>
            </a:r>
          </a:p>
          <a:p>
            <a:pPr>
              <a:buFont typeface="Wingdings" pitchFamily="2" charset="2"/>
              <a:buChar char="Ø"/>
            </a:pPr>
            <a:r>
              <a:rPr lang="en-US" b="1" i="1" dirty="0" smtClean="0">
                <a:latin typeface="Times New Roman" pitchFamily="18" charset="0"/>
                <a:cs typeface="Times New Roman" pitchFamily="18" charset="0"/>
              </a:rPr>
              <a:t>Cross Validation: </a:t>
            </a:r>
            <a:r>
              <a:rPr lang="en-US" i="1" dirty="0" smtClean="0">
                <a:latin typeface="Times New Roman" pitchFamily="18" charset="0"/>
                <a:cs typeface="Times New Roman" pitchFamily="18" charset="0"/>
              </a:rPr>
              <a:t>Method in which we do not use the whole dataset </a:t>
            </a:r>
            <a:r>
              <a:rPr lang="en-US" i="1" smtClean="0">
                <a:latin typeface="Times New Roman" pitchFamily="18" charset="0"/>
                <a:cs typeface="Times New Roman" pitchFamily="18" charset="0"/>
              </a:rPr>
              <a:t>for training.</a:t>
            </a:r>
            <a:endParaRPr lang="en-IN" b="1" i="1" dirty="0">
              <a:latin typeface="Times New Roman" pitchFamily="18" charset="0"/>
              <a:cs typeface="Times New Roman" pitchFamily="18" charset="0"/>
            </a:endParaRPr>
          </a:p>
        </p:txBody>
      </p:sp>
    </p:spTree>
    <p:extLst>
      <p:ext uri="{BB962C8B-B14F-4D97-AF65-F5344CB8AC3E}">
        <p14:creationId xmlns:p14="http://schemas.microsoft.com/office/powerpoint/2010/main" val="8739894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