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2399288" cy="43200638"/>
  <p:notesSz cx="6858000" cy="9144000"/>
  <p:defaultTextStyle>
    <a:defPPr>
      <a:defRPr lang="pt-BR"/>
    </a:defPPr>
    <a:lvl1pPr marL="0" algn="l" defTabSz="3455975" rtl="0" eaLnBrk="1" latinLnBrk="0" hangingPunct="1">
      <a:defRPr sz="6803" kern="1200">
        <a:solidFill>
          <a:schemeClr val="tx1"/>
        </a:solidFill>
        <a:latin typeface="+mn-lt"/>
        <a:ea typeface="+mn-ea"/>
        <a:cs typeface="+mn-cs"/>
      </a:defRPr>
    </a:lvl1pPr>
    <a:lvl2pPr marL="1727987" algn="l" defTabSz="3455975" rtl="0" eaLnBrk="1" latinLnBrk="0" hangingPunct="1">
      <a:defRPr sz="6803" kern="1200">
        <a:solidFill>
          <a:schemeClr val="tx1"/>
        </a:solidFill>
        <a:latin typeface="+mn-lt"/>
        <a:ea typeface="+mn-ea"/>
        <a:cs typeface="+mn-cs"/>
      </a:defRPr>
    </a:lvl2pPr>
    <a:lvl3pPr marL="3455975" algn="l" defTabSz="3455975" rtl="0" eaLnBrk="1" latinLnBrk="0" hangingPunct="1">
      <a:defRPr sz="6803" kern="1200">
        <a:solidFill>
          <a:schemeClr val="tx1"/>
        </a:solidFill>
        <a:latin typeface="+mn-lt"/>
        <a:ea typeface="+mn-ea"/>
        <a:cs typeface="+mn-cs"/>
      </a:defRPr>
    </a:lvl3pPr>
    <a:lvl4pPr marL="5183962" algn="l" defTabSz="3455975" rtl="0" eaLnBrk="1" latinLnBrk="0" hangingPunct="1">
      <a:defRPr sz="6803" kern="1200">
        <a:solidFill>
          <a:schemeClr val="tx1"/>
        </a:solidFill>
        <a:latin typeface="+mn-lt"/>
        <a:ea typeface="+mn-ea"/>
        <a:cs typeface="+mn-cs"/>
      </a:defRPr>
    </a:lvl4pPr>
    <a:lvl5pPr marL="6911950" algn="l" defTabSz="3455975" rtl="0" eaLnBrk="1" latinLnBrk="0" hangingPunct="1">
      <a:defRPr sz="6803" kern="1200">
        <a:solidFill>
          <a:schemeClr val="tx1"/>
        </a:solidFill>
        <a:latin typeface="+mn-lt"/>
        <a:ea typeface="+mn-ea"/>
        <a:cs typeface="+mn-cs"/>
      </a:defRPr>
    </a:lvl5pPr>
    <a:lvl6pPr marL="8639937" algn="l" defTabSz="3455975" rtl="0" eaLnBrk="1" latinLnBrk="0" hangingPunct="1">
      <a:defRPr sz="6803" kern="1200">
        <a:solidFill>
          <a:schemeClr val="tx1"/>
        </a:solidFill>
        <a:latin typeface="+mn-lt"/>
        <a:ea typeface="+mn-ea"/>
        <a:cs typeface="+mn-cs"/>
      </a:defRPr>
    </a:lvl6pPr>
    <a:lvl7pPr marL="10367924" algn="l" defTabSz="3455975" rtl="0" eaLnBrk="1" latinLnBrk="0" hangingPunct="1">
      <a:defRPr sz="6803" kern="1200">
        <a:solidFill>
          <a:schemeClr val="tx1"/>
        </a:solidFill>
        <a:latin typeface="+mn-lt"/>
        <a:ea typeface="+mn-ea"/>
        <a:cs typeface="+mn-cs"/>
      </a:defRPr>
    </a:lvl7pPr>
    <a:lvl8pPr marL="12095912" algn="l" defTabSz="3455975" rtl="0" eaLnBrk="1" latinLnBrk="0" hangingPunct="1">
      <a:defRPr sz="6803" kern="1200">
        <a:solidFill>
          <a:schemeClr val="tx1"/>
        </a:solidFill>
        <a:latin typeface="+mn-lt"/>
        <a:ea typeface="+mn-ea"/>
        <a:cs typeface="+mn-cs"/>
      </a:defRPr>
    </a:lvl8pPr>
    <a:lvl9pPr marL="13823899" algn="l" defTabSz="3455975" rtl="0" eaLnBrk="1" latinLnBrk="0" hangingPunct="1">
      <a:defRPr sz="68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9" userDrawn="1">
          <p15:clr>
            <a:srgbClr val="A4A3A4"/>
          </p15:clr>
        </p15:guide>
        <p15:guide id="2" pos="9864" userDrawn="1">
          <p15:clr>
            <a:srgbClr val="A4A3A4"/>
          </p15:clr>
        </p15:guide>
        <p15:guide id="3" pos="10431" userDrawn="1">
          <p15:clr>
            <a:srgbClr val="A4A3A4"/>
          </p15:clr>
        </p15:guide>
        <p15:guide id="4" pos="339" userDrawn="1">
          <p15:clr>
            <a:srgbClr val="A4A3A4"/>
          </p15:clr>
        </p15:guide>
        <p15:guide id="5" pos="20070" userDrawn="1">
          <p15:clr>
            <a:srgbClr val="A4A3A4"/>
          </p15:clr>
        </p15:guide>
        <p15:guide id="6" orient="horz" pos="13707" userDrawn="1">
          <p15:clr>
            <a:srgbClr val="A4A3A4"/>
          </p15:clr>
        </p15:guide>
        <p15:guide id="7" orient="horz" pos="268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2" d="100"/>
          <a:sy n="32" d="100"/>
        </p:scale>
        <p:origin x="1560" y="-1104"/>
      </p:cViewPr>
      <p:guideLst>
        <p:guide orient="horz" pos="339"/>
        <p:guide pos="9864"/>
        <p:guide pos="10431"/>
        <p:guide pos="339"/>
        <p:guide pos="20070"/>
        <p:guide orient="horz" pos="13707"/>
        <p:guide orient="horz" pos="268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pt-BR"/>
              <a:t>Clique para editar o título mestre</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58B563AB-1679-4435-B694-D5D6669518DF}" type="datetimeFigureOut">
              <a:rPr lang="pt-BR" smtClean="0"/>
              <a:t>17/11/2022</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FBA48A6F-F0B1-4742-BAF5-CC19D1CAED2A}" type="slidenum">
              <a:rPr lang="pt-BR" smtClean="0"/>
              <a:t>‹nº›</a:t>
            </a:fld>
            <a:endParaRPr lang="pt-BR" dirty="0"/>
          </a:p>
        </p:txBody>
      </p:sp>
    </p:spTree>
    <p:extLst>
      <p:ext uri="{BB962C8B-B14F-4D97-AF65-F5344CB8AC3E}">
        <p14:creationId xmlns:p14="http://schemas.microsoft.com/office/powerpoint/2010/main" val="4172791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8B563AB-1679-4435-B694-D5D6669518DF}" type="datetimeFigureOut">
              <a:rPr lang="pt-BR" smtClean="0"/>
              <a:t>17/11/2022</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FBA48A6F-F0B1-4742-BAF5-CC19D1CAED2A}" type="slidenum">
              <a:rPr lang="pt-BR" smtClean="0"/>
              <a:t>‹nº›</a:t>
            </a:fld>
            <a:endParaRPr lang="pt-BR" dirty="0"/>
          </a:p>
        </p:txBody>
      </p:sp>
    </p:spTree>
    <p:extLst>
      <p:ext uri="{BB962C8B-B14F-4D97-AF65-F5344CB8AC3E}">
        <p14:creationId xmlns:p14="http://schemas.microsoft.com/office/powerpoint/2010/main" val="30848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8B563AB-1679-4435-B694-D5D6669518DF}" type="datetimeFigureOut">
              <a:rPr lang="pt-BR" smtClean="0"/>
              <a:t>17/11/2022</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FBA48A6F-F0B1-4742-BAF5-CC19D1CAED2A}" type="slidenum">
              <a:rPr lang="pt-BR" smtClean="0"/>
              <a:t>‹nº›</a:t>
            </a:fld>
            <a:endParaRPr lang="pt-BR" dirty="0"/>
          </a:p>
        </p:txBody>
      </p:sp>
    </p:spTree>
    <p:extLst>
      <p:ext uri="{BB962C8B-B14F-4D97-AF65-F5344CB8AC3E}">
        <p14:creationId xmlns:p14="http://schemas.microsoft.com/office/powerpoint/2010/main" val="390351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8B563AB-1679-4435-B694-D5D6669518DF}" type="datetimeFigureOut">
              <a:rPr lang="pt-BR" smtClean="0"/>
              <a:t>17/11/2022</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FBA48A6F-F0B1-4742-BAF5-CC19D1CAED2A}" type="slidenum">
              <a:rPr lang="pt-BR" smtClean="0"/>
              <a:t>‹nº›</a:t>
            </a:fld>
            <a:endParaRPr lang="pt-BR" dirty="0"/>
          </a:p>
        </p:txBody>
      </p:sp>
    </p:spTree>
    <p:extLst>
      <p:ext uri="{BB962C8B-B14F-4D97-AF65-F5344CB8AC3E}">
        <p14:creationId xmlns:p14="http://schemas.microsoft.com/office/powerpoint/2010/main" val="4119022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pt-BR"/>
              <a:t>Clique para editar o título mestre</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58B563AB-1679-4435-B694-D5D6669518DF}" type="datetimeFigureOut">
              <a:rPr lang="pt-BR" smtClean="0"/>
              <a:t>17/11/2022</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FBA48A6F-F0B1-4742-BAF5-CC19D1CAED2A}" type="slidenum">
              <a:rPr lang="pt-BR" smtClean="0"/>
              <a:t>‹nº›</a:t>
            </a:fld>
            <a:endParaRPr lang="pt-BR" dirty="0"/>
          </a:p>
        </p:txBody>
      </p:sp>
    </p:spTree>
    <p:extLst>
      <p:ext uri="{BB962C8B-B14F-4D97-AF65-F5344CB8AC3E}">
        <p14:creationId xmlns:p14="http://schemas.microsoft.com/office/powerpoint/2010/main" val="1094914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8B563AB-1679-4435-B694-D5D6669518DF}" type="datetimeFigureOut">
              <a:rPr lang="pt-BR" smtClean="0"/>
              <a:t>17/11/2022</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FBA48A6F-F0B1-4742-BAF5-CC19D1CAED2A}" type="slidenum">
              <a:rPr lang="pt-BR" smtClean="0"/>
              <a:t>‹nº›</a:t>
            </a:fld>
            <a:endParaRPr lang="pt-BR" dirty="0"/>
          </a:p>
        </p:txBody>
      </p:sp>
    </p:spTree>
    <p:extLst>
      <p:ext uri="{BB962C8B-B14F-4D97-AF65-F5344CB8AC3E}">
        <p14:creationId xmlns:p14="http://schemas.microsoft.com/office/powerpoint/2010/main" val="182562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Editar estilos de texto Mestre</a:t>
            </a:r>
          </a:p>
        </p:txBody>
      </p:sp>
      <p:sp>
        <p:nvSpPr>
          <p:cNvPr id="4" name="Content Placeholder 3"/>
          <p:cNvSpPr>
            <a:spLocks noGrp="1"/>
          </p:cNvSpPr>
          <p:nvPr>
            <p:ph sz="half" idx="2"/>
          </p:nvPr>
        </p:nvSpPr>
        <p:spPr>
          <a:xfrm>
            <a:off x="2231675" y="15780233"/>
            <a:ext cx="13706415" cy="2321034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Editar estilos de texto Mestre</a:t>
            </a:r>
          </a:p>
        </p:txBody>
      </p:sp>
      <p:sp>
        <p:nvSpPr>
          <p:cNvPr id="6" name="Content Placeholder 5"/>
          <p:cNvSpPr>
            <a:spLocks noGrp="1"/>
          </p:cNvSpPr>
          <p:nvPr>
            <p:ph sz="quarter" idx="4"/>
          </p:nvPr>
        </p:nvSpPr>
        <p:spPr>
          <a:xfrm>
            <a:off x="16402142" y="15780233"/>
            <a:ext cx="13773917" cy="2321034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58B563AB-1679-4435-B694-D5D6669518DF}" type="datetimeFigureOut">
              <a:rPr lang="pt-BR" smtClean="0"/>
              <a:t>17/11/2022</a:t>
            </a:fld>
            <a:endParaRPr lang="pt-BR" dirty="0"/>
          </a:p>
        </p:txBody>
      </p:sp>
      <p:sp>
        <p:nvSpPr>
          <p:cNvPr id="8" name="Footer Placeholder 7"/>
          <p:cNvSpPr>
            <a:spLocks noGrp="1"/>
          </p:cNvSpPr>
          <p:nvPr>
            <p:ph type="ftr" sz="quarter" idx="11"/>
          </p:nvPr>
        </p:nvSpPr>
        <p:spPr/>
        <p:txBody>
          <a:bodyPr/>
          <a:lstStyle/>
          <a:p>
            <a:endParaRPr lang="pt-BR" dirty="0"/>
          </a:p>
        </p:txBody>
      </p:sp>
      <p:sp>
        <p:nvSpPr>
          <p:cNvPr id="9" name="Slide Number Placeholder 8"/>
          <p:cNvSpPr>
            <a:spLocks noGrp="1"/>
          </p:cNvSpPr>
          <p:nvPr>
            <p:ph type="sldNum" sz="quarter" idx="12"/>
          </p:nvPr>
        </p:nvSpPr>
        <p:spPr/>
        <p:txBody>
          <a:bodyPr/>
          <a:lstStyle/>
          <a:p>
            <a:fld id="{FBA48A6F-F0B1-4742-BAF5-CC19D1CAED2A}" type="slidenum">
              <a:rPr lang="pt-BR" smtClean="0"/>
              <a:t>‹nº›</a:t>
            </a:fld>
            <a:endParaRPr lang="pt-BR" dirty="0"/>
          </a:p>
        </p:txBody>
      </p:sp>
    </p:spTree>
    <p:extLst>
      <p:ext uri="{BB962C8B-B14F-4D97-AF65-F5344CB8AC3E}">
        <p14:creationId xmlns:p14="http://schemas.microsoft.com/office/powerpoint/2010/main" val="41652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58B563AB-1679-4435-B694-D5D6669518DF}" type="datetimeFigureOut">
              <a:rPr lang="pt-BR" smtClean="0"/>
              <a:t>17/11/2022</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FBA48A6F-F0B1-4742-BAF5-CC19D1CAED2A}" type="slidenum">
              <a:rPr lang="pt-BR" smtClean="0"/>
              <a:t>‹nº›</a:t>
            </a:fld>
            <a:endParaRPr lang="pt-BR" dirty="0"/>
          </a:p>
        </p:txBody>
      </p:sp>
    </p:spTree>
    <p:extLst>
      <p:ext uri="{BB962C8B-B14F-4D97-AF65-F5344CB8AC3E}">
        <p14:creationId xmlns:p14="http://schemas.microsoft.com/office/powerpoint/2010/main" val="3814895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563AB-1679-4435-B694-D5D6669518DF}" type="datetimeFigureOut">
              <a:rPr lang="pt-BR" smtClean="0"/>
              <a:t>17/11/2022</a:t>
            </a:fld>
            <a:endParaRPr lang="pt-BR" dirty="0"/>
          </a:p>
        </p:txBody>
      </p:sp>
      <p:sp>
        <p:nvSpPr>
          <p:cNvPr id="3" name="Footer Placeholder 2"/>
          <p:cNvSpPr>
            <a:spLocks noGrp="1"/>
          </p:cNvSpPr>
          <p:nvPr>
            <p:ph type="ftr" sz="quarter" idx="11"/>
          </p:nvPr>
        </p:nvSpPr>
        <p:spPr/>
        <p:txBody>
          <a:bodyPr/>
          <a:lstStyle/>
          <a:p>
            <a:endParaRPr lang="pt-BR" dirty="0"/>
          </a:p>
        </p:txBody>
      </p:sp>
      <p:sp>
        <p:nvSpPr>
          <p:cNvPr id="4" name="Slide Number Placeholder 3"/>
          <p:cNvSpPr>
            <a:spLocks noGrp="1"/>
          </p:cNvSpPr>
          <p:nvPr>
            <p:ph type="sldNum" sz="quarter" idx="12"/>
          </p:nvPr>
        </p:nvSpPr>
        <p:spPr/>
        <p:txBody>
          <a:bodyPr/>
          <a:lstStyle/>
          <a:p>
            <a:fld id="{FBA48A6F-F0B1-4742-BAF5-CC19D1CAED2A}" type="slidenum">
              <a:rPr lang="pt-BR" smtClean="0"/>
              <a:t>‹nº›</a:t>
            </a:fld>
            <a:endParaRPr lang="pt-BR" dirty="0"/>
          </a:p>
        </p:txBody>
      </p:sp>
    </p:spTree>
    <p:extLst>
      <p:ext uri="{BB962C8B-B14F-4D97-AF65-F5344CB8AC3E}">
        <p14:creationId xmlns:p14="http://schemas.microsoft.com/office/powerpoint/2010/main" val="244435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pt-BR"/>
              <a:t>Clique para editar o título mestre</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Editar estilos de texto Mestre</a:t>
            </a:r>
          </a:p>
        </p:txBody>
      </p:sp>
      <p:sp>
        <p:nvSpPr>
          <p:cNvPr id="5" name="Date Placeholder 4"/>
          <p:cNvSpPr>
            <a:spLocks noGrp="1"/>
          </p:cNvSpPr>
          <p:nvPr>
            <p:ph type="dt" sz="half" idx="10"/>
          </p:nvPr>
        </p:nvSpPr>
        <p:spPr/>
        <p:txBody>
          <a:bodyPr/>
          <a:lstStyle/>
          <a:p>
            <a:fld id="{58B563AB-1679-4435-B694-D5D6669518DF}" type="datetimeFigureOut">
              <a:rPr lang="pt-BR" smtClean="0"/>
              <a:t>17/11/2022</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FBA48A6F-F0B1-4742-BAF5-CC19D1CAED2A}" type="slidenum">
              <a:rPr lang="pt-BR" smtClean="0"/>
              <a:t>‹nº›</a:t>
            </a:fld>
            <a:endParaRPr lang="pt-BR" dirty="0"/>
          </a:p>
        </p:txBody>
      </p:sp>
    </p:spTree>
    <p:extLst>
      <p:ext uri="{BB962C8B-B14F-4D97-AF65-F5344CB8AC3E}">
        <p14:creationId xmlns:p14="http://schemas.microsoft.com/office/powerpoint/2010/main" val="210919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Editar estilos de texto Mestre</a:t>
            </a:r>
          </a:p>
        </p:txBody>
      </p:sp>
      <p:sp>
        <p:nvSpPr>
          <p:cNvPr id="5" name="Date Placeholder 4"/>
          <p:cNvSpPr>
            <a:spLocks noGrp="1"/>
          </p:cNvSpPr>
          <p:nvPr>
            <p:ph type="dt" sz="half" idx="10"/>
          </p:nvPr>
        </p:nvSpPr>
        <p:spPr/>
        <p:txBody>
          <a:bodyPr/>
          <a:lstStyle/>
          <a:p>
            <a:fld id="{58B563AB-1679-4435-B694-D5D6669518DF}" type="datetimeFigureOut">
              <a:rPr lang="pt-BR" smtClean="0"/>
              <a:t>17/11/2022</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FBA48A6F-F0B1-4742-BAF5-CC19D1CAED2A}" type="slidenum">
              <a:rPr lang="pt-BR" smtClean="0"/>
              <a:t>‹nº›</a:t>
            </a:fld>
            <a:endParaRPr lang="pt-BR" dirty="0"/>
          </a:p>
        </p:txBody>
      </p:sp>
    </p:spTree>
    <p:extLst>
      <p:ext uri="{BB962C8B-B14F-4D97-AF65-F5344CB8AC3E}">
        <p14:creationId xmlns:p14="http://schemas.microsoft.com/office/powerpoint/2010/main" val="193201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58B563AB-1679-4435-B694-D5D6669518DF}" type="datetimeFigureOut">
              <a:rPr lang="pt-BR" smtClean="0"/>
              <a:t>17/11/2022</a:t>
            </a:fld>
            <a:endParaRPr lang="pt-BR" dirty="0"/>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pt-BR" dirty="0"/>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FBA48A6F-F0B1-4742-BAF5-CC19D1CAED2A}" type="slidenum">
              <a:rPr lang="pt-BR" smtClean="0"/>
              <a:t>‹nº›</a:t>
            </a:fld>
            <a:endParaRPr lang="pt-BR" dirty="0"/>
          </a:p>
        </p:txBody>
      </p:sp>
    </p:spTree>
    <p:extLst>
      <p:ext uri="{BB962C8B-B14F-4D97-AF65-F5344CB8AC3E}">
        <p14:creationId xmlns:p14="http://schemas.microsoft.com/office/powerpoint/2010/main" val="22653799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a:stretch>
            <a:fillRect/>
          </a:stretch>
        </p:blipFill>
        <p:spPr>
          <a:xfrm>
            <a:off x="969963" y="928159"/>
            <a:ext cx="5133277" cy="5127180"/>
          </a:xfrm>
          <a:prstGeom prst="rect">
            <a:avLst/>
          </a:prstGeom>
        </p:spPr>
      </p:pic>
      <p:sp>
        <p:nvSpPr>
          <p:cNvPr id="9" name="CaixaDeTexto 8"/>
          <p:cNvSpPr txBox="1"/>
          <p:nvPr/>
        </p:nvSpPr>
        <p:spPr>
          <a:xfrm>
            <a:off x="6300146" y="928159"/>
            <a:ext cx="19443031" cy="3909212"/>
          </a:xfrm>
          <a:prstGeom prst="rect">
            <a:avLst/>
          </a:prstGeom>
          <a:noFill/>
        </p:spPr>
        <p:txBody>
          <a:bodyPr wrap="square" rtlCol="0">
            <a:spAutoFit/>
          </a:bodyPr>
          <a:lstStyle/>
          <a:p>
            <a:pPr algn="ctr"/>
            <a:r>
              <a:rPr lang="pt-BR" sz="6000" dirty="0">
                <a:latin typeface="Arial" panose="020B0604020202020204" pitchFamily="34" charset="0"/>
                <a:cs typeface="Arial" panose="020B0604020202020204" pitchFamily="34" charset="0"/>
              </a:rPr>
              <a:t>PRODUTIVIDADE TOTAL DOS FATORES E DESPESAS PÚBLICAS DOS ESTADOS BRASILEIROS: UMA APLICAÇÃO DE DADOS EM PAINEL</a:t>
            </a:r>
          </a:p>
          <a:p>
            <a:endParaRPr lang="pt-BR" dirty="0"/>
          </a:p>
        </p:txBody>
      </p:sp>
      <p:sp>
        <p:nvSpPr>
          <p:cNvPr id="10" name="CaixaDeTexto 9"/>
          <p:cNvSpPr txBox="1"/>
          <p:nvPr/>
        </p:nvSpPr>
        <p:spPr>
          <a:xfrm>
            <a:off x="6497052" y="4238612"/>
            <a:ext cx="19443031" cy="1569660"/>
          </a:xfrm>
          <a:prstGeom prst="rect">
            <a:avLst/>
          </a:prstGeom>
          <a:noFill/>
        </p:spPr>
        <p:txBody>
          <a:bodyPr wrap="square" rtlCol="0">
            <a:spAutoFit/>
          </a:bodyPr>
          <a:lstStyle/>
          <a:p>
            <a:pPr algn="ctr"/>
            <a:r>
              <a:rPr lang="pt-BR" sz="3000" dirty="0">
                <a:latin typeface="Arial" panose="020B0604020202020204" pitchFamily="34" charset="0"/>
                <a:cs typeface="Arial" panose="020B0604020202020204" pitchFamily="34" charset="0"/>
              </a:rPr>
              <a:t>Yago Ramalho Silva</a:t>
            </a:r>
            <a:r>
              <a:rPr lang="pt-BR" sz="3000" baseline="30000" dirty="0">
                <a:latin typeface="Arial" panose="020B0604020202020204" pitchFamily="34" charset="0"/>
                <a:cs typeface="Arial" panose="020B0604020202020204" pitchFamily="34" charset="0"/>
              </a:rPr>
              <a:t>1</a:t>
            </a:r>
            <a:r>
              <a:rPr lang="pt-BR" sz="3000" dirty="0">
                <a:latin typeface="Arial" panose="020B0604020202020204" pitchFamily="34" charset="0"/>
                <a:cs typeface="Arial" panose="020B0604020202020204" pitchFamily="34" charset="0"/>
              </a:rPr>
              <a:t>; Edson Zambon Monte</a:t>
            </a:r>
            <a:r>
              <a:rPr lang="pt-BR" sz="3000" baseline="30000" dirty="0">
                <a:latin typeface="Arial" panose="020B0604020202020204" pitchFamily="34" charset="0"/>
                <a:cs typeface="Arial" panose="020B0604020202020204" pitchFamily="34" charset="0"/>
              </a:rPr>
              <a:t>2</a:t>
            </a:r>
            <a:endParaRPr lang="pt-BR" sz="3000" dirty="0">
              <a:latin typeface="Arial" panose="020B0604020202020204" pitchFamily="34" charset="0"/>
              <a:cs typeface="Arial" panose="020B0604020202020204" pitchFamily="34" charset="0"/>
            </a:endParaRPr>
          </a:p>
          <a:p>
            <a:pPr algn="ctr"/>
            <a:r>
              <a:rPr lang="pt-BR" sz="3000" baseline="30000" dirty="0">
                <a:latin typeface="Arial" panose="020B0604020202020204" pitchFamily="34" charset="0"/>
                <a:cs typeface="Arial" panose="020B0604020202020204" pitchFamily="34" charset="0"/>
              </a:rPr>
              <a:t>1 </a:t>
            </a:r>
            <a:r>
              <a:rPr lang="pt-BR" sz="3000" dirty="0">
                <a:latin typeface="Arial" panose="020B0604020202020204" pitchFamily="34" charset="0"/>
                <a:cs typeface="Arial" panose="020B0604020202020204" pitchFamily="34" charset="0"/>
              </a:rPr>
              <a:t>Estudante PIBIC/PIVIC; </a:t>
            </a:r>
            <a:r>
              <a:rPr lang="pt-BR" sz="3000" baseline="30000" dirty="0">
                <a:latin typeface="Arial" panose="020B0604020202020204" pitchFamily="34" charset="0"/>
                <a:cs typeface="Arial" panose="020B0604020202020204" pitchFamily="34" charset="0"/>
              </a:rPr>
              <a:t>2 </a:t>
            </a:r>
            <a:r>
              <a:rPr lang="pt-BR" sz="3000" dirty="0">
                <a:latin typeface="Arial" panose="020B0604020202020204" pitchFamily="34" charset="0"/>
                <a:cs typeface="Arial" panose="020B0604020202020204" pitchFamily="34" charset="0"/>
              </a:rPr>
              <a:t>Professor Orientador</a:t>
            </a:r>
          </a:p>
          <a:p>
            <a:pPr algn="ctr"/>
            <a:endParaRPr lang="pt-BR" sz="3600" dirty="0">
              <a:latin typeface="Arial" panose="020B0604020202020204" pitchFamily="34" charset="0"/>
              <a:cs typeface="Arial" panose="020B0604020202020204" pitchFamily="34" charset="0"/>
            </a:endParaRPr>
          </a:p>
        </p:txBody>
      </p:sp>
      <p:sp>
        <p:nvSpPr>
          <p:cNvPr id="11" name="CaixaDeTexto 10"/>
          <p:cNvSpPr txBox="1"/>
          <p:nvPr/>
        </p:nvSpPr>
        <p:spPr>
          <a:xfrm>
            <a:off x="566565" y="6095556"/>
            <a:ext cx="14689137" cy="861774"/>
          </a:xfrm>
          <a:prstGeom prst="rect">
            <a:avLst/>
          </a:prstGeom>
          <a:noFill/>
        </p:spPr>
        <p:txBody>
          <a:bodyPr wrap="square" rtlCol="0">
            <a:spAutoFit/>
          </a:bodyPr>
          <a:lstStyle/>
          <a:p>
            <a:pPr algn="ctr"/>
            <a:r>
              <a:rPr lang="pt-BR" sz="5000" dirty="0">
                <a:latin typeface="Times New Roman" panose="02020603050405020304" pitchFamily="18" charset="0"/>
                <a:cs typeface="Times New Roman" panose="02020603050405020304" pitchFamily="18" charset="0"/>
              </a:rPr>
              <a:t>INTRODUÇÃO</a:t>
            </a:r>
          </a:p>
        </p:txBody>
      </p:sp>
      <p:sp>
        <p:nvSpPr>
          <p:cNvPr id="12" name="CaixaDeTexto 11"/>
          <p:cNvSpPr txBox="1"/>
          <p:nvPr/>
        </p:nvSpPr>
        <p:spPr>
          <a:xfrm>
            <a:off x="569462" y="6927277"/>
            <a:ext cx="14689137" cy="9941183"/>
          </a:xfrm>
          <a:prstGeom prst="rect">
            <a:avLst/>
          </a:prstGeom>
          <a:noFill/>
        </p:spPr>
        <p:txBody>
          <a:bodyPr wrap="square" rtlCol="0">
            <a:spAutoFit/>
          </a:bodyPr>
          <a:lstStyle/>
          <a:p>
            <a:pPr algn="just">
              <a:tabLst>
                <a:tab pos="14454188" algn="l"/>
              </a:tabLst>
            </a:pPr>
            <a:r>
              <a:rPr lang="pt-BR" sz="4000" dirty="0">
                <a:latin typeface="Times New Roman" panose="02020603050405020304" pitchFamily="18" charset="0"/>
                <a:cs typeface="Times New Roman" panose="02020603050405020304" pitchFamily="18" charset="0"/>
              </a:rPr>
              <a:t>A Produtividade Total dos Fatores (PTF) é um indicador essencial para se compreender o processo de crescimento econômico (OECD, 2001), de forma que estudos sobre fatores que a impactam, tais como infraestrutura, educação, entre outros, têm se mostrado cada vez mais relevantes. Em particular, as incursões na literatura quanto ao impacto dos gastos públicos na PTF não apresentam consensos. No Brasil, a PTF tem apresentado queda nas últimas décadas, especialmente se comparado com outros países (MATION, 2014). Considerando essa tendência de queda e a elevação de gastos públicos improdutivos no país (CÂNDIDO JÚNIOR, 2001), insere-se nessa problemática a questão norteadora da pesquisa: objetiva-se estimar as </a:t>
            </a:r>
            <a:r>
              <a:rPr lang="pt-BR" sz="4000" dirty="0" err="1">
                <a:latin typeface="Times New Roman" panose="02020603050405020304" pitchFamily="18" charset="0"/>
                <a:cs typeface="Times New Roman" panose="02020603050405020304" pitchFamily="18" charset="0"/>
              </a:rPr>
              <a:t>PTFs</a:t>
            </a:r>
            <a:r>
              <a:rPr lang="pt-BR" sz="4000" dirty="0">
                <a:latin typeface="Times New Roman" panose="02020603050405020304" pitchFamily="18" charset="0"/>
                <a:cs typeface="Times New Roman" panose="02020603050405020304" pitchFamily="18" charset="0"/>
              </a:rPr>
              <a:t> dos estados brasileiros, avaliando sua relação com as despesas públicas por função, a partir da metodologia de dados em painel, para o período anual de 2003 a 2018. O subprojeto está alinhado ao projeto registado na PRPPG denominado “Métodos e modelos matemáticos, econométricos e estatísticos aplicados à economia” (N°. 10164/2020).</a:t>
            </a:r>
          </a:p>
        </p:txBody>
      </p:sp>
      <p:sp>
        <p:nvSpPr>
          <p:cNvPr id="13" name="CaixaDeTexto 12"/>
          <p:cNvSpPr txBox="1"/>
          <p:nvPr/>
        </p:nvSpPr>
        <p:spPr>
          <a:xfrm>
            <a:off x="620269" y="17029454"/>
            <a:ext cx="14518135" cy="861774"/>
          </a:xfrm>
          <a:prstGeom prst="rect">
            <a:avLst/>
          </a:prstGeom>
          <a:noFill/>
        </p:spPr>
        <p:txBody>
          <a:bodyPr wrap="square" rtlCol="0">
            <a:spAutoFit/>
          </a:bodyPr>
          <a:lstStyle/>
          <a:p>
            <a:pPr algn="ctr"/>
            <a:r>
              <a:rPr lang="pt-BR" sz="5000" dirty="0">
                <a:latin typeface="Times New Roman" panose="02020603050405020304" pitchFamily="18" charset="0"/>
                <a:cs typeface="Times New Roman" panose="02020603050405020304" pitchFamily="18" charset="0"/>
              </a:rPr>
              <a:t>OBJETIVO</a:t>
            </a:r>
          </a:p>
        </p:txBody>
      </p:sp>
      <p:sp>
        <p:nvSpPr>
          <p:cNvPr id="15" name="CaixaDeTexto 14"/>
          <p:cNvSpPr txBox="1"/>
          <p:nvPr/>
        </p:nvSpPr>
        <p:spPr>
          <a:xfrm>
            <a:off x="566565" y="21258666"/>
            <a:ext cx="14518135" cy="861774"/>
          </a:xfrm>
          <a:prstGeom prst="rect">
            <a:avLst/>
          </a:prstGeom>
          <a:noFill/>
        </p:spPr>
        <p:txBody>
          <a:bodyPr wrap="square" rtlCol="0">
            <a:spAutoFit/>
          </a:bodyPr>
          <a:lstStyle/>
          <a:p>
            <a:pPr algn="ctr"/>
            <a:r>
              <a:rPr lang="pt-BR" sz="5000" dirty="0">
                <a:latin typeface="Times New Roman" panose="02020603050405020304" pitchFamily="18" charset="0"/>
                <a:cs typeface="Times New Roman" panose="02020603050405020304" pitchFamily="18" charset="0"/>
              </a:rPr>
              <a:t>METODOLOGIA</a:t>
            </a: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40084" y="928159"/>
            <a:ext cx="5127180" cy="5127180"/>
          </a:xfrm>
          <a:prstGeom prst="rect">
            <a:avLst/>
          </a:prstGeom>
        </p:spPr>
      </p:pic>
      <p:sp>
        <p:nvSpPr>
          <p:cNvPr id="4" name="CaixaDeTexto 3"/>
          <p:cNvSpPr txBox="1"/>
          <p:nvPr/>
        </p:nvSpPr>
        <p:spPr>
          <a:xfrm>
            <a:off x="25940084" y="6055339"/>
            <a:ext cx="5127179" cy="461665"/>
          </a:xfrm>
          <a:prstGeom prst="rect">
            <a:avLst/>
          </a:prstGeom>
          <a:noFill/>
        </p:spPr>
        <p:txBody>
          <a:bodyPr wrap="square" rtlCol="0">
            <a:spAutoFit/>
          </a:bodyPr>
          <a:lstStyle/>
          <a:p>
            <a:r>
              <a:rPr lang="pt-BR" sz="2400" dirty="0">
                <a:latin typeface="Arial" panose="020B0604020202020204" pitchFamily="34" charset="0"/>
                <a:cs typeface="Arial" panose="020B0604020202020204" pitchFamily="34" charset="0"/>
              </a:rPr>
              <a:t>Grupo de Pesquisa em Econometria</a:t>
            </a:r>
          </a:p>
        </p:txBody>
      </p:sp>
      <p:sp>
        <p:nvSpPr>
          <p:cNvPr id="17" name="CaixaDeTexto 16"/>
          <p:cNvSpPr txBox="1"/>
          <p:nvPr/>
        </p:nvSpPr>
        <p:spPr>
          <a:xfrm>
            <a:off x="969963" y="32372899"/>
            <a:ext cx="14689137" cy="861774"/>
          </a:xfrm>
          <a:prstGeom prst="rect">
            <a:avLst/>
          </a:prstGeom>
          <a:noFill/>
        </p:spPr>
        <p:txBody>
          <a:bodyPr wrap="square" rtlCol="0">
            <a:spAutoFit/>
          </a:bodyPr>
          <a:lstStyle/>
          <a:p>
            <a:pPr algn="ctr"/>
            <a:r>
              <a:rPr lang="pt-BR" sz="5000" dirty="0">
                <a:latin typeface="Times New Roman" panose="02020603050405020304" pitchFamily="18" charset="0"/>
                <a:cs typeface="Times New Roman" panose="02020603050405020304" pitchFamily="18" charset="0"/>
              </a:rPr>
              <a:t>RESULTADOS E DISCUSSÕES</a:t>
            </a:r>
          </a:p>
        </p:txBody>
      </p:sp>
      <p:sp>
        <p:nvSpPr>
          <p:cNvPr id="25" name="CaixaDeTexto 24"/>
          <p:cNvSpPr txBox="1"/>
          <p:nvPr/>
        </p:nvSpPr>
        <p:spPr>
          <a:xfrm>
            <a:off x="16032335" y="28364971"/>
            <a:ext cx="15301912" cy="861774"/>
          </a:xfrm>
          <a:prstGeom prst="rect">
            <a:avLst/>
          </a:prstGeom>
          <a:noFill/>
        </p:spPr>
        <p:txBody>
          <a:bodyPr wrap="square" rtlCol="0">
            <a:spAutoFit/>
          </a:bodyPr>
          <a:lstStyle/>
          <a:p>
            <a:pPr algn="ctr"/>
            <a:r>
              <a:rPr lang="pt-BR" sz="5000" dirty="0">
                <a:latin typeface="Times New Roman" panose="02020603050405020304" pitchFamily="18" charset="0"/>
                <a:cs typeface="Times New Roman" panose="02020603050405020304" pitchFamily="18" charset="0"/>
              </a:rPr>
              <a:t>CONCLUSÕES</a:t>
            </a:r>
          </a:p>
        </p:txBody>
      </p:sp>
      <p:sp>
        <p:nvSpPr>
          <p:cNvPr id="27" name="CaixaDeTexto 26"/>
          <p:cNvSpPr txBox="1"/>
          <p:nvPr/>
        </p:nvSpPr>
        <p:spPr>
          <a:xfrm>
            <a:off x="16199644" y="36994539"/>
            <a:ext cx="14689137" cy="861774"/>
          </a:xfrm>
          <a:prstGeom prst="rect">
            <a:avLst/>
          </a:prstGeom>
          <a:noFill/>
        </p:spPr>
        <p:txBody>
          <a:bodyPr wrap="square" rtlCol="0">
            <a:spAutoFit/>
          </a:bodyPr>
          <a:lstStyle/>
          <a:p>
            <a:pPr algn="ctr"/>
            <a:r>
              <a:rPr lang="pt-BR" sz="5000" dirty="0">
                <a:latin typeface="Times New Roman" panose="02020603050405020304" pitchFamily="18" charset="0"/>
                <a:cs typeface="Times New Roman" panose="02020603050405020304" pitchFamily="18" charset="0"/>
              </a:rPr>
              <a:t>REFERÊNCIAS </a:t>
            </a:r>
          </a:p>
        </p:txBody>
      </p:sp>
      <p:sp>
        <p:nvSpPr>
          <p:cNvPr id="28" name="CaixaDeTexto 27"/>
          <p:cNvSpPr txBox="1"/>
          <p:nvPr/>
        </p:nvSpPr>
        <p:spPr>
          <a:xfrm>
            <a:off x="16373538" y="37717952"/>
            <a:ext cx="14689136" cy="5632311"/>
          </a:xfrm>
          <a:prstGeom prst="rect">
            <a:avLst/>
          </a:prstGeom>
          <a:noFill/>
        </p:spPr>
        <p:txBody>
          <a:bodyPr wrap="square" rtlCol="0">
            <a:spAutoFit/>
          </a:bodyPr>
          <a:lstStyle/>
          <a:p>
            <a:pPr algn="just"/>
            <a:r>
              <a:rPr lang="pt-BR" sz="3000" dirty="0">
                <a:latin typeface="Times New Roman" panose="02020603050405020304" pitchFamily="18" charset="0"/>
                <a:cs typeface="Times New Roman" panose="02020603050405020304" pitchFamily="18" charset="0"/>
              </a:rPr>
              <a:t>CÂNDIDO JÚNIOR, J. O. Os gastos públicos no Brasil são produtivos? </a:t>
            </a:r>
            <a:r>
              <a:rPr lang="pt-BR" sz="3000" b="1" dirty="0">
                <a:latin typeface="Times New Roman" panose="02020603050405020304" pitchFamily="18" charset="0"/>
                <a:cs typeface="Times New Roman" panose="02020603050405020304" pitchFamily="18" charset="0"/>
              </a:rPr>
              <a:t>Planejamento e Políticas Públicas</a:t>
            </a:r>
            <a:r>
              <a:rPr lang="pt-BR" sz="3000" dirty="0">
                <a:latin typeface="Times New Roman" panose="02020603050405020304" pitchFamily="18" charset="0"/>
                <a:cs typeface="Times New Roman" panose="02020603050405020304" pitchFamily="18" charset="0"/>
              </a:rPr>
              <a:t>, v. 2, p. 233-260, 2001.</a:t>
            </a:r>
          </a:p>
          <a:p>
            <a:pPr algn="just"/>
            <a:r>
              <a:rPr lang="pt-BR" sz="3000" dirty="0">
                <a:latin typeface="Times New Roman" panose="02020603050405020304" pitchFamily="18" charset="0"/>
                <a:cs typeface="Times New Roman" panose="02020603050405020304" pitchFamily="18" charset="0"/>
              </a:rPr>
              <a:t>FERREIRA, P. C. Eficiência e produtividade total dos fatores em Minas Gerais, </a:t>
            </a:r>
            <a:r>
              <a:rPr lang="pt-BR" sz="3000" b="1" dirty="0">
                <a:latin typeface="Times New Roman" panose="02020603050405020304" pitchFamily="18" charset="0"/>
                <a:cs typeface="Times New Roman" panose="02020603050405020304" pitchFamily="18" charset="0"/>
              </a:rPr>
              <a:t>Ensaios Econômicos</a:t>
            </a:r>
            <a:r>
              <a:rPr lang="pt-BR" sz="3000" dirty="0">
                <a:latin typeface="Times New Roman" panose="02020603050405020304" pitchFamily="18" charset="0"/>
                <a:cs typeface="Times New Roman" panose="02020603050405020304" pitchFamily="18" charset="0"/>
              </a:rPr>
              <a:t>, n.705, 2010. </a:t>
            </a:r>
          </a:p>
          <a:p>
            <a:pPr algn="just"/>
            <a:r>
              <a:rPr lang="pt-BR" sz="3000" dirty="0">
                <a:latin typeface="Times New Roman" panose="02020603050405020304" pitchFamily="18" charset="0"/>
                <a:cs typeface="Times New Roman" panose="02020603050405020304" pitchFamily="18" charset="0"/>
              </a:rPr>
              <a:t>MATION, L. F. Comparações internacionais de produtividade e impactos do ambiente de negócios. In: DE NEGRI, F.; CAVALCANTE, L. R. (Org.). </a:t>
            </a:r>
            <a:r>
              <a:rPr lang="pt-BR" sz="3000" b="1" dirty="0">
                <a:latin typeface="Times New Roman" panose="02020603050405020304" pitchFamily="18" charset="0"/>
                <a:cs typeface="Times New Roman" panose="02020603050405020304" pitchFamily="18" charset="0"/>
              </a:rPr>
              <a:t>Produtividade no Brasil</a:t>
            </a:r>
            <a:r>
              <a:rPr lang="pt-BR" sz="3000" dirty="0">
                <a:latin typeface="Times New Roman" panose="02020603050405020304" pitchFamily="18" charset="0"/>
                <a:cs typeface="Times New Roman" panose="02020603050405020304" pitchFamily="18" charset="0"/>
              </a:rPr>
              <a:t>: desempenho e determinantes, v. 1, 1 ed. Brasília: IPEA: ABDI, 2014. p. 173-201.</a:t>
            </a:r>
          </a:p>
          <a:p>
            <a:pPr algn="just"/>
            <a:r>
              <a:rPr lang="en-US" sz="3000" dirty="0">
                <a:latin typeface="Times New Roman" panose="02020603050405020304" pitchFamily="18" charset="0"/>
                <a:cs typeface="Times New Roman" panose="02020603050405020304" pitchFamily="18" charset="0"/>
              </a:rPr>
              <a:t>OECD. </a:t>
            </a:r>
            <a:r>
              <a:rPr lang="en-US" sz="3000" b="1" dirty="0">
                <a:latin typeface="Times New Roman" panose="02020603050405020304" pitchFamily="18" charset="0"/>
                <a:cs typeface="Times New Roman" panose="02020603050405020304" pitchFamily="18" charset="0"/>
              </a:rPr>
              <a:t>Measuring productivity – OECD Manual</a:t>
            </a:r>
            <a:r>
              <a:rPr lang="en-US" sz="3000" dirty="0">
                <a:latin typeface="Times New Roman" panose="02020603050405020304" pitchFamily="18" charset="0"/>
                <a:cs typeface="Times New Roman" panose="02020603050405020304" pitchFamily="18" charset="0"/>
              </a:rPr>
              <a:t>: measurement of aggregate and industry-level productivity growth. OECD Publishing: Paris. 2001.</a:t>
            </a:r>
          </a:p>
          <a:p>
            <a:pPr algn="just"/>
            <a:r>
              <a:rPr lang="en-US" sz="3000" dirty="0">
                <a:latin typeface="Times New Roman" panose="02020603050405020304" pitchFamily="18" charset="0"/>
                <a:cs typeface="Times New Roman" panose="02020603050405020304" pitchFamily="18" charset="0"/>
              </a:rPr>
              <a:t>RAGHUPATHI, V.; RAGHUPATHI, W. Healthcare Expenditure and Economic Performance: Insights from the United States Data. </a:t>
            </a:r>
            <a:r>
              <a:rPr lang="en-US" sz="3000" b="1" dirty="0">
                <a:latin typeface="Times New Roman" panose="02020603050405020304" pitchFamily="18" charset="0"/>
                <a:cs typeface="Times New Roman" panose="02020603050405020304" pitchFamily="18" charset="0"/>
              </a:rPr>
              <a:t>Frontiers in public health</a:t>
            </a:r>
            <a:r>
              <a:rPr lang="en-US" sz="3000" dirty="0">
                <a:latin typeface="Times New Roman" panose="02020603050405020304" pitchFamily="18" charset="0"/>
                <a:cs typeface="Times New Roman" panose="02020603050405020304" pitchFamily="18" charset="0"/>
              </a:rPr>
              <a:t>, v. 8, p.156, 2020.</a:t>
            </a:r>
            <a:endParaRPr lang="pt-BR" sz="3000" dirty="0">
              <a:latin typeface="Times New Roman" panose="02020603050405020304" pitchFamily="18" charset="0"/>
              <a:cs typeface="Times New Roman" panose="02020603050405020304" pitchFamily="18" charset="0"/>
            </a:endParaRPr>
          </a:p>
          <a:p>
            <a:pPr algn="just"/>
            <a:endParaRPr lang="pt-BR" sz="3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 name="Retângulo 1"/>
              <p:cNvSpPr/>
              <p:nvPr/>
            </p:nvSpPr>
            <p:spPr>
              <a:xfrm>
                <a:off x="272482" y="31109610"/>
                <a:ext cx="15036924"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3200" i="1">
                              <a:latin typeface="Cambria Math" panose="02040503050406030204" pitchFamily="18" charset="0"/>
                            </a:rPr>
                          </m:ctrlPr>
                        </m:sSubPr>
                        <m:e>
                          <m:r>
                            <m:rPr>
                              <m:sty m:val="p"/>
                            </m:rPr>
                            <a:rPr lang="pt-BR" sz="3200">
                              <a:latin typeface="Cambria Math" panose="02040503050406030204" pitchFamily="18" charset="0"/>
                              <a:ea typeface="Times New Roman" panose="02020603050405020304" pitchFamily="18" charset="0"/>
                              <a:cs typeface="Times New Roman" panose="02020603050405020304" pitchFamily="18" charset="0"/>
                            </a:rPr>
                            <m:t>ptf</m:t>
                          </m:r>
                        </m:e>
                        <m:sub>
                          <m:r>
                            <m:rPr>
                              <m:sty m:val="p"/>
                            </m:rPr>
                            <a:rPr lang="pt-BR" sz="3200">
                              <a:latin typeface="Cambria Math" panose="02040503050406030204" pitchFamily="18" charset="0"/>
                              <a:ea typeface="Times New Roman" panose="02020603050405020304" pitchFamily="18" charset="0"/>
                              <a:cs typeface="Times New Roman" panose="02020603050405020304" pitchFamily="18" charset="0"/>
                            </a:rPr>
                            <m:t>it</m:t>
                          </m:r>
                        </m:sub>
                      </m:sSub>
                      <m:r>
                        <a:rPr lang="pt-BR" sz="320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3200" i="1">
                              <a:latin typeface="Cambria Math" panose="02040503050406030204" pitchFamily="18" charset="0"/>
                            </a:rPr>
                          </m:ctrlPr>
                        </m:sSubPr>
                        <m:e>
                          <m:sSub>
                            <m:sSubPr>
                              <m:ctrlPr>
                                <a:rPr lang="pt-BR" sz="3200" i="1">
                                  <a:latin typeface="Cambria Math" panose="02040503050406030204" pitchFamily="18" charset="0"/>
                                </a:rPr>
                              </m:ctrlPr>
                            </m:sSubPr>
                            <m:e>
                              <m:r>
                                <m:rPr>
                                  <m:sty m:val="p"/>
                                </m:rPr>
                                <a:rPr lang="pt-BR" sz="3200">
                                  <a:latin typeface="Cambria Math" panose="02040503050406030204" pitchFamily="18" charset="0"/>
                                  <a:ea typeface="Times New Roman" panose="02020603050405020304" pitchFamily="18" charset="0"/>
                                  <a:cs typeface="Times New Roman" panose="02020603050405020304" pitchFamily="18" charset="0"/>
                                </a:rPr>
                                <m:t>α</m:t>
                              </m:r>
                            </m:e>
                            <m:sub>
                              <m:r>
                                <m:rPr>
                                  <m:sty m:val="p"/>
                                </m:rPr>
                                <a:rPr lang="pt-BR" sz="3200">
                                  <a:latin typeface="Cambria Math" panose="02040503050406030204" pitchFamily="18" charset="0"/>
                                  <a:ea typeface="Times New Roman" panose="02020603050405020304" pitchFamily="18" charset="0"/>
                                  <a:cs typeface="Times New Roman" panose="02020603050405020304" pitchFamily="18" charset="0"/>
                                </a:rPr>
                                <m:t>i</m:t>
                              </m:r>
                            </m:sub>
                          </m:sSub>
                          <m:r>
                            <a:rPr lang="pt-BR" sz="3200">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pt-BR" sz="3200" i="1">
                                  <a:latin typeface="Cambria Math" panose="02040503050406030204" pitchFamily="18" charset="0"/>
                                </a:rPr>
                              </m:ctrlPr>
                            </m:sSubPr>
                            <m:e>
                              <m:r>
                                <m:rPr>
                                  <m:sty m:val="p"/>
                                </m:rPr>
                                <a:rPr lang="pt-BR" sz="3200">
                                  <a:latin typeface="Cambria Math" panose="02040503050406030204" pitchFamily="18" charset="0"/>
                                  <a:ea typeface="Times New Roman" panose="02020603050405020304" pitchFamily="18" charset="0"/>
                                  <a:cs typeface="Times New Roman" panose="02020603050405020304" pitchFamily="18" charset="0"/>
                                </a:rPr>
                                <m:t>β</m:t>
                              </m:r>
                            </m:e>
                            <m:sub>
                              <m:r>
                                <a:rPr lang="pt-BR" sz="3200">
                                  <a:latin typeface="Cambria Math" panose="02040503050406030204" pitchFamily="18" charset="0"/>
                                  <a:ea typeface="Times New Roman" panose="02020603050405020304" pitchFamily="18" charset="0"/>
                                  <a:cs typeface="Times New Roman" panose="02020603050405020304" pitchFamily="18" charset="0"/>
                                </a:rPr>
                                <m:t>1</m:t>
                              </m:r>
                            </m:sub>
                          </m:sSub>
                          <m:r>
                            <m:rPr>
                              <m:sty m:val="p"/>
                            </m:rPr>
                            <a:rPr lang="pt-BR" sz="3200">
                              <a:latin typeface="Cambria Math" panose="02040503050406030204" pitchFamily="18" charset="0"/>
                              <a:ea typeface="Times New Roman" panose="02020603050405020304" pitchFamily="18" charset="0"/>
                              <a:cs typeface="Times New Roman" panose="02020603050405020304" pitchFamily="18" charset="0"/>
                            </a:rPr>
                            <m:t>despesa</m:t>
                          </m:r>
                        </m:e>
                        <m:sub>
                          <m:r>
                            <m:rPr>
                              <m:sty m:val="p"/>
                            </m:rPr>
                            <a:rPr lang="pt-BR" sz="3200">
                              <a:latin typeface="Cambria Math" panose="02040503050406030204" pitchFamily="18" charset="0"/>
                              <a:ea typeface="Times New Roman" panose="02020603050405020304" pitchFamily="18" charset="0"/>
                              <a:cs typeface="Times New Roman" panose="02020603050405020304" pitchFamily="18" charset="0"/>
                            </a:rPr>
                            <m:t>it</m:t>
                          </m:r>
                        </m:sub>
                      </m:sSub>
                      <m:r>
                        <a:rPr lang="pt-BR" sz="3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3200" i="1">
                              <a:latin typeface="Cambria Math" panose="02040503050406030204" pitchFamily="18" charset="0"/>
                            </a:rPr>
                          </m:ctrlPr>
                        </m:sSubPr>
                        <m:e>
                          <m:r>
                            <a:rPr lang="pt-BR" sz="3200" i="1">
                              <a:latin typeface="Cambria Math" panose="02040503050406030204" pitchFamily="18" charset="0"/>
                              <a:ea typeface="Times New Roman" panose="02020603050405020304" pitchFamily="18" charset="0"/>
                              <a:cs typeface="Times New Roman" panose="02020603050405020304" pitchFamily="18" charset="0"/>
                            </a:rPr>
                            <m:t>𝛽</m:t>
                          </m:r>
                        </m:e>
                        <m:sub>
                          <m:r>
                            <a:rPr lang="pt-BR" sz="3200" i="1">
                              <a:latin typeface="Cambria Math" panose="02040503050406030204" pitchFamily="18" charset="0"/>
                              <a:ea typeface="Times New Roman" panose="02020603050405020304" pitchFamily="18" charset="0"/>
                              <a:cs typeface="Times New Roman" panose="02020603050405020304" pitchFamily="18" charset="0"/>
                            </a:rPr>
                            <m:t>2</m:t>
                          </m:r>
                        </m:sub>
                      </m:sSub>
                      <m:r>
                        <a:rPr lang="pt-BR" sz="3200" i="1">
                          <a:latin typeface="Cambria Math" panose="02040503050406030204" pitchFamily="18" charset="0"/>
                          <a:ea typeface="Times New Roman" panose="02020603050405020304" pitchFamily="18" charset="0"/>
                          <a:cs typeface="Times New Roman" panose="02020603050405020304" pitchFamily="18" charset="0"/>
                        </a:rPr>
                        <m:t>𝑝𝑜</m:t>
                      </m:r>
                      <m:sSub>
                        <m:sSubPr>
                          <m:ctrlPr>
                            <a:rPr lang="pt-BR" sz="3200" i="1">
                              <a:latin typeface="Cambria Math" panose="02040503050406030204" pitchFamily="18" charset="0"/>
                            </a:rPr>
                          </m:ctrlPr>
                        </m:sSubPr>
                        <m:e>
                          <m:r>
                            <a:rPr lang="pt-BR" sz="3200" i="1">
                              <a:latin typeface="Cambria Math" panose="02040503050406030204" pitchFamily="18" charset="0"/>
                              <a:ea typeface="Times New Roman" panose="02020603050405020304" pitchFamily="18" charset="0"/>
                              <a:cs typeface="Times New Roman" panose="02020603050405020304" pitchFamily="18" charset="0"/>
                            </a:rPr>
                            <m:t>𝑝</m:t>
                          </m:r>
                        </m:e>
                        <m:sub>
                          <m:r>
                            <a:rPr lang="pt-BR" sz="3200" i="1">
                              <a:latin typeface="Cambria Math" panose="02040503050406030204" pitchFamily="18" charset="0"/>
                              <a:ea typeface="Times New Roman" panose="02020603050405020304" pitchFamily="18" charset="0"/>
                              <a:cs typeface="Times New Roman" panose="02020603050405020304" pitchFamily="18" charset="0"/>
                            </a:rPr>
                            <m:t>𝑖𝑡</m:t>
                          </m:r>
                        </m:sub>
                      </m:sSub>
                      <m:r>
                        <a:rPr lang="pt-BR" sz="3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3200" i="1">
                              <a:latin typeface="Cambria Math" panose="02040503050406030204" pitchFamily="18" charset="0"/>
                            </a:rPr>
                          </m:ctrlPr>
                        </m:sSubPr>
                        <m:e>
                          <m:r>
                            <a:rPr lang="pt-BR" sz="3200" i="1">
                              <a:latin typeface="Cambria Math" panose="02040503050406030204" pitchFamily="18" charset="0"/>
                              <a:ea typeface="Times New Roman" panose="02020603050405020304" pitchFamily="18" charset="0"/>
                              <a:cs typeface="Times New Roman" panose="02020603050405020304" pitchFamily="18" charset="0"/>
                            </a:rPr>
                            <m:t>𝛽</m:t>
                          </m:r>
                        </m:e>
                        <m:sub>
                          <m:r>
                            <a:rPr lang="pt-BR" sz="3200" i="1">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pt-BR" sz="3200" i="1">
                              <a:latin typeface="Cambria Math" panose="02040503050406030204" pitchFamily="18" charset="0"/>
                            </a:rPr>
                          </m:ctrlPr>
                        </m:sSubPr>
                        <m:e>
                          <m:r>
                            <a:rPr lang="pt-BR" sz="3200" i="1">
                              <a:latin typeface="Cambria Math" panose="02040503050406030204" pitchFamily="18" charset="0"/>
                              <a:ea typeface="Times New Roman" panose="02020603050405020304" pitchFamily="18" charset="0"/>
                              <a:cs typeface="Times New Roman" panose="02020603050405020304" pitchFamily="18" charset="0"/>
                            </a:rPr>
                            <m:t>𝐸𝐷𝑈𝐶</m:t>
                          </m:r>
                        </m:e>
                        <m:sub>
                          <m:r>
                            <a:rPr lang="pt-BR" sz="3200" i="1">
                              <a:latin typeface="Cambria Math" panose="02040503050406030204" pitchFamily="18" charset="0"/>
                              <a:ea typeface="Times New Roman" panose="02020603050405020304" pitchFamily="18" charset="0"/>
                              <a:cs typeface="Times New Roman" panose="02020603050405020304" pitchFamily="18" charset="0"/>
                            </a:rPr>
                            <m:t>𝑖𝑡</m:t>
                          </m:r>
                        </m:sub>
                      </m:sSub>
                      <m:r>
                        <a:rPr lang="pt-BR" sz="3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3200" i="1">
                              <a:latin typeface="Cambria Math" panose="02040503050406030204" pitchFamily="18" charset="0"/>
                            </a:rPr>
                          </m:ctrlPr>
                        </m:sSubPr>
                        <m:e>
                          <m:sSub>
                            <m:sSubPr>
                              <m:ctrlPr>
                                <a:rPr lang="pt-BR" sz="3200" i="1">
                                  <a:latin typeface="Cambria Math" panose="02040503050406030204" pitchFamily="18" charset="0"/>
                                </a:rPr>
                              </m:ctrlPr>
                            </m:sSubPr>
                            <m:e>
                              <m:r>
                                <a:rPr lang="pt-BR" sz="3200" i="1">
                                  <a:latin typeface="Cambria Math" panose="02040503050406030204" pitchFamily="18" charset="0"/>
                                  <a:ea typeface="Times New Roman" panose="02020603050405020304" pitchFamily="18" charset="0"/>
                                  <a:cs typeface="Times New Roman" panose="02020603050405020304" pitchFamily="18" charset="0"/>
                                </a:rPr>
                                <m:t>𝛽</m:t>
                              </m:r>
                            </m:e>
                            <m:sub>
                              <m:r>
                                <a:rPr lang="pt-BR" sz="3200" i="1">
                                  <a:latin typeface="Cambria Math" panose="02040503050406030204" pitchFamily="18" charset="0"/>
                                  <a:ea typeface="Times New Roman" panose="02020603050405020304" pitchFamily="18" charset="0"/>
                                  <a:cs typeface="Times New Roman" panose="02020603050405020304" pitchFamily="18" charset="0"/>
                                </a:rPr>
                                <m:t>4</m:t>
                              </m:r>
                            </m:sub>
                          </m:sSub>
                          <m:r>
                            <a:rPr lang="pt-BR" sz="3200" i="1">
                              <a:latin typeface="Cambria Math" panose="02040503050406030204" pitchFamily="18" charset="0"/>
                              <a:ea typeface="Times New Roman" panose="02020603050405020304" pitchFamily="18" charset="0"/>
                              <a:cs typeface="Times New Roman" panose="02020603050405020304" pitchFamily="18" charset="0"/>
                            </a:rPr>
                            <m:t>𝑘</m:t>
                          </m:r>
                        </m:e>
                        <m:sub>
                          <m:r>
                            <a:rPr lang="pt-BR" sz="3200" i="1">
                              <a:latin typeface="Cambria Math" panose="02040503050406030204" pitchFamily="18" charset="0"/>
                              <a:ea typeface="Times New Roman" panose="02020603050405020304" pitchFamily="18" charset="0"/>
                              <a:cs typeface="Times New Roman" panose="02020603050405020304" pitchFamily="18" charset="0"/>
                            </a:rPr>
                            <m:t>𝑖𝑡</m:t>
                          </m:r>
                        </m:sub>
                      </m:sSub>
                      <m:r>
                        <a:rPr lang="pt-BR" sz="3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3200" i="1">
                              <a:latin typeface="Cambria Math" panose="02040503050406030204" pitchFamily="18" charset="0"/>
                            </a:rPr>
                          </m:ctrlPr>
                        </m:sSubPr>
                        <m:e>
                          <m:sSub>
                            <m:sSubPr>
                              <m:ctrlPr>
                                <a:rPr lang="pt-BR" sz="3200" i="1">
                                  <a:latin typeface="Cambria Math" panose="02040503050406030204" pitchFamily="18" charset="0"/>
                                </a:rPr>
                              </m:ctrlPr>
                            </m:sSubPr>
                            <m:e>
                              <m:r>
                                <a:rPr lang="pt-BR" sz="3200" i="1">
                                  <a:latin typeface="Cambria Math" panose="02040503050406030204" pitchFamily="18" charset="0"/>
                                  <a:ea typeface="Times New Roman" panose="02020603050405020304" pitchFamily="18" charset="0"/>
                                  <a:cs typeface="Times New Roman" panose="02020603050405020304" pitchFamily="18" charset="0"/>
                                </a:rPr>
                                <m:t>𝛽</m:t>
                              </m:r>
                            </m:e>
                            <m:sub>
                              <m:r>
                                <a:rPr lang="pt-BR" sz="3200" i="1">
                                  <a:latin typeface="Cambria Math" panose="02040503050406030204" pitchFamily="18" charset="0"/>
                                  <a:ea typeface="Times New Roman" panose="02020603050405020304" pitchFamily="18" charset="0"/>
                                  <a:cs typeface="Times New Roman" panose="02020603050405020304" pitchFamily="18" charset="0"/>
                                </a:rPr>
                                <m:t>5</m:t>
                              </m:r>
                            </m:sub>
                          </m:sSub>
                          <m:r>
                            <a:rPr lang="pt-BR" sz="3200" i="1">
                              <a:latin typeface="Cambria Math" panose="02040503050406030204" pitchFamily="18" charset="0"/>
                              <a:ea typeface="Times New Roman" panose="02020603050405020304" pitchFamily="18" charset="0"/>
                              <a:cs typeface="Times New Roman" panose="02020603050405020304" pitchFamily="18" charset="0"/>
                            </a:rPr>
                            <m:t>𝑙</m:t>
                          </m:r>
                        </m:e>
                        <m:sub>
                          <m:r>
                            <a:rPr lang="pt-BR" sz="3200" i="1">
                              <a:latin typeface="Cambria Math" panose="02040503050406030204" pitchFamily="18" charset="0"/>
                              <a:ea typeface="Times New Roman" panose="02020603050405020304" pitchFamily="18" charset="0"/>
                              <a:cs typeface="Times New Roman" panose="02020603050405020304" pitchFamily="18" charset="0"/>
                            </a:rPr>
                            <m:t>𝑖𝑡</m:t>
                          </m:r>
                        </m:sub>
                      </m:sSub>
                      <m:r>
                        <a:rPr lang="pt-BR" sz="3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3200" i="1">
                              <a:latin typeface="Cambria Math" panose="02040503050406030204" pitchFamily="18" charset="0"/>
                            </a:rPr>
                          </m:ctrlPr>
                        </m:sSubPr>
                        <m:e>
                          <m:r>
                            <a:rPr lang="pt-BR" sz="3200" i="1">
                              <a:latin typeface="Cambria Math" panose="02040503050406030204" pitchFamily="18" charset="0"/>
                              <a:ea typeface="Times New Roman" panose="02020603050405020304" pitchFamily="18" charset="0"/>
                              <a:cs typeface="Times New Roman" panose="02020603050405020304" pitchFamily="18" charset="0"/>
                            </a:rPr>
                            <m:t>𝛽</m:t>
                          </m:r>
                        </m:e>
                        <m:sub>
                          <m:r>
                            <a:rPr lang="pt-BR" sz="3200" i="1">
                              <a:latin typeface="Cambria Math" panose="02040503050406030204" pitchFamily="18" charset="0"/>
                              <a:ea typeface="Times New Roman" panose="02020603050405020304" pitchFamily="18" charset="0"/>
                              <a:cs typeface="Times New Roman" panose="02020603050405020304" pitchFamily="18" charset="0"/>
                            </a:rPr>
                            <m:t>6</m:t>
                          </m:r>
                        </m:sub>
                      </m:sSub>
                      <m:r>
                        <a:rPr lang="pt-BR" sz="3200" i="1">
                          <a:latin typeface="Cambria Math" panose="02040503050406030204" pitchFamily="18" charset="0"/>
                          <a:ea typeface="Times New Roman" panose="02020603050405020304" pitchFamily="18" charset="0"/>
                          <a:cs typeface="Times New Roman" panose="02020603050405020304" pitchFamily="18" charset="0"/>
                        </a:rPr>
                        <m:t>𝑖𝑚𝑝𝑜𝑟</m:t>
                      </m:r>
                      <m:sSub>
                        <m:sSubPr>
                          <m:ctrlPr>
                            <a:rPr lang="pt-BR" sz="3200" i="1">
                              <a:latin typeface="Cambria Math" panose="02040503050406030204" pitchFamily="18" charset="0"/>
                            </a:rPr>
                          </m:ctrlPr>
                        </m:sSubPr>
                        <m:e>
                          <m:r>
                            <a:rPr lang="pt-BR" sz="3200" i="1">
                              <a:latin typeface="Cambria Math" panose="02040503050406030204" pitchFamily="18" charset="0"/>
                              <a:ea typeface="Times New Roman" panose="02020603050405020304" pitchFamily="18" charset="0"/>
                              <a:cs typeface="Times New Roman" panose="02020603050405020304" pitchFamily="18" charset="0"/>
                            </a:rPr>
                            <m:t>𝑡</m:t>
                          </m:r>
                        </m:e>
                        <m:sub>
                          <m:r>
                            <a:rPr lang="pt-BR" sz="3200" i="1">
                              <a:latin typeface="Cambria Math" panose="02040503050406030204" pitchFamily="18" charset="0"/>
                              <a:ea typeface="Times New Roman" panose="02020603050405020304" pitchFamily="18" charset="0"/>
                              <a:cs typeface="Times New Roman" panose="02020603050405020304" pitchFamily="18" charset="0"/>
                            </a:rPr>
                            <m:t>𝑖𝑡</m:t>
                          </m:r>
                        </m:sub>
                      </m:sSub>
                      <m:r>
                        <a:rPr lang="pt-BR" sz="32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pt-BR" sz="3200" i="1">
                              <a:latin typeface="Cambria Math" panose="02040503050406030204" pitchFamily="18" charset="0"/>
                            </a:rPr>
                          </m:ctrlPr>
                        </m:sSubPr>
                        <m:e>
                          <m:r>
                            <a:rPr lang="pt-BR" sz="3200" i="1">
                              <a:latin typeface="Cambria Math" panose="02040503050406030204" pitchFamily="18" charset="0"/>
                              <a:ea typeface="Times New Roman" panose="02020603050405020304" pitchFamily="18" charset="0"/>
                              <a:cs typeface="Times New Roman" panose="02020603050405020304" pitchFamily="18" charset="0"/>
                            </a:rPr>
                            <m:t>𝜖</m:t>
                          </m:r>
                        </m:e>
                        <m:sub>
                          <m:r>
                            <a:rPr lang="pt-BR" sz="3200" i="1">
                              <a:latin typeface="Cambria Math" panose="02040503050406030204" pitchFamily="18" charset="0"/>
                              <a:ea typeface="Times New Roman" panose="02020603050405020304" pitchFamily="18" charset="0"/>
                              <a:cs typeface="Times New Roman" panose="02020603050405020304" pitchFamily="18" charset="0"/>
                            </a:rPr>
                            <m:t>𝑖𝑡</m:t>
                          </m:r>
                        </m:sub>
                      </m:sSub>
                      <m:r>
                        <m:rPr>
                          <m:nor/>
                        </m:rPr>
                        <a:rPr lang="pt-BR" sz="3200" b="0" i="0" smtClean="0">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pt-BR" sz="4000" dirty="0">
                  <a:latin typeface="Arial" panose="020B0604020202020204" pitchFamily="34" charset="0"/>
                  <a:cs typeface="Arial" panose="020B0604020202020204" pitchFamily="34" charset="0"/>
                </a:endParaRPr>
              </a:p>
            </p:txBody>
          </p:sp>
        </mc:Choice>
        <mc:Fallback>
          <p:sp>
            <p:nvSpPr>
              <p:cNvPr id="2" name="Retângulo 1"/>
              <p:cNvSpPr>
                <a:spLocks noRot="1" noChangeAspect="1" noMove="1" noResize="1" noEditPoints="1" noAdjustHandles="1" noChangeArrowheads="1" noChangeShapeType="1" noTextEdit="1"/>
              </p:cNvSpPr>
              <p:nvPr/>
            </p:nvSpPr>
            <p:spPr>
              <a:xfrm>
                <a:off x="272482" y="31109610"/>
                <a:ext cx="15036924" cy="584775"/>
              </a:xfrm>
              <a:prstGeom prst="rect">
                <a:avLst/>
              </a:prstGeom>
              <a:blipFill>
                <a:blip r:embed="rId4"/>
                <a:stretch>
                  <a:fillRect/>
                </a:stretch>
              </a:blipFill>
            </p:spPr>
            <p:txBody>
              <a:bodyPr/>
              <a:lstStyle/>
              <a:p>
                <a:r>
                  <a:rPr lang="pt-BR">
                    <a:noFill/>
                  </a:rPr>
                  <a:t> </a:t>
                </a:r>
              </a:p>
            </p:txBody>
          </p:sp>
        </mc:Fallback>
      </mc:AlternateContent>
      <p:sp>
        <p:nvSpPr>
          <p:cNvPr id="21" name="CaixaDeTexto 20">
            <a:extLst>
              <a:ext uri="{FF2B5EF4-FFF2-40B4-BE49-F238E27FC236}">
                <a16:creationId xmlns:a16="http://schemas.microsoft.com/office/drawing/2014/main" id="{C6358B44-05A7-425F-9C44-1341BF08FBCF}"/>
              </a:ext>
            </a:extLst>
          </p:cNvPr>
          <p:cNvSpPr txBox="1"/>
          <p:nvPr/>
        </p:nvSpPr>
        <p:spPr>
          <a:xfrm>
            <a:off x="534769" y="17837921"/>
            <a:ext cx="14689137" cy="3851632"/>
          </a:xfrm>
          <a:prstGeom prst="rect">
            <a:avLst/>
          </a:prstGeom>
          <a:noFill/>
        </p:spPr>
        <p:txBody>
          <a:bodyPr wrap="square" rtlCol="0">
            <a:spAutoFit/>
          </a:bodyPr>
          <a:lstStyle/>
          <a:p>
            <a:pPr algn="just">
              <a:spcAft>
                <a:spcPts val="300"/>
              </a:spcAft>
            </a:pPr>
            <a:r>
              <a:rPr lang="pt-BR" sz="4000" dirty="0">
                <a:effectLst/>
                <a:latin typeface="Times New Roman" panose="02020603050405020304" pitchFamily="18" charset="0"/>
                <a:ea typeface="Times New Roman" panose="02020603050405020304" pitchFamily="18" charset="0"/>
                <a:cs typeface="Times New Roman" panose="02020603050405020304" pitchFamily="18" charset="0"/>
              </a:rPr>
              <a:t>Este trabalho teve como objetivo verificar as relações entre a produtividade total dos fatores dos estados brasileiros e as seguintes despesas públicas por funções: i) judiciário; </a:t>
            </a:r>
            <a:r>
              <a:rPr lang="pt-BR" sz="4000" dirty="0" err="1">
                <a:effectLst/>
                <a:latin typeface="Times New Roman" panose="02020603050405020304" pitchFamily="18" charset="0"/>
                <a:ea typeface="Times New Roman" panose="02020603050405020304" pitchFamily="18" charset="0"/>
                <a:cs typeface="Times New Roman" panose="02020603050405020304" pitchFamily="18" charset="0"/>
              </a:rPr>
              <a:t>ii</a:t>
            </a:r>
            <a:r>
              <a:rPr lang="pt-BR" sz="4000" dirty="0">
                <a:effectLst/>
                <a:latin typeface="Times New Roman" panose="02020603050405020304" pitchFamily="18" charset="0"/>
                <a:ea typeface="Times New Roman" panose="02020603050405020304" pitchFamily="18" charset="0"/>
                <a:cs typeface="Times New Roman" panose="02020603050405020304" pitchFamily="18" charset="0"/>
              </a:rPr>
              <a:t>) legislativa; </a:t>
            </a:r>
            <a:r>
              <a:rPr lang="pt-BR" sz="4000" dirty="0" err="1">
                <a:effectLst/>
                <a:latin typeface="Times New Roman" panose="02020603050405020304" pitchFamily="18" charset="0"/>
                <a:ea typeface="Times New Roman" panose="02020603050405020304" pitchFamily="18" charset="0"/>
                <a:cs typeface="Times New Roman" panose="02020603050405020304" pitchFamily="18" charset="0"/>
              </a:rPr>
              <a:t>iii</a:t>
            </a:r>
            <a:r>
              <a:rPr lang="pt-BR" sz="4000" dirty="0">
                <a:effectLst/>
                <a:latin typeface="Times New Roman" panose="02020603050405020304" pitchFamily="18" charset="0"/>
                <a:ea typeface="Times New Roman" panose="02020603050405020304" pitchFamily="18" charset="0"/>
                <a:cs typeface="Times New Roman" panose="02020603050405020304" pitchFamily="18" charset="0"/>
              </a:rPr>
              <a:t>) administrativa/planejamento; </a:t>
            </a:r>
            <a:r>
              <a:rPr lang="pt-BR" sz="4000" dirty="0" err="1">
                <a:effectLst/>
                <a:latin typeface="Times New Roman" panose="02020603050405020304" pitchFamily="18" charset="0"/>
                <a:ea typeface="Times New Roman" panose="02020603050405020304" pitchFamily="18" charset="0"/>
                <a:cs typeface="Times New Roman" panose="02020603050405020304" pitchFamily="18" charset="0"/>
              </a:rPr>
              <a:t>iv</a:t>
            </a:r>
            <a:r>
              <a:rPr lang="pt-BR" sz="4000" dirty="0">
                <a:effectLst/>
                <a:latin typeface="Times New Roman" panose="02020603050405020304" pitchFamily="18" charset="0"/>
                <a:ea typeface="Times New Roman" panose="02020603050405020304" pitchFamily="18" charset="0"/>
                <a:cs typeface="Times New Roman" panose="02020603050405020304" pitchFamily="18" charset="0"/>
              </a:rPr>
              <a:t>) educação; v) indústria, comércio e serviços; vi) ciência e tecnologia; </a:t>
            </a:r>
            <a:r>
              <a:rPr lang="pt-BR" sz="4000" dirty="0" err="1">
                <a:effectLst/>
                <a:latin typeface="Times New Roman" panose="02020603050405020304" pitchFamily="18" charset="0"/>
                <a:ea typeface="Times New Roman" panose="02020603050405020304" pitchFamily="18" charset="0"/>
                <a:cs typeface="Times New Roman" panose="02020603050405020304" pitchFamily="18" charset="0"/>
              </a:rPr>
              <a:t>vii</a:t>
            </a:r>
            <a:r>
              <a:rPr lang="pt-BR" sz="4000" dirty="0">
                <a:effectLst/>
                <a:latin typeface="Times New Roman" panose="02020603050405020304" pitchFamily="18" charset="0"/>
                <a:ea typeface="Times New Roman" panose="02020603050405020304" pitchFamily="18" charset="0"/>
                <a:cs typeface="Times New Roman" panose="02020603050405020304" pitchFamily="18" charset="0"/>
              </a:rPr>
              <a:t>) assistência social; e, </a:t>
            </a:r>
            <a:r>
              <a:rPr lang="pt-BR" sz="4000" dirty="0" err="1">
                <a:effectLst/>
                <a:latin typeface="Times New Roman" panose="02020603050405020304" pitchFamily="18" charset="0"/>
                <a:ea typeface="Times New Roman" panose="02020603050405020304" pitchFamily="18" charset="0"/>
                <a:cs typeface="Times New Roman" panose="02020603050405020304" pitchFamily="18" charset="0"/>
              </a:rPr>
              <a:t>viii</a:t>
            </a:r>
            <a:r>
              <a:rPr lang="pt-BR" sz="4000" dirty="0">
                <a:effectLst/>
                <a:latin typeface="Times New Roman" panose="02020603050405020304" pitchFamily="18" charset="0"/>
                <a:ea typeface="Times New Roman" panose="02020603050405020304" pitchFamily="18" charset="0"/>
                <a:cs typeface="Times New Roman" panose="02020603050405020304" pitchFamily="18" charset="0"/>
              </a:rPr>
              <a:t>) saúde. </a:t>
            </a:r>
          </a:p>
          <a:p>
            <a:pPr algn="just">
              <a:lnSpc>
                <a:spcPct val="114000"/>
              </a:lnSpc>
            </a:pPr>
            <a:endParaRPr lang="pt-BR" sz="4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2" name="CaixaDeTexto 21">
                <a:extLst>
                  <a:ext uri="{FF2B5EF4-FFF2-40B4-BE49-F238E27FC236}">
                    <a16:creationId xmlns:a16="http://schemas.microsoft.com/office/drawing/2014/main" id="{B23114D1-E168-464F-9FC9-3BEE3C0B102E}"/>
                  </a:ext>
                </a:extLst>
              </p:cNvPr>
              <p:cNvSpPr txBox="1"/>
              <p:nvPr/>
            </p:nvSpPr>
            <p:spPr>
              <a:xfrm>
                <a:off x="556711" y="21869888"/>
                <a:ext cx="14774635" cy="8692316"/>
              </a:xfrm>
              <a:prstGeom prst="rect">
                <a:avLst/>
              </a:prstGeom>
              <a:noFill/>
            </p:spPr>
            <p:txBody>
              <a:bodyPr wrap="square" rtlCol="0">
                <a:spAutoFit/>
              </a:bodyPr>
              <a:lstStyle/>
              <a:p>
                <a:pPr algn="just">
                  <a:tabLst>
                    <a:tab pos="14287500" algn="l"/>
                  </a:tabLst>
                </a:pPr>
                <a:r>
                  <a:rPr lang="pt-BR" sz="4000" dirty="0">
                    <a:latin typeface="Times New Roman" panose="02020603050405020304" pitchFamily="18" charset="0"/>
                    <a:cs typeface="Times New Roman" panose="02020603050405020304" pitchFamily="18" charset="0"/>
                  </a:rPr>
                  <a:t>O estudo utilizou dados em painel para os 26 estados brasileiros (exceto Distrito Federal, por falta de dados), no período que vai de 2003 a 2018. Além das despesas supracitadas, variáveis de controle foram incluídas, a dizer: razão entre valor importado e PIB (</a:t>
                </a:r>
                <a:r>
                  <a:rPr lang="pt-BR" sz="4000" dirty="0" err="1">
                    <a:latin typeface="Times New Roman" panose="02020603050405020304" pitchFamily="18" charset="0"/>
                    <a:cs typeface="Times New Roman" panose="02020603050405020304" pitchFamily="18" charset="0"/>
                  </a:rPr>
                  <a:t>import</a:t>
                </a:r>
                <a:r>
                  <a:rPr lang="pt-BR" sz="4000" dirty="0">
                    <a:latin typeface="Times New Roman" panose="02020603050405020304" pitchFamily="18" charset="0"/>
                    <a:cs typeface="Times New Roman" panose="02020603050405020304" pitchFamily="18" charset="0"/>
                  </a:rPr>
                  <a:t>), média de anos de estudo para pessoas com 25 anos ou mais (</a:t>
                </a:r>
                <a:r>
                  <a:rPr lang="pt-BR" sz="4000" dirty="0" err="1">
                    <a:latin typeface="Times New Roman" panose="02020603050405020304" pitchFamily="18" charset="0"/>
                    <a:cs typeface="Times New Roman" panose="02020603050405020304" pitchFamily="18" charset="0"/>
                  </a:rPr>
                  <a:t>educ</a:t>
                </a:r>
                <a:r>
                  <a:rPr lang="pt-BR" sz="4000" dirty="0">
                    <a:latin typeface="Times New Roman" panose="02020603050405020304" pitchFamily="18" charset="0"/>
                    <a:cs typeface="Times New Roman" panose="02020603050405020304" pitchFamily="18" charset="0"/>
                  </a:rPr>
                  <a:t>), estoque de capital por trabalhador (k) e população ocupada (l).</a:t>
                </a:r>
                <a:br>
                  <a:rPr lang="pt-BR" sz="4000" dirty="0">
                    <a:latin typeface="Times New Roman" panose="02020603050405020304" pitchFamily="18" charset="0"/>
                    <a:cs typeface="Times New Roman" panose="02020603050405020304" pitchFamily="18" charset="0"/>
                  </a:rPr>
                </a:br>
                <a:r>
                  <a:rPr lang="pt-BR" sz="4000" dirty="0">
                    <a:latin typeface="Times New Roman" panose="02020603050405020304" pitchFamily="18" charset="0"/>
                    <a:cs typeface="Times New Roman" panose="02020603050405020304" pitchFamily="18" charset="0"/>
                  </a:rPr>
                  <a:t>Partindo de uma função Cobb-Douglas da forma </a:t>
                </a:r>
                <a14:m>
                  <m:oMath xmlns:m="http://schemas.openxmlformats.org/officeDocument/2006/math">
                    <m:sSub>
                      <m:sSubPr>
                        <m:ctrlPr>
                          <a:rPr lang="pt-BR" sz="4000" i="1" dirty="0" smtClean="0">
                            <a:latin typeface="Cambria Math" panose="02040503050406030204" pitchFamily="18" charset="0"/>
                            <a:cs typeface="Times New Roman" panose="02020603050405020304" pitchFamily="18" charset="0"/>
                          </a:rPr>
                        </m:ctrlPr>
                      </m:sSubPr>
                      <m:e>
                        <m:r>
                          <a:rPr lang="pt-BR" sz="4000" i="1" dirty="0" smtClean="0">
                            <a:latin typeface="Cambria Math" panose="02040503050406030204" pitchFamily="18" charset="0"/>
                            <a:cs typeface="Times New Roman" panose="02020603050405020304" pitchFamily="18" charset="0"/>
                          </a:rPr>
                          <m:t>𝑦</m:t>
                        </m:r>
                      </m:e>
                      <m:sub>
                        <m:r>
                          <a:rPr lang="pt-BR" sz="4000" i="1" dirty="0" smtClean="0">
                            <a:latin typeface="Cambria Math" panose="02040503050406030204" pitchFamily="18" charset="0"/>
                            <a:cs typeface="Times New Roman" panose="02020603050405020304" pitchFamily="18" charset="0"/>
                          </a:rPr>
                          <m:t>𝑖𝑡</m:t>
                        </m:r>
                      </m:sub>
                    </m:sSub>
                    <m:r>
                      <a:rPr lang="pt-BR" sz="4000" i="1" dirty="0" smtClean="0">
                        <a:latin typeface="Cambria Math" panose="02040503050406030204" pitchFamily="18" charset="0"/>
                        <a:cs typeface="Times New Roman" panose="02020603050405020304" pitchFamily="18" charset="0"/>
                      </a:rPr>
                      <m:t> =</m:t>
                    </m:r>
                    <m:sSub>
                      <m:sSubPr>
                        <m:ctrlPr>
                          <a:rPr lang="pt-BR" sz="4000" i="1" dirty="0" smtClean="0">
                            <a:latin typeface="Cambria Math" panose="02040503050406030204" pitchFamily="18" charset="0"/>
                            <a:cs typeface="Times New Roman" panose="02020603050405020304" pitchFamily="18" charset="0"/>
                          </a:rPr>
                        </m:ctrlPr>
                      </m:sSubPr>
                      <m:e>
                        <m:r>
                          <a:rPr lang="pt-BR" sz="4000" i="1" dirty="0" smtClean="0">
                            <a:latin typeface="Cambria Math" panose="02040503050406030204" pitchFamily="18" charset="0"/>
                            <a:cs typeface="Times New Roman" panose="02020603050405020304" pitchFamily="18" charset="0"/>
                          </a:rPr>
                          <m:t>𝐴</m:t>
                        </m:r>
                      </m:e>
                      <m:sub>
                        <m:r>
                          <a:rPr lang="pt-BR" sz="4000" i="1" dirty="0" smtClean="0">
                            <a:latin typeface="Cambria Math" panose="02040503050406030204" pitchFamily="18" charset="0"/>
                            <a:cs typeface="Times New Roman" panose="02020603050405020304" pitchFamily="18" charset="0"/>
                          </a:rPr>
                          <m:t>𝑖𝑡</m:t>
                        </m:r>
                      </m:sub>
                    </m:sSub>
                    <m:r>
                      <a:rPr lang="pt-BR" sz="4000" i="1" dirty="0" smtClean="0">
                        <a:latin typeface="Cambria Math" panose="02040503050406030204" pitchFamily="18" charset="0"/>
                        <a:cs typeface="Times New Roman" panose="02020603050405020304" pitchFamily="18" charset="0"/>
                      </a:rPr>
                      <m:t> </m:t>
                    </m:r>
                    <m:sSubSup>
                      <m:sSubSupPr>
                        <m:ctrlPr>
                          <a:rPr lang="pt-BR" sz="4000" i="1" dirty="0" smtClean="0">
                            <a:latin typeface="Cambria Math" panose="02040503050406030204" pitchFamily="18" charset="0"/>
                            <a:cs typeface="Times New Roman" panose="02020603050405020304" pitchFamily="18" charset="0"/>
                          </a:rPr>
                        </m:ctrlPr>
                      </m:sSubSupPr>
                      <m:e>
                        <m:r>
                          <a:rPr lang="pt-BR" sz="4000" i="1" dirty="0" smtClean="0">
                            <a:latin typeface="Cambria Math" panose="02040503050406030204" pitchFamily="18" charset="0"/>
                            <a:cs typeface="Times New Roman" panose="02020603050405020304" pitchFamily="18" charset="0"/>
                          </a:rPr>
                          <m:t>𝑘</m:t>
                        </m:r>
                      </m:e>
                      <m:sub>
                        <m:r>
                          <a:rPr lang="pt-BR" sz="4000" i="1" dirty="0" smtClean="0">
                            <a:latin typeface="Cambria Math" panose="02040503050406030204" pitchFamily="18" charset="0"/>
                            <a:cs typeface="Times New Roman" panose="02020603050405020304" pitchFamily="18" charset="0"/>
                          </a:rPr>
                          <m:t>𝑖𝑡</m:t>
                        </m:r>
                      </m:sub>
                      <m:sup>
                        <m:r>
                          <a:rPr lang="pt-BR" sz="4000" i="1" dirty="0" smtClean="0">
                            <a:latin typeface="Cambria Math" panose="02040503050406030204" pitchFamily="18" charset="0"/>
                            <a:cs typeface="Times New Roman" panose="02020603050405020304" pitchFamily="18" charset="0"/>
                          </a:rPr>
                          <m:t>𝛼</m:t>
                        </m:r>
                      </m:sup>
                    </m:sSubSup>
                    <m:r>
                      <a:rPr lang="pt-BR" sz="4000" i="1" dirty="0" smtClean="0">
                        <a:latin typeface="Cambria Math" panose="02040503050406030204" pitchFamily="18" charset="0"/>
                        <a:cs typeface="Times New Roman" panose="02020603050405020304" pitchFamily="18" charset="0"/>
                      </a:rPr>
                      <m:t> </m:t>
                    </m:r>
                    <m:sSubSup>
                      <m:sSubSupPr>
                        <m:ctrlPr>
                          <a:rPr lang="pt-BR" sz="4000" i="1" dirty="0" smtClean="0">
                            <a:latin typeface="Cambria Math" panose="02040503050406030204" pitchFamily="18" charset="0"/>
                            <a:cs typeface="Times New Roman" panose="02020603050405020304" pitchFamily="18" charset="0"/>
                          </a:rPr>
                        </m:ctrlPr>
                      </m:sSubSupPr>
                      <m:e>
                        <m:r>
                          <a:rPr lang="pt-BR" sz="4000" i="1" dirty="0" smtClean="0">
                            <a:latin typeface="Cambria Math" panose="02040503050406030204" pitchFamily="18" charset="0"/>
                            <a:cs typeface="Times New Roman" panose="02020603050405020304" pitchFamily="18" charset="0"/>
                          </a:rPr>
                          <m:t>𝐻</m:t>
                        </m:r>
                      </m:e>
                      <m:sub>
                        <m:r>
                          <a:rPr lang="pt-BR" sz="4000" i="1" dirty="0" smtClean="0">
                            <a:latin typeface="Cambria Math" panose="02040503050406030204" pitchFamily="18" charset="0"/>
                            <a:cs typeface="Times New Roman" panose="02020603050405020304" pitchFamily="18" charset="0"/>
                          </a:rPr>
                          <m:t>𝑖𝑡</m:t>
                        </m:r>
                      </m:sub>
                      <m:sup>
                        <m:r>
                          <a:rPr lang="pt-BR" sz="4000" i="1" dirty="0" smtClean="0">
                            <a:latin typeface="Cambria Math" panose="02040503050406030204" pitchFamily="18" charset="0"/>
                            <a:cs typeface="Times New Roman" panose="02020603050405020304" pitchFamily="18" charset="0"/>
                          </a:rPr>
                          <m:t>𝛽</m:t>
                        </m:r>
                      </m:sup>
                    </m:sSubSup>
                  </m:oMath>
                </a14:m>
                <a:r>
                  <a:rPr lang="pt-BR" sz="4000" dirty="0">
                    <a:latin typeface="Times New Roman" panose="02020603050405020304" pitchFamily="18" charset="0"/>
                    <a:cs typeface="Times New Roman" panose="02020603050405020304" pitchFamily="18" charset="0"/>
                  </a:rPr>
                  <a:t>, em que </a:t>
                </a:r>
                <a14:m>
                  <m:oMath xmlns:m="http://schemas.openxmlformats.org/officeDocument/2006/math">
                    <m:sSub>
                      <m:sSubPr>
                        <m:ctrlPr>
                          <a:rPr lang="pt-BR" sz="4000" i="1" dirty="0" smtClean="0">
                            <a:latin typeface="Cambria Math" panose="02040503050406030204" pitchFamily="18" charset="0"/>
                            <a:cs typeface="Times New Roman" panose="02020603050405020304" pitchFamily="18" charset="0"/>
                          </a:rPr>
                        </m:ctrlPr>
                      </m:sSubPr>
                      <m:e>
                        <m:r>
                          <a:rPr lang="pt-BR" sz="4000" i="1" dirty="0" smtClean="0">
                            <a:latin typeface="Cambria Math" panose="02040503050406030204" pitchFamily="18" charset="0"/>
                            <a:cs typeface="Times New Roman" panose="02020603050405020304" pitchFamily="18" charset="0"/>
                          </a:rPr>
                          <m:t>𝐴</m:t>
                        </m:r>
                      </m:e>
                      <m:sub>
                        <m:r>
                          <a:rPr lang="pt-BR" sz="4000" i="1" dirty="0" smtClean="0">
                            <a:latin typeface="Cambria Math" panose="02040503050406030204" pitchFamily="18" charset="0"/>
                            <a:cs typeface="Times New Roman" panose="02020603050405020304" pitchFamily="18" charset="0"/>
                          </a:rPr>
                          <m:t>𝑖𝑡</m:t>
                        </m:r>
                      </m:sub>
                    </m:sSub>
                    <m:r>
                      <a:rPr lang="pt-BR" sz="4000" i="1" dirty="0" smtClean="0">
                        <a:latin typeface="Cambria Math" panose="02040503050406030204" pitchFamily="18" charset="0"/>
                        <a:cs typeface="Times New Roman" panose="02020603050405020304" pitchFamily="18" charset="0"/>
                      </a:rPr>
                      <m:t> </m:t>
                    </m:r>
                  </m:oMath>
                </a14:m>
                <a:r>
                  <a:rPr lang="pt-BR" sz="4000" dirty="0">
                    <a:latin typeface="Times New Roman" panose="02020603050405020304" pitchFamily="18" charset="0"/>
                    <a:cs typeface="Times New Roman" panose="02020603050405020304" pitchFamily="18" charset="0"/>
                  </a:rPr>
                  <a:t>é a produtividade total dos fatores, H é o capital humano e 𝛼 𝑒 𝛽 são respectivamente os retornos de escala do capital e trabalho, </a:t>
                </a:r>
                <a:br>
                  <a:rPr lang="pt-BR" sz="4000" dirty="0">
                    <a:latin typeface="Times New Roman" panose="02020603050405020304" pitchFamily="18" charset="0"/>
                    <a:cs typeface="Times New Roman" panose="02020603050405020304" pitchFamily="18" charset="0"/>
                  </a:rPr>
                </a:br>
                <a:r>
                  <a:rPr lang="pt-BR" sz="4000" dirty="0">
                    <a:latin typeface="Times New Roman" panose="02020603050405020304" pitchFamily="18" charset="0"/>
                    <a:cs typeface="Times New Roman" panose="02020603050405020304" pitchFamily="18" charset="0"/>
                  </a:rPr>
                  <a:t>a PTF foi estimada pelo método de inventário perpétuo (FERREIRA, 2010), na forma </a:t>
                </a:r>
                <a14:m>
                  <m:oMath xmlns:m="http://schemas.openxmlformats.org/officeDocument/2006/math">
                    <m:sSub>
                      <m:sSubPr>
                        <m:ctrlPr>
                          <a:rPr lang="pt-BR" sz="4000" i="1" dirty="0" smtClean="0">
                            <a:latin typeface="Cambria Math" panose="02040503050406030204" pitchFamily="18" charset="0"/>
                            <a:cs typeface="Times New Roman" panose="02020603050405020304" pitchFamily="18" charset="0"/>
                          </a:rPr>
                        </m:ctrlPr>
                      </m:sSubPr>
                      <m:e>
                        <m:r>
                          <a:rPr lang="pt-BR" sz="4000" i="1" dirty="0" smtClean="0">
                            <a:latin typeface="Cambria Math" panose="02040503050406030204" pitchFamily="18" charset="0"/>
                            <a:cs typeface="Times New Roman" panose="02020603050405020304" pitchFamily="18" charset="0"/>
                          </a:rPr>
                          <m:t>𝐴</m:t>
                        </m:r>
                      </m:e>
                      <m:sub>
                        <m:r>
                          <a:rPr lang="pt-BR" sz="4000" i="1" dirty="0" smtClean="0">
                            <a:latin typeface="Cambria Math" panose="02040503050406030204" pitchFamily="18" charset="0"/>
                            <a:cs typeface="Times New Roman" panose="02020603050405020304" pitchFamily="18" charset="0"/>
                          </a:rPr>
                          <m:t>𝑖𝑡</m:t>
                        </m:r>
                      </m:sub>
                    </m:sSub>
                    <m:r>
                      <a:rPr lang="pt-BR" sz="4000" i="1" dirty="0" smtClean="0">
                        <a:latin typeface="Cambria Math" panose="02040503050406030204" pitchFamily="18" charset="0"/>
                        <a:cs typeface="Times New Roman" panose="02020603050405020304" pitchFamily="18" charset="0"/>
                      </a:rPr>
                      <m:t>=</m:t>
                    </m:r>
                    <m:f>
                      <m:fPr>
                        <m:ctrlPr>
                          <a:rPr lang="pt-BR" sz="4000" i="1" dirty="0" smtClean="0">
                            <a:latin typeface="Cambria Math" panose="02040503050406030204" pitchFamily="18" charset="0"/>
                            <a:cs typeface="Times New Roman" panose="02020603050405020304" pitchFamily="18" charset="0"/>
                          </a:rPr>
                        </m:ctrlPr>
                      </m:fPr>
                      <m:num>
                        <m:sSub>
                          <m:sSubPr>
                            <m:ctrlPr>
                              <a:rPr lang="pt-BR" sz="4000" i="1" dirty="0" smtClean="0">
                                <a:latin typeface="Cambria Math" panose="02040503050406030204" pitchFamily="18" charset="0"/>
                                <a:cs typeface="Times New Roman" panose="02020603050405020304" pitchFamily="18" charset="0"/>
                              </a:rPr>
                            </m:ctrlPr>
                          </m:sSubPr>
                          <m:e>
                            <m:r>
                              <a:rPr lang="pt-BR" sz="4000" i="1" dirty="0" smtClean="0">
                                <a:latin typeface="Cambria Math" panose="02040503050406030204" pitchFamily="18" charset="0"/>
                                <a:cs typeface="Times New Roman" panose="02020603050405020304" pitchFamily="18" charset="0"/>
                              </a:rPr>
                              <m:t>𝑦</m:t>
                            </m:r>
                          </m:e>
                          <m:sub>
                            <m:r>
                              <a:rPr lang="pt-BR" sz="4000" i="1" dirty="0" smtClean="0">
                                <a:latin typeface="Cambria Math" panose="02040503050406030204" pitchFamily="18" charset="0"/>
                                <a:cs typeface="Times New Roman" panose="02020603050405020304" pitchFamily="18" charset="0"/>
                              </a:rPr>
                              <m:t>𝑖𝑡</m:t>
                            </m:r>
                          </m:sub>
                        </m:sSub>
                      </m:num>
                      <m:den>
                        <m:sSubSup>
                          <m:sSubSupPr>
                            <m:ctrlPr>
                              <a:rPr lang="pt-BR" sz="4000" i="1" dirty="0" smtClean="0">
                                <a:latin typeface="Cambria Math" panose="02040503050406030204" pitchFamily="18" charset="0"/>
                                <a:cs typeface="Times New Roman" panose="02020603050405020304" pitchFamily="18" charset="0"/>
                              </a:rPr>
                            </m:ctrlPr>
                          </m:sSubSupPr>
                          <m:e>
                            <m:r>
                              <a:rPr lang="pt-BR" sz="4000" i="1" dirty="0" smtClean="0">
                                <a:latin typeface="Cambria Math" panose="02040503050406030204" pitchFamily="18" charset="0"/>
                                <a:cs typeface="Times New Roman" panose="02020603050405020304" pitchFamily="18" charset="0"/>
                              </a:rPr>
                              <m:t>𝑘</m:t>
                            </m:r>
                          </m:e>
                          <m:sub>
                            <m:r>
                              <a:rPr lang="pt-BR" sz="4000" i="1" dirty="0" smtClean="0">
                                <a:latin typeface="Cambria Math" panose="02040503050406030204" pitchFamily="18" charset="0"/>
                                <a:cs typeface="Times New Roman" panose="02020603050405020304" pitchFamily="18" charset="0"/>
                              </a:rPr>
                              <m:t>𝑖𝑡</m:t>
                            </m:r>
                          </m:sub>
                          <m:sup>
                            <m:r>
                              <a:rPr lang="pt-BR" sz="4000" i="1" dirty="0" smtClean="0">
                                <a:latin typeface="Cambria Math" panose="02040503050406030204" pitchFamily="18" charset="0"/>
                                <a:cs typeface="Times New Roman" panose="02020603050405020304" pitchFamily="18" charset="0"/>
                              </a:rPr>
                              <m:t>𝛼</m:t>
                            </m:r>
                          </m:sup>
                        </m:sSubSup>
                        <m:r>
                          <a:rPr lang="pt-BR" sz="4000" i="1" dirty="0" smtClean="0">
                            <a:latin typeface="Cambria Math" panose="02040503050406030204" pitchFamily="18" charset="0"/>
                            <a:cs typeface="Times New Roman" panose="02020603050405020304" pitchFamily="18" charset="0"/>
                          </a:rPr>
                          <m:t> </m:t>
                        </m:r>
                        <m:sSubSup>
                          <m:sSubSupPr>
                            <m:ctrlPr>
                              <a:rPr lang="pt-BR" sz="4000" i="1" dirty="0" smtClean="0">
                                <a:latin typeface="Cambria Math" panose="02040503050406030204" pitchFamily="18" charset="0"/>
                                <a:cs typeface="Times New Roman" panose="02020603050405020304" pitchFamily="18" charset="0"/>
                              </a:rPr>
                            </m:ctrlPr>
                          </m:sSubSupPr>
                          <m:e>
                            <m:r>
                              <a:rPr lang="pt-BR" sz="4000" i="1" dirty="0" smtClean="0">
                                <a:latin typeface="Cambria Math" panose="02040503050406030204" pitchFamily="18" charset="0"/>
                                <a:cs typeface="Times New Roman" panose="02020603050405020304" pitchFamily="18" charset="0"/>
                              </a:rPr>
                              <m:t>𝐻</m:t>
                            </m:r>
                          </m:e>
                          <m:sub>
                            <m:r>
                              <a:rPr lang="pt-BR" sz="4000" i="1" dirty="0" smtClean="0">
                                <a:latin typeface="Cambria Math" panose="02040503050406030204" pitchFamily="18" charset="0"/>
                                <a:cs typeface="Times New Roman" panose="02020603050405020304" pitchFamily="18" charset="0"/>
                              </a:rPr>
                              <m:t>𝑖𝑡</m:t>
                            </m:r>
                          </m:sub>
                          <m:sup>
                            <m:r>
                              <a:rPr lang="pt-BR" sz="4000" i="1" dirty="0" smtClean="0">
                                <a:latin typeface="Cambria Math" panose="02040503050406030204" pitchFamily="18" charset="0"/>
                                <a:cs typeface="Times New Roman" panose="02020603050405020304" pitchFamily="18" charset="0"/>
                              </a:rPr>
                              <m:t>𝛽</m:t>
                            </m:r>
                          </m:sup>
                        </m:sSubSup>
                      </m:den>
                    </m:f>
                    <m:r>
                      <a:rPr lang="pt-BR" sz="4000" i="1" dirty="0" smtClean="0">
                        <a:latin typeface="Cambria Math" panose="02040503050406030204" pitchFamily="18" charset="0"/>
                        <a:cs typeface="Times New Roman" panose="02020603050405020304" pitchFamily="18" charset="0"/>
                      </a:rPr>
                      <m:t>, </m:t>
                    </m:r>
                  </m:oMath>
                </a14:m>
                <a:r>
                  <a:rPr lang="pt-BR" sz="4000" dirty="0">
                    <a:latin typeface="Times New Roman" panose="02020603050405020304" pitchFamily="18" charset="0"/>
                    <a:cs typeface="Times New Roman" panose="02020603050405020304" pitchFamily="18" charset="0"/>
                  </a:rPr>
                  <a:t>onde y é o </a:t>
                </a:r>
                <a:r>
                  <a:rPr lang="pt-BR" sz="4000" dirty="0" err="1">
                    <a:latin typeface="Times New Roman" panose="02020603050405020304" pitchFamily="18" charset="0"/>
                    <a:cs typeface="Times New Roman" panose="02020603050405020304" pitchFamily="18" charset="0"/>
                  </a:rPr>
                  <a:t>pib</a:t>
                </a:r>
                <a:r>
                  <a:rPr lang="pt-BR" sz="4000" dirty="0">
                    <a:latin typeface="Times New Roman" panose="02020603050405020304" pitchFamily="18" charset="0"/>
                    <a:cs typeface="Times New Roman" panose="02020603050405020304" pitchFamily="18" charset="0"/>
                  </a:rPr>
                  <a:t> por trabalhador. O modelo estimado de efeitos fixos segue a seguinte forma, onde as variáveis em letra minúscula estão em logaritmos:</a:t>
                </a:r>
              </a:p>
            </p:txBody>
          </p:sp>
        </mc:Choice>
        <mc:Fallback>
          <p:sp>
            <p:nvSpPr>
              <p:cNvPr id="22" name="CaixaDeTexto 21">
                <a:extLst>
                  <a:ext uri="{FF2B5EF4-FFF2-40B4-BE49-F238E27FC236}">
                    <a16:creationId xmlns:a16="http://schemas.microsoft.com/office/drawing/2014/main" id="{B23114D1-E168-464F-9FC9-3BEE3C0B102E}"/>
                  </a:ext>
                </a:extLst>
              </p:cNvPr>
              <p:cNvSpPr txBox="1">
                <a:spLocks noRot="1" noChangeAspect="1" noMove="1" noResize="1" noEditPoints="1" noAdjustHandles="1" noChangeArrowheads="1" noChangeShapeType="1" noTextEdit="1"/>
              </p:cNvSpPr>
              <p:nvPr/>
            </p:nvSpPr>
            <p:spPr>
              <a:xfrm>
                <a:off x="556711" y="21869888"/>
                <a:ext cx="14774635" cy="8692316"/>
              </a:xfrm>
              <a:prstGeom prst="rect">
                <a:avLst/>
              </a:prstGeom>
              <a:blipFill>
                <a:blip r:embed="rId5"/>
                <a:stretch>
                  <a:fillRect l="-1444" t="-1263" r="-1444" b="-2175"/>
                </a:stretch>
              </a:blipFill>
            </p:spPr>
            <p:txBody>
              <a:bodyPr/>
              <a:lstStyle/>
              <a:p>
                <a:r>
                  <a:rPr lang="pt-BR">
                    <a:noFill/>
                  </a:rPr>
                  <a:t> </a:t>
                </a:r>
              </a:p>
            </p:txBody>
          </p:sp>
        </mc:Fallback>
      </mc:AlternateContent>
      <p:sp>
        <p:nvSpPr>
          <p:cNvPr id="26" name="CaixaDeTexto 25">
            <a:extLst>
              <a:ext uri="{FF2B5EF4-FFF2-40B4-BE49-F238E27FC236}">
                <a16:creationId xmlns:a16="http://schemas.microsoft.com/office/drawing/2014/main" id="{954B9D19-21A3-4D08-B3DF-C384E3B1CD9B}"/>
              </a:ext>
            </a:extLst>
          </p:cNvPr>
          <p:cNvSpPr txBox="1"/>
          <p:nvPr/>
        </p:nvSpPr>
        <p:spPr>
          <a:xfrm>
            <a:off x="566564" y="33420621"/>
            <a:ext cx="14689137" cy="8710077"/>
          </a:xfrm>
          <a:prstGeom prst="rect">
            <a:avLst/>
          </a:prstGeom>
          <a:noFill/>
        </p:spPr>
        <p:txBody>
          <a:bodyPr wrap="square" rtlCol="0">
            <a:spAutoFit/>
          </a:bodyPr>
          <a:lstStyle/>
          <a:p>
            <a:pPr marL="88900" algn="just"/>
            <a:r>
              <a:rPr lang="pt-BR" sz="4000" dirty="0">
                <a:latin typeface="Times New Roman" panose="02020603050405020304" pitchFamily="18" charset="0"/>
                <a:cs typeface="Times New Roman" panose="02020603050405020304" pitchFamily="18" charset="0"/>
              </a:rPr>
              <a:t>Todas as despesas por função apresentaram sinal positivo nas estimações. No entanto, somente a despesa com a função Indústria, Comércio e Serviços e a função Saúde apresentaram resultados significativos, conforme tabela a seguir. </a:t>
            </a:r>
            <a:r>
              <a:rPr lang="pt-BR" sz="4000" dirty="0">
                <a:effectLst/>
                <a:latin typeface="Times New Roman" panose="02020603050405020304" pitchFamily="18" charset="0"/>
                <a:ea typeface="Times New Roman" panose="02020603050405020304" pitchFamily="18" charset="0"/>
                <a:cs typeface="Times New Roman" panose="02020603050405020304" pitchFamily="18" charset="0"/>
              </a:rPr>
              <a:t>Assim, os resultados estão próximos da hipótese inicial de que nem todas as despesas apresentariam contribuições relevantes aos níveis de produtividade estadual. </a:t>
            </a:r>
          </a:p>
          <a:p>
            <a:pPr algn="just"/>
            <a:r>
              <a:rPr lang="pt-BR" sz="4000" dirty="0">
                <a:latin typeface="Times New Roman" panose="02020603050405020304" pitchFamily="18" charset="0"/>
                <a:ea typeface="Times New Roman" panose="02020603050405020304" pitchFamily="18" charset="0"/>
                <a:cs typeface="Times New Roman" panose="02020603050405020304" pitchFamily="18" charset="0"/>
              </a:rPr>
              <a:t>A</a:t>
            </a:r>
            <a:r>
              <a:rPr lang="pt-BR" sz="4000" dirty="0">
                <a:effectLst/>
                <a:latin typeface="Times New Roman" panose="02020603050405020304" pitchFamily="18" charset="0"/>
                <a:ea typeface="Times New Roman" panose="02020603050405020304" pitchFamily="18" charset="0"/>
                <a:cs typeface="Times New Roman" panose="02020603050405020304" pitchFamily="18" charset="0"/>
              </a:rPr>
              <a:t> função indústria, comércio e serviços muito provavelmente tem a relação mais direta, na medida em que diz respeito às atividades econômicas basilares. Já a despesa com saúd</a:t>
            </a:r>
            <a:r>
              <a:rPr lang="pt-BR" sz="4000" dirty="0">
                <a:latin typeface="Times New Roman" panose="02020603050405020304" pitchFamily="18" charset="0"/>
                <a:ea typeface="Times New Roman" panose="02020603050405020304" pitchFamily="18" charset="0"/>
                <a:cs typeface="Times New Roman" panose="02020603050405020304" pitchFamily="18" charset="0"/>
              </a:rPr>
              <a:t>e resulta</a:t>
            </a:r>
            <a:r>
              <a:rPr lang="pt-BR" sz="4000" dirty="0">
                <a:effectLst/>
                <a:latin typeface="Times New Roman" panose="02020603050405020304" pitchFamily="18" charset="0"/>
                <a:ea typeface="Times New Roman" panose="02020603050405020304" pitchFamily="18" charset="0"/>
                <a:cs typeface="Times New Roman" panose="02020603050405020304" pitchFamily="18" charset="0"/>
              </a:rPr>
              <a:t>,  segundo </a:t>
            </a:r>
            <a:r>
              <a:rPr lang="pt-BR" sz="4000" dirty="0" err="1">
                <a:effectLst/>
                <a:latin typeface="Times New Roman" panose="02020603050405020304" pitchFamily="18" charset="0"/>
                <a:ea typeface="Times New Roman" panose="02020603050405020304" pitchFamily="18" charset="0"/>
                <a:cs typeface="Times New Roman" panose="02020603050405020304" pitchFamily="18" charset="0"/>
              </a:rPr>
              <a:t>Raghupathi</a:t>
            </a:r>
            <a:r>
              <a:rPr lang="pt-BR" sz="4000" dirty="0">
                <a:effectLst/>
                <a:latin typeface="Times New Roman" panose="02020603050405020304" pitchFamily="18" charset="0"/>
                <a:ea typeface="Times New Roman" panose="02020603050405020304" pitchFamily="18" charset="0"/>
                <a:cs typeface="Times New Roman" panose="02020603050405020304" pitchFamily="18" charset="0"/>
              </a:rPr>
              <a:t> e </a:t>
            </a:r>
            <a:r>
              <a:rPr lang="pt-BR" sz="4000" dirty="0" err="1">
                <a:effectLst/>
                <a:latin typeface="Times New Roman" panose="02020603050405020304" pitchFamily="18" charset="0"/>
                <a:ea typeface="Times New Roman" panose="02020603050405020304" pitchFamily="18" charset="0"/>
                <a:cs typeface="Times New Roman" panose="02020603050405020304" pitchFamily="18" charset="0"/>
              </a:rPr>
              <a:t>Raghupathi</a:t>
            </a:r>
            <a:r>
              <a:rPr lang="pt-BR" sz="4000" dirty="0">
                <a:effectLst/>
                <a:latin typeface="Times New Roman" panose="02020603050405020304" pitchFamily="18" charset="0"/>
                <a:ea typeface="Times New Roman" panose="02020603050405020304" pitchFamily="18" charset="0"/>
                <a:cs typeface="Times New Roman" panose="02020603050405020304" pitchFamily="18" charset="0"/>
              </a:rPr>
              <a:t> (2020), num primeiro momento, em melhorias no capital humano e na produtividade, e está positivamente correlacionada com indicadores econômicos como renda e produtividade do trabalho.</a:t>
            </a:r>
            <a:endParaRPr lang="pt-BR" sz="4000" dirty="0">
              <a:latin typeface="Times New Roman" panose="02020603050405020304" pitchFamily="18" charset="0"/>
              <a:cs typeface="Times New Roman" panose="02020603050405020304" pitchFamily="18" charset="0"/>
            </a:endParaRPr>
          </a:p>
        </p:txBody>
      </p:sp>
      <p:sp>
        <p:nvSpPr>
          <p:cNvPr id="29" name="CaixaDeTexto 28">
            <a:extLst>
              <a:ext uri="{FF2B5EF4-FFF2-40B4-BE49-F238E27FC236}">
                <a16:creationId xmlns:a16="http://schemas.microsoft.com/office/drawing/2014/main" id="{2BE16CD8-683F-45AB-B121-DB33813CF91F}"/>
              </a:ext>
            </a:extLst>
          </p:cNvPr>
          <p:cNvSpPr txBox="1"/>
          <p:nvPr/>
        </p:nvSpPr>
        <p:spPr>
          <a:xfrm>
            <a:off x="16338723" y="22364174"/>
            <a:ext cx="14689136" cy="6709529"/>
          </a:xfrm>
          <a:prstGeom prst="rect">
            <a:avLst/>
          </a:prstGeom>
          <a:noFill/>
        </p:spPr>
        <p:txBody>
          <a:bodyPr wrap="square" rtlCol="0">
            <a:spAutoFit/>
          </a:bodyPr>
          <a:lstStyle/>
          <a:p>
            <a:pPr algn="just">
              <a:tabLst>
                <a:tab pos="14541500" algn="l"/>
              </a:tabLst>
            </a:pPr>
            <a:r>
              <a:rPr lang="pt-BR" sz="4000" dirty="0">
                <a:effectLst/>
                <a:latin typeface="Times New Roman" panose="02020603050405020304" pitchFamily="18" charset="0"/>
                <a:ea typeface="Times New Roman" panose="02020603050405020304" pitchFamily="18" charset="0"/>
                <a:cs typeface="Times New Roman" panose="02020603050405020304" pitchFamily="18" charset="0"/>
              </a:rPr>
              <a:t>Para o caso das despesas não significativas, gastos com judiciário, legislativo, assistência e previdência e funções administrativas, pode estar relacionado com as ineficiências advindas da qualidade das instituições, do excesso de burocracia, etc. Também inexpressivo, os gastos com tecnologia não se mostram relevantes na medida em que o setor tecnológico e P&amp;D, em geral, não são grandes destaques no Brasil. Mais curioso é o caso das despesas com educação, que possivelmente pode ser explicado pela necessidade de uma análise mais qualificada da alocação de recursos (</a:t>
            </a:r>
            <a:r>
              <a:rPr lang="pt-BR" sz="4000" i="1" dirty="0" err="1">
                <a:effectLst/>
                <a:latin typeface="Times New Roman" panose="02020603050405020304" pitchFamily="18" charset="0"/>
                <a:ea typeface="Times New Roman" panose="02020603050405020304" pitchFamily="18" charset="0"/>
                <a:cs typeface="Times New Roman" panose="02020603050405020304" pitchFamily="18" charset="0"/>
              </a:rPr>
              <a:t>accountability</a:t>
            </a:r>
            <a:r>
              <a:rPr lang="pt-BR" sz="4000" dirty="0">
                <a:effectLst/>
                <a:latin typeface="Times New Roman" panose="02020603050405020304" pitchFamily="18" charset="0"/>
                <a:ea typeface="Times New Roman" panose="02020603050405020304" pitchFamily="18" charset="0"/>
                <a:cs typeface="Times New Roman" panose="02020603050405020304" pitchFamily="18" charset="0"/>
              </a:rPr>
              <a:t>), que foge do escopo desta pesquisa. </a:t>
            </a:r>
          </a:p>
          <a:p>
            <a:pPr algn="just"/>
            <a:endParaRPr lang="pt-BR" sz="3000" dirty="0">
              <a:latin typeface="Arial" panose="020B0604020202020204" pitchFamily="34" charset="0"/>
              <a:cs typeface="Arial" panose="020B0604020202020204" pitchFamily="34" charset="0"/>
            </a:endParaRPr>
          </a:p>
        </p:txBody>
      </p:sp>
      <p:sp>
        <p:nvSpPr>
          <p:cNvPr id="23" name="CaixaDeTexto 22">
            <a:extLst>
              <a:ext uri="{FF2B5EF4-FFF2-40B4-BE49-F238E27FC236}">
                <a16:creationId xmlns:a16="http://schemas.microsoft.com/office/drawing/2014/main" id="{EF9A153A-5642-49D8-9F6D-C0C1AE964875}"/>
              </a:ext>
            </a:extLst>
          </p:cNvPr>
          <p:cNvSpPr txBox="1"/>
          <p:nvPr/>
        </p:nvSpPr>
        <p:spPr>
          <a:xfrm>
            <a:off x="16373538" y="29123291"/>
            <a:ext cx="14689136" cy="8594661"/>
          </a:xfrm>
          <a:prstGeom prst="rect">
            <a:avLst/>
          </a:prstGeom>
          <a:noFill/>
        </p:spPr>
        <p:txBody>
          <a:bodyPr wrap="square" rtlCol="0">
            <a:spAutoFit/>
          </a:bodyPr>
          <a:lstStyle/>
          <a:p>
            <a:pPr algn="just">
              <a:spcAft>
                <a:spcPts val="300"/>
              </a:spcAft>
            </a:pPr>
            <a:r>
              <a:rPr lang="pt-BR" sz="4000" dirty="0">
                <a:effectLst/>
                <a:latin typeface="Times New Roman" panose="02020603050405020304" pitchFamily="18" charset="0"/>
                <a:ea typeface="Times New Roman" panose="02020603050405020304" pitchFamily="18" charset="0"/>
              </a:rPr>
              <a:t>A estimação da produtividade total dos fatores está de acordo com o que a literatura sugere, apresentando tendência de queda no período considerado. As despesas em geral se mostraram não significativas em relação a PTF, com exceção das despesas com saúde e indústria, comércio e serviços, ambas possivelmente explicadas por fatores contextuais e já explorados na literatura. Destaca-se que a despesa com educação se mostrou não significativa, o que pode ser explicado pela predominância de gastos ineficientes e desvios no setor, mas sua avaliação exigiria uma análise com metodologias mais específicas. De maneira análoga, a irrelevância das despesas com judiciário, legislativo, assistência e previdência provavelmente está associada à natureza ineficiente desses gastos, marcados por baixa qualidade institucional, burocracia, etc.</a:t>
            </a:r>
          </a:p>
          <a:p>
            <a:pPr algn="just"/>
            <a:endParaRPr lang="pt-BR" sz="3000" dirty="0">
              <a:latin typeface="Arial" panose="020B0604020202020204" pitchFamily="34" charset="0"/>
              <a:cs typeface="Arial" panose="020B0604020202020204" pitchFamily="34" charset="0"/>
            </a:endParaRPr>
          </a:p>
        </p:txBody>
      </p:sp>
      <p:pic>
        <p:nvPicPr>
          <p:cNvPr id="6" name="Imagem 5">
            <a:extLst>
              <a:ext uri="{FF2B5EF4-FFF2-40B4-BE49-F238E27FC236}">
                <a16:creationId xmlns:a16="http://schemas.microsoft.com/office/drawing/2014/main" id="{D83C6182-8A8F-4EC4-827A-4D1A0412D0FE}"/>
              </a:ext>
            </a:extLst>
          </p:cNvPr>
          <p:cNvPicPr>
            <a:picLocks noChangeAspect="1"/>
          </p:cNvPicPr>
          <p:nvPr/>
        </p:nvPicPr>
        <p:blipFill>
          <a:blip r:embed="rId6"/>
          <a:stretch>
            <a:fillRect/>
          </a:stretch>
        </p:blipFill>
        <p:spPr>
          <a:xfrm>
            <a:off x="16338723" y="6686476"/>
            <a:ext cx="14197902" cy="15508226"/>
          </a:xfrm>
          <a:prstGeom prst="rect">
            <a:avLst/>
          </a:prstGeom>
        </p:spPr>
      </p:pic>
    </p:spTree>
    <p:extLst>
      <p:ext uri="{BB962C8B-B14F-4D97-AF65-F5344CB8AC3E}">
        <p14:creationId xmlns:p14="http://schemas.microsoft.com/office/powerpoint/2010/main" val="1244451633"/>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1220</TotalTime>
  <Words>1045</Words>
  <Application>Microsoft Office PowerPoint</Application>
  <PresentationFormat>Personalizar</PresentationFormat>
  <Paragraphs>23</Paragraphs>
  <Slides>1</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vt:i4>
      </vt:variant>
    </vt:vector>
  </HeadingPairs>
  <TitlesOfParts>
    <vt:vector size="7" baseType="lpstr">
      <vt:lpstr>Arial</vt:lpstr>
      <vt:lpstr>Calibri</vt:lpstr>
      <vt:lpstr>Calibri Light</vt:lpstr>
      <vt:lpstr>Cambria Math</vt:lpstr>
      <vt:lpstr>Times New Roman</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barbosa defante</dc:creator>
  <cp:lastModifiedBy>Yago Ramalho</cp:lastModifiedBy>
  <cp:revision>50</cp:revision>
  <cp:lastPrinted>2018-10-05T11:03:28Z</cp:lastPrinted>
  <dcterms:created xsi:type="dcterms:W3CDTF">2018-09-25T17:44:02Z</dcterms:created>
  <dcterms:modified xsi:type="dcterms:W3CDTF">2022-11-17T21:05:01Z</dcterms:modified>
</cp:coreProperties>
</file>