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8" r:id="rId9"/>
    <p:sldId id="276" r:id="rId10"/>
    <p:sldId id="277" r:id="rId11"/>
    <p:sldId id="267" r:id="rId12"/>
    <p:sldId id="262" r:id="rId13"/>
    <p:sldId id="263" r:id="rId14"/>
    <p:sldId id="264" r:id="rId15"/>
    <p:sldId id="265" r:id="rId16"/>
    <p:sldId id="269" r:id="rId17"/>
    <p:sldId id="275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0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FF282-A512-4B37-9A55-ED55AA7546BD}" type="datetimeFigureOut">
              <a:rPr lang="en-US" smtClean="0"/>
              <a:t>15-Sep-18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FD443-06EA-4EF7-8E07-FAAD91EB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FD443-06EA-4EF7-8E07-FAAD91EBAC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entaur" panose="02030504050205020304" pitchFamily="18" charset="0"/>
              </a:rPr>
              <a:t>CAN Protocol</a:t>
            </a:r>
            <a:endParaRPr lang="en-US" b="1" dirty="0">
              <a:latin typeface="Centaur" panose="020305040502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aur" panose="02030504050205020304" pitchFamily="18" charset="0"/>
              </a:rPr>
              <a:t>(Control Area Network)</a:t>
            </a:r>
            <a:endParaRPr lang="en-US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Centaur" panose="02030504050205020304" pitchFamily="18" charset="0"/>
              </a:rPr>
              <a:t>Wired AND Logic:</a:t>
            </a:r>
            <a:endParaRPr lang="en-US" sz="3200" b="1" dirty="0">
              <a:latin typeface="Centaur" panose="020305040502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1400" y="2743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Bus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01431" y="565046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3800" y="565739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0" y="6204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2" r="3198" b="-3480"/>
          <a:stretch/>
        </p:blipFill>
        <p:spPr>
          <a:xfrm>
            <a:off x="762000" y="1579417"/>
            <a:ext cx="7966364" cy="3837709"/>
          </a:xfrm>
        </p:spPr>
      </p:pic>
      <p:sp>
        <p:nvSpPr>
          <p:cNvPr id="17" name="TextBox 16"/>
          <p:cNvSpPr txBox="1"/>
          <p:nvPr/>
        </p:nvSpPr>
        <p:spPr>
          <a:xfrm>
            <a:off x="5943600" y="565046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Centaur" panose="02030504050205020304" pitchFamily="18" charset="0"/>
              </a:rPr>
              <a:t>4. Bit Stuffing:</a:t>
            </a:r>
            <a:endParaRPr lang="en-US" sz="3200" b="1" dirty="0">
              <a:latin typeface="Centaur" panose="020305040502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7526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Centaur" panose="02030504050205020304" pitchFamily="18" charset="0"/>
              </a:rPr>
              <a:t>Can uses NRZ coding with bit Stuffing after 5 consecutive Bits.</a:t>
            </a:r>
          </a:p>
          <a:p>
            <a:r>
              <a:rPr lang="en-US" sz="2800" dirty="0" smtClean="0">
                <a:latin typeface="Centaur" panose="02030504050205020304" pitchFamily="18" charset="0"/>
              </a:rPr>
              <a:t>NRZ having problem with long transmission with same polarity.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59424"/>
              </p:ext>
            </p:extLst>
          </p:nvPr>
        </p:nvGraphicFramePr>
        <p:xfrm>
          <a:off x="533397" y="4191000"/>
          <a:ext cx="8077210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260"/>
                <a:gridCol w="475130"/>
                <a:gridCol w="475130"/>
                <a:gridCol w="475130"/>
                <a:gridCol w="475130"/>
                <a:gridCol w="475130"/>
                <a:gridCol w="475130"/>
                <a:gridCol w="475130"/>
                <a:gridCol w="475130"/>
                <a:gridCol w="475130"/>
                <a:gridCol w="475130"/>
                <a:gridCol w="475130"/>
                <a:gridCol w="475130"/>
                <a:gridCol w="475130"/>
                <a:gridCol w="475130"/>
                <a:gridCol w="475130"/>
              </a:tblGrid>
              <a:tr h="447040">
                <a:tc>
                  <a:txBody>
                    <a:bodyPr/>
                    <a:lstStyle/>
                    <a:p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1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2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3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4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5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6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7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8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9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10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11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12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13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Stream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1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1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1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1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1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Stuffing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entaur" panose="02030504050205020304" pitchFamily="18" charset="0"/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1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1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1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1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1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De-stuff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1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1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1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1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entaur" panose="02030504050205020304" pitchFamily="18" charset="0"/>
                        </a:rPr>
                        <a:t>1</a:t>
                      </a:r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0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Centaur" panose="02030504050205020304" pitchFamily="18" charset="0"/>
              </a:rPr>
              <a:t>5. CAN frames:</a:t>
            </a:r>
            <a:endParaRPr lang="en-US" sz="32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entaur" panose="02030504050205020304" pitchFamily="18" charset="0"/>
              </a:rPr>
              <a:t>CAN frames are classified into 5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entaur" panose="02030504050205020304" pitchFamily="18" charset="0"/>
              </a:rPr>
              <a:t>Data frame.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entaur" panose="02030504050205020304" pitchFamily="18" charset="0"/>
              </a:rPr>
              <a:t>Remote frame.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entaur" panose="02030504050205020304" pitchFamily="18" charset="0"/>
              </a:rPr>
              <a:t>Error frame.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entaur" panose="02030504050205020304" pitchFamily="18" charset="0"/>
              </a:rPr>
              <a:t>Overload frame.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entaur" panose="02030504050205020304" pitchFamily="18" charset="0"/>
              </a:rPr>
              <a:t>Inter frame space.</a:t>
            </a:r>
          </a:p>
          <a:p>
            <a:r>
              <a:rPr lang="en-US" sz="2400" b="1" dirty="0" smtClean="0">
                <a:latin typeface="Centaur" panose="02030504050205020304" pitchFamily="18" charset="0"/>
              </a:rPr>
              <a:t>Data &amp; Remote frame: </a:t>
            </a:r>
          </a:p>
          <a:p>
            <a:pPr marL="0" indent="0">
              <a:buNone/>
            </a:pPr>
            <a:endParaRPr lang="en-US" sz="2400" dirty="0">
              <a:latin typeface="Centaur" panose="020305040502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025622"/>
              </p:ext>
            </p:extLst>
          </p:nvPr>
        </p:nvGraphicFramePr>
        <p:xfrm>
          <a:off x="1219200" y="4419600"/>
          <a:ext cx="60960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371600"/>
                <a:gridCol w="34290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entaur" panose="02030504050205020304" pitchFamily="18" charset="0"/>
                        </a:rPr>
                        <a:t>IDE</a:t>
                      </a:r>
                      <a:endParaRPr lang="en-US" sz="2400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entaur" panose="02030504050205020304" pitchFamily="18" charset="0"/>
                        </a:rPr>
                        <a:t>RTR</a:t>
                      </a:r>
                      <a:endParaRPr lang="en-US" sz="2400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entaur" panose="02030504050205020304" pitchFamily="18" charset="0"/>
                        </a:rPr>
                        <a:t>Frame</a:t>
                      </a:r>
                      <a:endParaRPr lang="en-US" sz="2400" b="1" i="0" u="none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sz="2400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sz="2400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aur" panose="02030504050205020304" pitchFamily="18" charset="0"/>
                        </a:rPr>
                        <a:t>Standard data frame</a:t>
                      </a:r>
                      <a:endParaRPr lang="en-US" sz="2400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sz="2400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aur" panose="02030504050205020304" pitchFamily="18" charset="0"/>
                        </a:rPr>
                        <a:t>1</a:t>
                      </a:r>
                      <a:endParaRPr lang="en-US" sz="2400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entaur" panose="02030504050205020304" pitchFamily="18" charset="0"/>
                        </a:rPr>
                        <a:t>Standard remote frame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aur" panose="02030504050205020304" pitchFamily="18" charset="0"/>
                        </a:rPr>
                        <a:t>1</a:t>
                      </a:r>
                      <a:endParaRPr lang="en-US" sz="2400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sz="2400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entaur" panose="02030504050205020304" pitchFamily="18" charset="0"/>
                        </a:rPr>
                        <a:t>Extended</a:t>
                      </a:r>
                      <a:r>
                        <a:rPr lang="en-US" sz="2400" baseline="0" dirty="0" smtClean="0">
                          <a:latin typeface="Centaur" panose="02030504050205020304" pitchFamily="18" charset="0"/>
                        </a:rPr>
                        <a:t> data</a:t>
                      </a:r>
                      <a:r>
                        <a:rPr lang="en-US" sz="2400" dirty="0" smtClean="0">
                          <a:latin typeface="Centaur" panose="02030504050205020304" pitchFamily="18" charset="0"/>
                        </a:rPr>
                        <a:t> frame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aur" panose="02030504050205020304" pitchFamily="18" charset="0"/>
                        </a:rPr>
                        <a:t>1</a:t>
                      </a:r>
                      <a:endParaRPr lang="en-US" sz="2400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aur" panose="02030504050205020304" pitchFamily="18" charset="0"/>
                        </a:rPr>
                        <a:t>1</a:t>
                      </a:r>
                      <a:endParaRPr lang="en-US" sz="2400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entaur" panose="02030504050205020304" pitchFamily="18" charset="0"/>
                        </a:rPr>
                        <a:t>Extended</a:t>
                      </a:r>
                      <a:r>
                        <a:rPr lang="en-US" sz="2400" baseline="0" dirty="0" smtClean="0">
                          <a:latin typeface="Centaur" panose="02030504050205020304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Centaur" panose="02030504050205020304" pitchFamily="18" charset="0"/>
                        </a:rPr>
                        <a:t>remote frame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0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Centaur" panose="02030504050205020304" pitchFamily="18" charset="0"/>
              </a:rPr>
              <a:t>5. CAN frames: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Centaur" panose="02030504050205020304" pitchFamily="18" charset="0"/>
              </a:rPr>
              <a:t>Error frame: </a:t>
            </a:r>
          </a:p>
          <a:p>
            <a:pPr marL="0" indent="0">
              <a:buNone/>
            </a:pPr>
            <a:r>
              <a:rPr lang="en-US" sz="2400" b="1" dirty="0">
                <a:latin typeface="Centaur" panose="02030504050205020304" pitchFamily="18" charset="0"/>
              </a:rPr>
              <a:t>	</a:t>
            </a:r>
            <a:r>
              <a:rPr lang="en-US" sz="2400" dirty="0">
                <a:latin typeface="Centaur" panose="02030504050205020304" pitchFamily="18" charset="0"/>
              </a:rPr>
              <a:t>D</a:t>
            </a:r>
            <a:r>
              <a:rPr lang="en-US" sz="2400" dirty="0" smtClean="0">
                <a:latin typeface="Centaur" panose="02030504050205020304" pitchFamily="18" charset="0"/>
              </a:rPr>
              <a:t>epends upon TEC (</a:t>
            </a:r>
            <a:r>
              <a:rPr lang="en-US" sz="2400" dirty="0" err="1" smtClean="0">
                <a:latin typeface="Centaur" panose="02030504050205020304" pitchFamily="18" charset="0"/>
              </a:rPr>
              <a:t>Tx</a:t>
            </a:r>
            <a:r>
              <a:rPr lang="en-US" sz="2400" dirty="0" smtClean="0">
                <a:latin typeface="Centaur" panose="02030504050205020304" pitchFamily="18" charset="0"/>
              </a:rPr>
              <a:t> error counter) &amp; REC (Rx error counter) errors classified as 3 types.</a:t>
            </a:r>
          </a:p>
          <a:p>
            <a:pPr marL="0" indent="0">
              <a:buNone/>
            </a:pPr>
            <a:endParaRPr lang="en-US" sz="2400" dirty="0" smtClean="0">
              <a:latin typeface="Centaur" panose="020305040502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latin typeface="Centaur" panose="02030504050205020304" pitchFamily="18" charset="0"/>
              </a:rPr>
              <a:t>Active error frame (TEC &amp; REC  &lt;= 127).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latin typeface="Centaur" panose="02030504050205020304" pitchFamily="18" charset="0"/>
              </a:rPr>
              <a:t>passive error frame</a:t>
            </a:r>
            <a:r>
              <a:rPr lang="en-US" sz="2400" b="1" dirty="0">
                <a:latin typeface="Centaur" panose="02030504050205020304" pitchFamily="18" charset="0"/>
              </a:rPr>
              <a:t> (TEC &amp; REC </a:t>
            </a:r>
            <a:r>
              <a:rPr lang="en-US" sz="2400" b="1" dirty="0" smtClean="0">
                <a:latin typeface="Centaur" panose="02030504050205020304" pitchFamily="18" charset="0"/>
              </a:rPr>
              <a:t> &gt;127).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latin typeface="Centaur" panose="02030504050205020304" pitchFamily="18" charset="0"/>
              </a:rPr>
              <a:t>Bus off (only TEC &gt; 255).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Centaur" panose="02030504050205020304" pitchFamily="18" charset="0"/>
              </a:rPr>
              <a:t>5. CAN frames:</a:t>
            </a:r>
            <a:endParaRPr lang="en-US" sz="3200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aur" panose="02030504050205020304" pitchFamily="18" charset="0"/>
              </a:rPr>
              <a:t>Active Error frame:</a:t>
            </a:r>
          </a:p>
          <a:p>
            <a:endParaRPr lang="en-US" dirty="0">
              <a:latin typeface="Centaur" panose="02030504050205020304" pitchFamily="18" charset="0"/>
            </a:endParaRPr>
          </a:p>
          <a:p>
            <a:endParaRPr lang="en-US" dirty="0" smtClean="0">
              <a:latin typeface="Centaur" panose="02030504050205020304" pitchFamily="18" charset="0"/>
            </a:endParaRPr>
          </a:p>
          <a:p>
            <a:endParaRPr lang="en-US" dirty="0" smtClean="0">
              <a:latin typeface="Centaur" panose="02030504050205020304" pitchFamily="18" charset="0"/>
            </a:endParaRPr>
          </a:p>
          <a:p>
            <a:r>
              <a:rPr lang="en-US" dirty="0" smtClean="0">
                <a:latin typeface="Centaur" panose="02030504050205020304" pitchFamily="18" charset="0"/>
              </a:rPr>
              <a:t>Passive Error frame:</a:t>
            </a:r>
          </a:p>
          <a:p>
            <a:endParaRPr lang="en-US" dirty="0">
              <a:latin typeface="Centaur" panose="020305040502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168831"/>
              </p:ext>
            </p:extLst>
          </p:nvPr>
        </p:nvGraphicFramePr>
        <p:xfrm>
          <a:off x="685801" y="2209800"/>
          <a:ext cx="784859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219200"/>
                <a:gridCol w="1219200"/>
                <a:gridCol w="1219200"/>
                <a:gridCol w="2209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  <a:latin typeface="Centaur" panose="02030504050205020304" pitchFamily="18" charset="0"/>
                        </a:rPr>
                        <a:t>DATA  (OR)</a:t>
                      </a:r>
                      <a:r>
                        <a:rPr lang="en-US" baseline="0" dirty="0" smtClean="0">
                          <a:solidFill>
                            <a:srgbClr val="FFFF00"/>
                          </a:solidFill>
                          <a:latin typeface="Centaur" panose="02030504050205020304" pitchFamily="18" charset="0"/>
                        </a:rPr>
                        <a:t> REMOTE frame</a:t>
                      </a:r>
                      <a:endParaRPr lang="en-US" dirty="0">
                        <a:solidFill>
                          <a:srgbClr val="FFFF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6 – Dominant</a:t>
                      </a:r>
                      <a:r>
                        <a:rPr lang="en-US" baseline="0" dirty="0" smtClean="0">
                          <a:latin typeface="Centaur" panose="02030504050205020304" pitchFamily="18" charset="0"/>
                        </a:rPr>
                        <a:t> bits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0-6 super</a:t>
                      </a:r>
                      <a:r>
                        <a:rPr lang="en-US" baseline="0" dirty="0" smtClean="0">
                          <a:latin typeface="Centaur" panose="02030504050205020304" pitchFamily="18" charset="0"/>
                        </a:rPr>
                        <a:t> position of error flags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8- Error delimiters (8 recessive bits)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  <a:latin typeface="Centaur" panose="02030504050205020304" pitchFamily="18" charset="0"/>
                        </a:rPr>
                        <a:t>INTER FRAME SPACE</a:t>
                      </a:r>
                      <a:endParaRPr lang="en-US" dirty="0">
                        <a:solidFill>
                          <a:srgbClr val="FFFF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69606"/>
              </p:ext>
            </p:extLst>
          </p:nvPr>
        </p:nvGraphicFramePr>
        <p:xfrm>
          <a:off x="838199" y="5029200"/>
          <a:ext cx="7620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220133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FF00"/>
                          </a:solidFill>
                          <a:latin typeface="Centaur" panose="02030504050205020304" pitchFamily="18" charset="0"/>
                        </a:rPr>
                        <a:t>DATA  (OR)</a:t>
                      </a:r>
                      <a:r>
                        <a:rPr lang="en-US" baseline="0" dirty="0" smtClean="0">
                          <a:solidFill>
                            <a:srgbClr val="FFFF00"/>
                          </a:solidFill>
                          <a:latin typeface="Centaur" panose="02030504050205020304" pitchFamily="18" charset="0"/>
                        </a:rPr>
                        <a:t> REMOTE frame</a:t>
                      </a:r>
                      <a:endParaRPr lang="en-US" dirty="0" smtClean="0">
                        <a:solidFill>
                          <a:srgbClr val="FFFF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entaur" panose="02030504050205020304" pitchFamily="18" charset="0"/>
                        </a:rPr>
                        <a:t>6 – Recessive</a:t>
                      </a:r>
                      <a:r>
                        <a:rPr lang="en-US" baseline="0" dirty="0" smtClean="0">
                          <a:latin typeface="Centaur" panose="02030504050205020304" pitchFamily="18" charset="0"/>
                        </a:rPr>
                        <a:t> bits</a:t>
                      </a:r>
                      <a:endParaRPr lang="en-US" dirty="0" smtClean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entaur" panose="02030504050205020304" pitchFamily="18" charset="0"/>
                        </a:rPr>
                        <a:t>0-6 super</a:t>
                      </a:r>
                      <a:r>
                        <a:rPr lang="en-US" baseline="0" dirty="0" smtClean="0">
                          <a:latin typeface="Centaur" panose="02030504050205020304" pitchFamily="18" charset="0"/>
                        </a:rPr>
                        <a:t> position of error flags</a:t>
                      </a:r>
                      <a:endParaRPr lang="en-US" dirty="0" smtClean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entaur" panose="02030504050205020304" pitchFamily="18" charset="0"/>
                        </a:rPr>
                        <a:t>8- Error delimiters (8 recessive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FF00"/>
                          </a:solidFill>
                          <a:latin typeface="Centaur" panose="02030504050205020304" pitchFamily="18" charset="0"/>
                        </a:rPr>
                        <a:t>INTER FRAME SPACE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7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Centaur" panose="02030504050205020304" pitchFamily="18" charset="0"/>
              </a:rPr>
              <a:t>5. CAN frames: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entaur" panose="02030504050205020304" pitchFamily="18" charset="0"/>
              </a:rPr>
              <a:t>Overload frame</a:t>
            </a:r>
            <a:r>
              <a:rPr lang="en-US" dirty="0" smtClean="0">
                <a:latin typeface="Centaur" panose="02030504050205020304" pitchFamily="18" charset="0"/>
              </a:rPr>
              <a:t>:</a:t>
            </a:r>
          </a:p>
          <a:p>
            <a:endParaRPr lang="en-US" dirty="0">
              <a:latin typeface="Centaur" panose="02030504050205020304" pitchFamily="18" charset="0"/>
            </a:endParaRPr>
          </a:p>
          <a:p>
            <a:endParaRPr lang="en-US" dirty="0" smtClean="0">
              <a:latin typeface="Centaur" panose="02030504050205020304" pitchFamily="18" charset="0"/>
            </a:endParaRPr>
          </a:p>
          <a:p>
            <a:r>
              <a:rPr lang="en-US" b="1" dirty="0" smtClean="0">
                <a:latin typeface="Centaur" panose="02030504050205020304" pitchFamily="18" charset="0"/>
              </a:rPr>
              <a:t>Inter frame Space:</a:t>
            </a:r>
          </a:p>
          <a:p>
            <a:pPr marL="0" indent="0">
              <a:buNone/>
            </a:pPr>
            <a:endParaRPr lang="en-US" b="1" dirty="0" smtClean="0">
              <a:latin typeface="Centaur" panose="02030504050205020304" pitchFamily="18" charset="0"/>
            </a:endParaRPr>
          </a:p>
          <a:p>
            <a:endParaRPr lang="en-US" dirty="0">
              <a:latin typeface="Centaur" panose="02030504050205020304" pitchFamily="18" charset="0"/>
            </a:endParaRPr>
          </a:p>
          <a:p>
            <a:endParaRPr lang="en-US" dirty="0" smtClean="0">
              <a:latin typeface="Centaur" panose="02030504050205020304" pitchFamily="18" charset="0"/>
            </a:endParaRPr>
          </a:p>
          <a:p>
            <a:endParaRPr lang="en-US" dirty="0">
              <a:latin typeface="Centaur" panose="02030504050205020304" pitchFamily="18" charset="0"/>
            </a:endParaRPr>
          </a:p>
          <a:p>
            <a:endParaRPr lang="en-US" dirty="0" smtClean="0">
              <a:latin typeface="Centaur" panose="02030504050205020304" pitchFamily="18" charset="0"/>
            </a:endParaRPr>
          </a:p>
          <a:p>
            <a:endParaRPr lang="en-US" dirty="0">
              <a:latin typeface="Centaur" panose="020305040502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314854"/>
              </p:ext>
            </p:extLst>
          </p:nvPr>
        </p:nvGraphicFramePr>
        <p:xfrm>
          <a:off x="762000" y="2286000"/>
          <a:ext cx="7620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  <a:latin typeface="Centaur" panose="02030504050205020304" pitchFamily="18" charset="0"/>
                        </a:rPr>
                        <a:t>Inter</a:t>
                      </a:r>
                      <a:r>
                        <a:rPr lang="en-US" baseline="0" dirty="0" smtClean="0">
                          <a:solidFill>
                            <a:srgbClr val="FFFF00"/>
                          </a:solidFill>
                          <a:latin typeface="Centaur" panose="02030504050205020304" pitchFamily="18" charset="0"/>
                        </a:rPr>
                        <a:t> Frame Space</a:t>
                      </a:r>
                      <a:endParaRPr lang="en-US" dirty="0">
                        <a:solidFill>
                          <a:srgbClr val="FFFF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entaur" panose="02030504050205020304" pitchFamily="18" charset="0"/>
                        </a:rPr>
                        <a:t>6 – Dominant</a:t>
                      </a:r>
                      <a:r>
                        <a:rPr lang="en-US" baseline="0" dirty="0" smtClean="0">
                          <a:latin typeface="Centaur" panose="02030504050205020304" pitchFamily="18" charset="0"/>
                        </a:rPr>
                        <a:t> bits</a:t>
                      </a:r>
                      <a:endParaRPr lang="en-US" dirty="0" smtClean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entaur" panose="02030504050205020304" pitchFamily="18" charset="0"/>
                        </a:rPr>
                        <a:t>0-6 super</a:t>
                      </a:r>
                      <a:r>
                        <a:rPr lang="en-US" baseline="0" dirty="0" smtClean="0">
                          <a:latin typeface="Centaur" panose="02030504050205020304" pitchFamily="18" charset="0"/>
                        </a:rPr>
                        <a:t> position of over load flags</a:t>
                      </a:r>
                      <a:endParaRPr lang="en-US" dirty="0" smtClean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entaur" panose="02030504050205020304" pitchFamily="18" charset="0"/>
                        </a:rPr>
                        <a:t>8- over</a:t>
                      </a:r>
                      <a:r>
                        <a:rPr lang="en-US" baseline="0" dirty="0" smtClean="0">
                          <a:latin typeface="Centaur" panose="02030504050205020304" pitchFamily="18" charset="0"/>
                        </a:rPr>
                        <a:t> load </a:t>
                      </a:r>
                      <a:r>
                        <a:rPr lang="en-US" dirty="0" smtClean="0">
                          <a:latin typeface="Centaur" panose="02030504050205020304" pitchFamily="18" charset="0"/>
                        </a:rPr>
                        <a:t>delimiters (8 recessive bits)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508288"/>
              </p:ext>
            </p:extLst>
          </p:nvPr>
        </p:nvGraphicFramePr>
        <p:xfrm>
          <a:off x="838200" y="4267200"/>
          <a:ext cx="7543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  <a:latin typeface="Centaur" panose="02030504050205020304" pitchFamily="18" charset="0"/>
                        </a:rPr>
                        <a:t>Data//Remote//Overload//Error frame</a:t>
                      </a:r>
                      <a:endParaRPr lang="en-US" dirty="0">
                        <a:solidFill>
                          <a:srgbClr val="FFFF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3</a:t>
                      </a:r>
                      <a:r>
                        <a:rPr lang="en-US" baseline="0" dirty="0" smtClean="0">
                          <a:latin typeface="Centaur" panose="02030504050205020304" pitchFamily="18" charset="0"/>
                        </a:rPr>
                        <a:t> bits  Intermission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0-? Bus</a:t>
                      </a:r>
                      <a:r>
                        <a:rPr lang="en-US" baseline="0" dirty="0" smtClean="0">
                          <a:latin typeface="Centaur" panose="02030504050205020304" pitchFamily="18" charset="0"/>
                        </a:rPr>
                        <a:t> Idle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  <a:latin typeface="Centaur" panose="02030504050205020304" pitchFamily="18" charset="0"/>
                        </a:rPr>
                        <a:t>Data //</a:t>
                      </a:r>
                      <a:r>
                        <a:rPr lang="en-US" baseline="0" dirty="0" smtClean="0">
                          <a:solidFill>
                            <a:srgbClr val="FFFF00"/>
                          </a:solidFill>
                          <a:latin typeface="Centaur" panose="02030504050205020304" pitchFamily="18" charset="0"/>
                        </a:rPr>
                        <a:t> Remote</a:t>
                      </a:r>
                      <a:endParaRPr lang="en-US" dirty="0">
                        <a:solidFill>
                          <a:srgbClr val="FFFF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86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Centaur" panose="02030504050205020304" pitchFamily="18" charset="0"/>
              </a:rPr>
              <a:t>6. Error Detection</a:t>
            </a:r>
            <a:endParaRPr lang="en-US" sz="32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entaur" panose="02030504050205020304" pitchFamily="18" charset="0"/>
              </a:rPr>
              <a:t>Bit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entaur" panose="02030504050205020304" pitchFamily="18" charset="0"/>
              </a:rPr>
              <a:t>Stuff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entaur" panose="02030504050205020304" pitchFamily="18" charset="0"/>
              </a:rPr>
              <a:t>CRC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entaur" panose="02030504050205020304" pitchFamily="18" charset="0"/>
              </a:rPr>
              <a:t>Form error – </a:t>
            </a:r>
            <a:r>
              <a:rPr lang="en-US" sz="2800" b="1" dirty="0" smtClean="0">
                <a:latin typeface="Centaur" panose="02030504050205020304" pitchFamily="18" charset="0"/>
              </a:rPr>
              <a:t>CRC</a:t>
            </a:r>
            <a:r>
              <a:rPr lang="en-US" sz="2800" dirty="0" smtClean="0">
                <a:latin typeface="Centaur" panose="02030504050205020304" pitchFamily="18" charset="0"/>
              </a:rPr>
              <a:t> del, </a:t>
            </a:r>
            <a:r>
              <a:rPr lang="en-US" sz="2800" b="1" dirty="0" smtClean="0">
                <a:latin typeface="Centaur" panose="02030504050205020304" pitchFamily="18" charset="0"/>
              </a:rPr>
              <a:t>ACK</a:t>
            </a:r>
            <a:r>
              <a:rPr lang="en-US" sz="2800" dirty="0" smtClean="0">
                <a:latin typeface="Centaur" panose="02030504050205020304" pitchFamily="18" charset="0"/>
              </a:rPr>
              <a:t> del, </a:t>
            </a:r>
            <a:r>
              <a:rPr lang="en-US" sz="2800" b="1" dirty="0" smtClean="0">
                <a:latin typeface="Centaur" panose="02030504050205020304" pitchFamily="18" charset="0"/>
              </a:rPr>
              <a:t>EOF</a:t>
            </a:r>
            <a:r>
              <a:rPr lang="en-US" sz="2800" dirty="0" smtClean="0">
                <a:latin typeface="Centaur" panose="02030504050205020304" pitchFamily="18" charset="0"/>
              </a:rPr>
              <a:t> &amp; </a:t>
            </a:r>
            <a:r>
              <a:rPr lang="en-US" sz="2800" b="1" dirty="0" smtClean="0">
                <a:latin typeface="Centaur" panose="02030504050205020304" pitchFamily="18" charset="0"/>
              </a:rPr>
              <a:t>IFS</a:t>
            </a:r>
            <a:r>
              <a:rPr lang="en-US" sz="2800" dirty="0" smtClean="0">
                <a:latin typeface="Centaur" panose="02030504050205020304" pitchFamily="18" charset="0"/>
              </a:rPr>
              <a:t> Should be recessive.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entaur" panose="02030504050205020304" pitchFamily="18" charset="0"/>
              </a:rPr>
              <a:t>ACK error</a:t>
            </a:r>
          </a:p>
        </p:txBody>
      </p:sp>
    </p:spTree>
    <p:extLst>
      <p:ext uri="{BB962C8B-B14F-4D97-AF65-F5344CB8AC3E}">
        <p14:creationId xmlns:p14="http://schemas.microsoft.com/office/powerpoint/2010/main" val="346410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Centaur" panose="02030504050205020304" pitchFamily="18" charset="0"/>
              </a:rPr>
              <a:t>7. Synchronization in CAN: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separate clock signal in CAN bus to synchronize. CAN frame it self used for synchronization of clocks on all the nodes.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synchronizations in CAN.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synchronization.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 (or) RE synchronization.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synchronization held on at the time of SOF(Start of Frame).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 synchronization is happening for every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recessive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dominant bit edge.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entaur" panose="020305040502050203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800600" y="4516580"/>
            <a:ext cx="2438400" cy="782780"/>
            <a:chOff x="4648200" y="3893127"/>
            <a:chExt cx="2438400" cy="782780"/>
          </a:xfrm>
        </p:grpSpPr>
        <p:cxnSp>
          <p:nvCxnSpPr>
            <p:cNvPr id="9" name="Elbow Connector 8"/>
            <p:cNvCxnSpPr/>
            <p:nvPr/>
          </p:nvCxnSpPr>
          <p:spPr>
            <a:xfrm flipV="1">
              <a:off x="5105400" y="3893127"/>
              <a:ext cx="990600" cy="7620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4648200" y="3906980"/>
              <a:ext cx="2438400" cy="768927"/>
              <a:chOff x="4648200" y="3886200"/>
              <a:chExt cx="2438400" cy="768927"/>
            </a:xfrm>
          </p:grpSpPr>
          <p:cxnSp>
            <p:nvCxnSpPr>
              <p:cNvPr id="8" name="Elbow Connector 7"/>
              <p:cNvCxnSpPr/>
              <p:nvPr/>
            </p:nvCxnSpPr>
            <p:spPr>
              <a:xfrm>
                <a:off x="4648200" y="3886200"/>
                <a:ext cx="914400" cy="762000"/>
              </a:xfrm>
              <a:prstGeom prst="bentConnector3">
                <a:avLst>
                  <a:gd name="adj1" fmla="val 51515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Elbow Connector 11"/>
              <p:cNvCxnSpPr/>
              <p:nvPr/>
            </p:nvCxnSpPr>
            <p:spPr>
              <a:xfrm>
                <a:off x="5638800" y="3886200"/>
                <a:ext cx="914400" cy="762000"/>
              </a:xfrm>
              <a:prstGeom prst="bentConnector3">
                <a:avLst>
                  <a:gd name="adj1" fmla="val 51515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/>
              <p:cNvCxnSpPr/>
              <p:nvPr/>
            </p:nvCxnSpPr>
            <p:spPr>
              <a:xfrm flipV="1">
                <a:off x="6096000" y="3893127"/>
                <a:ext cx="990600" cy="762000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167745" y="3886200"/>
                <a:ext cx="0" cy="762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158345" y="3886200"/>
                <a:ext cx="0" cy="7620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1143000" y="53340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of frame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3000" y="53340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every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recessive to dominant bit edge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336963" y="4495800"/>
            <a:ext cx="914400" cy="762000"/>
            <a:chOff x="1565563" y="3906980"/>
            <a:chExt cx="914400" cy="762000"/>
          </a:xfrm>
        </p:grpSpPr>
        <p:cxnSp>
          <p:nvCxnSpPr>
            <p:cNvPr id="5" name="Elbow Connector 4"/>
            <p:cNvCxnSpPr/>
            <p:nvPr/>
          </p:nvCxnSpPr>
          <p:spPr>
            <a:xfrm>
              <a:off x="1565563" y="3906980"/>
              <a:ext cx="914400" cy="762000"/>
            </a:xfrm>
            <a:prstGeom prst="bentConnector3">
              <a:avLst>
                <a:gd name="adj1" fmla="val 515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022763" y="3906980"/>
              <a:ext cx="0" cy="7620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61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Centaur" panose="02030504050205020304" pitchFamily="18" charset="0"/>
              </a:rPr>
              <a:t>8. Bit Timing :</a:t>
            </a:r>
            <a:endParaRPr lang="en-US" sz="32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Centaur" panose="02030504050205020304" pitchFamily="18" charset="0"/>
              </a:rPr>
              <a:t>Bit time: </a:t>
            </a:r>
            <a:r>
              <a:rPr lang="en-US" sz="2400" dirty="0" smtClean="0">
                <a:latin typeface="Centaur" panose="02030504050205020304" pitchFamily="18" charset="0"/>
              </a:rPr>
              <a:t>The time it takes to transmit one bit (either Recessive or Dominant).</a:t>
            </a:r>
          </a:p>
          <a:p>
            <a:r>
              <a:rPr lang="en-US" sz="2400" dirty="0" smtClean="0">
                <a:latin typeface="Centaur" panose="02030504050205020304" pitchFamily="18" charset="0"/>
              </a:rPr>
              <a:t>Bit time =(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smtClean="0">
                <a:latin typeface="Centaur" panose="02030504050205020304" pitchFamily="18" charset="0"/>
              </a:rPr>
              <a:t>/System Frequency).</a:t>
            </a:r>
          </a:p>
          <a:p>
            <a:r>
              <a:rPr lang="en-US" sz="2400" dirty="0" smtClean="0">
                <a:latin typeface="Centaur" panose="02030504050205020304" pitchFamily="18" charset="0"/>
              </a:rPr>
              <a:t>Bit time is divided into </a:t>
            </a:r>
            <a:r>
              <a:rPr lang="en-US" sz="2400" b="1" dirty="0" smtClean="0">
                <a:latin typeface="Centaur" panose="02030504050205020304" pitchFamily="18" charset="0"/>
              </a:rPr>
              <a:t>4</a:t>
            </a:r>
            <a:r>
              <a:rPr lang="en-US" sz="2400" dirty="0" smtClean="0">
                <a:latin typeface="Centaur" panose="02030504050205020304" pitchFamily="18" charset="0"/>
              </a:rPr>
              <a:t> Segments.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entaur" panose="02030504050205020304" pitchFamily="18" charset="0"/>
              </a:rPr>
              <a:t>Sync Segment.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entaur" panose="02030504050205020304" pitchFamily="18" charset="0"/>
              </a:rPr>
              <a:t>Propagation Segment.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entaur" panose="02030504050205020304" pitchFamily="18" charset="0"/>
              </a:rPr>
              <a:t>Phase Segment-1.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entaur" panose="02030504050205020304" pitchFamily="18" charset="0"/>
              </a:rPr>
              <a:t>Phase Segment-2.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806191"/>
              </p:ext>
            </p:extLst>
          </p:nvPr>
        </p:nvGraphicFramePr>
        <p:xfrm>
          <a:off x="609600" y="5257800"/>
          <a:ext cx="8001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  <a:gridCol w="2000250"/>
                <a:gridCol w="2000250"/>
                <a:gridCol w="2000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Sync</a:t>
                      </a:r>
                      <a:r>
                        <a:rPr lang="en-US" baseline="0" dirty="0" smtClean="0">
                          <a:latin typeface="Centaur" panose="02030504050205020304" pitchFamily="18" charset="0"/>
                        </a:rPr>
                        <a:t> Segment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Propagation segments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Phase- Segment 1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Phase-</a:t>
                      </a:r>
                      <a:r>
                        <a:rPr lang="en-US" baseline="0" dirty="0" smtClean="0">
                          <a:latin typeface="Centaur" panose="02030504050205020304" pitchFamily="18" charset="0"/>
                        </a:rPr>
                        <a:t> segment 2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Centaur" panose="02030504050205020304" pitchFamily="18" charset="0"/>
              </a:rPr>
              <a:t>8. Bit </a:t>
            </a:r>
            <a:r>
              <a:rPr lang="en-US" sz="3200" b="1" dirty="0">
                <a:latin typeface="Centaur" panose="02030504050205020304" pitchFamily="18" charset="0"/>
              </a:rPr>
              <a:t>Timing 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entaur" panose="02030504050205020304" pitchFamily="18" charset="0"/>
              </a:rPr>
              <a:t>One bit time is divided into </a:t>
            </a:r>
            <a:r>
              <a:rPr lang="en-US" sz="2800" b="1" dirty="0" smtClean="0">
                <a:latin typeface="Centaur" panose="02030504050205020304" pitchFamily="18" charset="0"/>
              </a:rPr>
              <a:t>9</a:t>
            </a:r>
            <a:r>
              <a:rPr lang="en-US" sz="2800" dirty="0" smtClean="0">
                <a:latin typeface="Centaur" panose="02030504050205020304" pitchFamily="18" charset="0"/>
              </a:rPr>
              <a:t> quantum times.</a:t>
            </a:r>
          </a:p>
          <a:p>
            <a:r>
              <a:rPr lang="en-US" sz="2800" b="1" dirty="0" smtClean="0">
                <a:latin typeface="Centaur" panose="02030504050205020304" pitchFamily="18" charset="0"/>
              </a:rPr>
              <a:t>Quantum Time(</a:t>
            </a:r>
            <a:r>
              <a:rPr lang="en-US" sz="2800" b="1" dirty="0" err="1" smtClean="0">
                <a:latin typeface="Centaur" panose="02030504050205020304" pitchFamily="18" charset="0"/>
              </a:rPr>
              <a:t>tq</a:t>
            </a:r>
            <a:r>
              <a:rPr lang="en-US" sz="2800" b="1" dirty="0" smtClean="0">
                <a:latin typeface="Centaur" panose="02030504050205020304" pitchFamily="18" charset="0"/>
              </a:rPr>
              <a:t>)= Baud Rate pre-scalar/F sys</a:t>
            </a:r>
            <a:r>
              <a:rPr lang="en-US" sz="2800" dirty="0" smtClean="0">
                <a:latin typeface="Centaur" panose="02030504050205020304" pitchFamily="18" charset="0"/>
              </a:rPr>
              <a:t>.</a:t>
            </a:r>
          </a:p>
          <a:p>
            <a:endParaRPr lang="en-US" sz="2800" dirty="0" smtClean="0">
              <a:latin typeface="Centaur" panose="02030504050205020304" pitchFamily="18" charset="0"/>
            </a:endParaRPr>
          </a:p>
          <a:p>
            <a:endParaRPr lang="en-US" sz="2800" dirty="0">
              <a:latin typeface="Centaur" panose="02030504050205020304" pitchFamily="18" charset="0"/>
            </a:endParaRPr>
          </a:p>
          <a:p>
            <a:endParaRPr lang="en-US" sz="2800" dirty="0" smtClean="0">
              <a:latin typeface="Centaur" panose="02030504050205020304" pitchFamily="18" charset="0"/>
            </a:endParaRPr>
          </a:p>
          <a:p>
            <a:endParaRPr lang="en-US" sz="2800" dirty="0">
              <a:latin typeface="Centaur" panose="02030504050205020304" pitchFamily="18" charset="0"/>
            </a:endParaRPr>
          </a:p>
          <a:p>
            <a:r>
              <a:rPr lang="en-US" sz="2800" b="1" dirty="0" smtClean="0">
                <a:latin typeface="Centaur" panose="02030504050205020304" pitchFamily="18" charset="0"/>
              </a:rPr>
              <a:t>Sample point: </a:t>
            </a:r>
            <a:r>
              <a:rPr lang="en-US" sz="2800" dirty="0" smtClean="0">
                <a:latin typeface="Centaur" panose="02030504050205020304" pitchFamily="18" charset="0"/>
              </a:rPr>
              <a:t>It is the point of time at which bus value is read &amp; interpreted as one.</a:t>
            </a:r>
            <a:endParaRPr lang="en-US" sz="2800" dirty="0">
              <a:latin typeface="Centaur" panose="020305040502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" t="37695" r="6985" b="-1252"/>
          <a:stretch/>
        </p:blipFill>
        <p:spPr>
          <a:xfrm>
            <a:off x="533399" y="2743200"/>
            <a:ext cx="7952509" cy="178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Centaur" panose="02030504050205020304" pitchFamily="18" charset="0"/>
              </a:rPr>
              <a:t>List of Contents :</a:t>
            </a:r>
            <a:endParaRPr lang="en-US" sz="32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aur" panose="02030504050205020304" pitchFamily="18" charset="0"/>
              </a:rPr>
              <a:t>CAN introduction.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entaur" panose="02030504050205020304" pitchFamily="18" charset="0"/>
              </a:rPr>
              <a:t>Properties </a:t>
            </a:r>
            <a:r>
              <a:rPr lang="en-US" sz="2400" dirty="0">
                <a:latin typeface="Centaur" panose="02030504050205020304" pitchFamily="18" charset="0"/>
              </a:rPr>
              <a:t>of CAN.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entaur" panose="02030504050205020304" pitchFamily="18" charset="0"/>
              </a:rPr>
              <a:t>F</a:t>
            </a:r>
            <a:r>
              <a:rPr lang="en-US" sz="2400" dirty="0" smtClean="0">
                <a:latin typeface="Centaur" panose="02030504050205020304" pitchFamily="18" charset="0"/>
              </a:rPr>
              <a:t>rame </a:t>
            </a:r>
            <a:r>
              <a:rPr lang="en-US" sz="2400" dirty="0">
                <a:latin typeface="Centaur" panose="02030504050205020304" pitchFamily="18" charset="0"/>
              </a:rPr>
              <a:t>formats (Standard &amp; Extended).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entaur" panose="02030504050205020304" pitchFamily="18" charset="0"/>
              </a:rPr>
              <a:t>Bit </a:t>
            </a:r>
            <a:r>
              <a:rPr lang="en-US" sz="2400" dirty="0">
                <a:latin typeface="Centaur" panose="02030504050205020304" pitchFamily="18" charset="0"/>
              </a:rPr>
              <a:t>Stuffing.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entaur" panose="02030504050205020304" pitchFamily="18" charset="0"/>
              </a:rPr>
              <a:t>CAN </a:t>
            </a:r>
            <a:r>
              <a:rPr lang="en-US" sz="2400" dirty="0">
                <a:latin typeface="Centaur" panose="02030504050205020304" pitchFamily="18" charset="0"/>
              </a:rPr>
              <a:t>frames.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entaur" panose="02030504050205020304" pitchFamily="18" charset="0"/>
              </a:rPr>
              <a:t>Error </a:t>
            </a:r>
            <a:r>
              <a:rPr lang="en-US" sz="2400" dirty="0">
                <a:latin typeface="Centaur" panose="02030504050205020304" pitchFamily="18" charset="0"/>
              </a:rPr>
              <a:t>detection.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entaur" panose="02030504050205020304" pitchFamily="18" charset="0"/>
              </a:rPr>
              <a:t>Synchronization</a:t>
            </a:r>
            <a:r>
              <a:rPr lang="en-US" sz="2400" dirty="0">
                <a:latin typeface="Centaur" panose="020305040502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entaur" panose="02030504050205020304" pitchFamily="18" charset="0"/>
              </a:rPr>
              <a:t>Bit timing with </a:t>
            </a:r>
            <a:r>
              <a:rPr lang="en-US" sz="2400" dirty="0">
                <a:latin typeface="Centaur" panose="02030504050205020304" pitchFamily="18" charset="0"/>
              </a:rPr>
              <a:t>shortening &amp; lengthening of phase segments.</a:t>
            </a:r>
            <a:r>
              <a:rPr lang="en-US" sz="2400" dirty="0" smtClean="0">
                <a:latin typeface="Centaur" panose="02030504050205020304" pitchFamily="18" charset="0"/>
              </a:rPr>
              <a:t>.</a:t>
            </a:r>
            <a:endParaRPr lang="en-US" sz="2400" dirty="0">
              <a:latin typeface="Centaur" panose="020305040502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entaur" panose="02030504050205020304" pitchFamily="18" charset="0"/>
              </a:rPr>
              <a:t>Fault confinement</a:t>
            </a:r>
            <a:endParaRPr lang="en-US" sz="24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1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Centaur" panose="02030504050205020304" pitchFamily="18" charset="0"/>
              </a:rPr>
              <a:t>Sync-Segment:</a:t>
            </a:r>
          </a:p>
          <a:p>
            <a:pPr lvl="1"/>
            <a:r>
              <a:rPr lang="en-US" dirty="0" smtClean="0">
                <a:latin typeface="Centaur" panose="02030504050205020304" pitchFamily="18" charset="0"/>
              </a:rPr>
              <a:t>Edge phase error (e)</a:t>
            </a:r>
          </a:p>
          <a:p>
            <a:pPr lvl="1"/>
            <a:r>
              <a:rPr lang="en-US" dirty="0" smtClean="0">
                <a:latin typeface="Centaur" panose="02030504050205020304" pitchFamily="18" charset="0"/>
              </a:rPr>
              <a:t>Case1: e=0 , no error in propagation edge time.</a:t>
            </a:r>
          </a:p>
          <a:p>
            <a:pPr lvl="1"/>
            <a:r>
              <a:rPr lang="en-US" dirty="0" smtClean="0">
                <a:latin typeface="Centaur" panose="02030504050205020304" pitchFamily="18" charset="0"/>
              </a:rPr>
              <a:t>Case2: e&gt;0 , Before Sync Segment.</a:t>
            </a:r>
          </a:p>
          <a:p>
            <a:pPr lvl="1"/>
            <a:r>
              <a:rPr lang="en-US" dirty="0" smtClean="0">
                <a:latin typeface="Centaur" panose="02030504050205020304" pitchFamily="18" charset="0"/>
              </a:rPr>
              <a:t>Case3:e&lt;0 , After Sync Segment.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Centaur" panose="02030504050205020304" pitchFamily="18" charset="0"/>
              </a:rPr>
              <a:t>Propagation Segment:</a:t>
            </a:r>
            <a:endParaRPr lang="en-US" b="1" dirty="0">
              <a:latin typeface="Centaur" panose="02030504050205020304" pitchFamily="18" charset="0"/>
            </a:endParaRPr>
          </a:p>
          <a:p>
            <a:pPr marL="857250" lvl="1" indent="-457200"/>
            <a:r>
              <a:rPr lang="en-US" dirty="0" smtClean="0">
                <a:latin typeface="Centaur" panose="02030504050205020304" pitchFamily="18" charset="0"/>
              </a:rPr>
              <a:t>To compensate physical delay time with in CAN.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aur" panose="02030504050205020304" pitchFamily="18" charset="0"/>
              </a:rPr>
              <a:t> </a:t>
            </a:r>
            <a:r>
              <a:rPr lang="en-US" b="1" dirty="0" smtClean="0">
                <a:latin typeface="Centaur" panose="02030504050205020304" pitchFamily="18" charset="0"/>
              </a:rPr>
              <a:t>PH- SEG1:</a:t>
            </a:r>
          </a:p>
          <a:p>
            <a:pPr lvl="1"/>
            <a:r>
              <a:rPr lang="en-US" dirty="0" smtClean="0">
                <a:latin typeface="Centaur" panose="02030504050205020304" pitchFamily="18" charset="0"/>
              </a:rPr>
              <a:t>Compensate edge phase errors (if e&gt;0) in CAN by lengthening PH-SEG 1.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entaur" panose="02030504050205020304" pitchFamily="18" charset="0"/>
              </a:rPr>
              <a:t>PH- </a:t>
            </a:r>
            <a:r>
              <a:rPr lang="en-US" b="1" dirty="0" smtClean="0">
                <a:latin typeface="Centaur" panose="02030504050205020304" pitchFamily="18" charset="0"/>
              </a:rPr>
              <a:t>SEG2:</a:t>
            </a:r>
            <a:endParaRPr lang="en-US" b="1" dirty="0">
              <a:latin typeface="Centaur" panose="02030504050205020304" pitchFamily="18" charset="0"/>
            </a:endParaRPr>
          </a:p>
          <a:p>
            <a:pPr lvl="1"/>
            <a:r>
              <a:rPr lang="en-US" dirty="0">
                <a:latin typeface="Centaur" panose="02030504050205020304" pitchFamily="18" charset="0"/>
              </a:rPr>
              <a:t>Compensate edge phase errors (if </a:t>
            </a:r>
            <a:r>
              <a:rPr lang="en-US" dirty="0" smtClean="0">
                <a:latin typeface="Centaur" panose="02030504050205020304" pitchFamily="18" charset="0"/>
              </a:rPr>
              <a:t>e&lt;0</a:t>
            </a:r>
            <a:r>
              <a:rPr lang="en-US" dirty="0">
                <a:latin typeface="Centaur" panose="02030504050205020304" pitchFamily="18" charset="0"/>
              </a:rPr>
              <a:t>) </a:t>
            </a:r>
            <a:r>
              <a:rPr lang="en-US" dirty="0" smtClean="0">
                <a:latin typeface="Centaur" panose="02030504050205020304" pitchFamily="18" charset="0"/>
              </a:rPr>
              <a:t>in </a:t>
            </a:r>
            <a:r>
              <a:rPr lang="en-US" dirty="0">
                <a:latin typeface="Centaur" panose="02030504050205020304" pitchFamily="18" charset="0"/>
              </a:rPr>
              <a:t>CAN by </a:t>
            </a:r>
            <a:r>
              <a:rPr lang="en-US" dirty="0" smtClean="0">
                <a:latin typeface="Centaur" panose="02030504050205020304" pitchFamily="18" charset="0"/>
              </a:rPr>
              <a:t>shortening </a:t>
            </a:r>
            <a:r>
              <a:rPr lang="en-US" dirty="0">
                <a:latin typeface="Centaur" panose="02030504050205020304" pitchFamily="18" charset="0"/>
              </a:rPr>
              <a:t>PH-SEG </a:t>
            </a:r>
            <a:r>
              <a:rPr lang="en-US" dirty="0" smtClean="0">
                <a:latin typeface="Centaur" panose="02030504050205020304" pitchFamily="18" charset="0"/>
              </a:rPr>
              <a:t>2.</a:t>
            </a:r>
            <a:endParaRPr lang="en-US" dirty="0">
              <a:latin typeface="Centaur" panose="020305040502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Centaur" panose="02030504050205020304" pitchFamily="18" charset="0"/>
              </a:rPr>
              <a:t>8. Bit timing </a:t>
            </a:r>
            <a:r>
              <a:rPr lang="en-US" sz="3200" b="1" dirty="0">
                <a:latin typeface="Centaur" panose="02030504050205020304" pitchFamily="18" charset="0"/>
              </a:rPr>
              <a:t>with shortening &amp; lengthening of phase </a:t>
            </a:r>
            <a:r>
              <a:rPr lang="en-US" sz="3200" b="1" dirty="0" smtClean="0">
                <a:latin typeface="Centaur" panose="02030504050205020304" pitchFamily="18" charset="0"/>
              </a:rPr>
              <a:t>segments:</a:t>
            </a:r>
            <a:endParaRPr lang="en-US" sz="3200" b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Centaur" panose="02030504050205020304" pitchFamily="18" charset="0"/>
              </a:rPr>
              <a:t>9. Fault Confinement in CAN:</a:t>
            </a:r>
            <a:endParaRPr lang="en-US" sz="32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entaur" panose="02030504050205020304" pitchFamily="18" charset="0"/>
              </a:rPr>
              <a:t>Mechanism for preventing defective node in CAN.</a:t>
            </a:r>
          </a:p>
          <a:p>
            <a:r>
              <a:rPr lang="en-US" sz="2800" b="1" dirty="0" smtClean="0">
                <a:latin typeface="Centaur" panose="02030504050205020304" pitchFamily="18" charset="0"/>
              </a:rPr>
              <a:t>Need: </a:t>
            </a:r>
            <a:r>
              <a:rPr lang="en-US" sz="2800" dirty="0" smtClean="0">
                <a:latin typeface="Centaur" panose="02030504050205020304" pitchFamily="18" charset="0"/>
              </a:rPr>
              <a:t>Preventing repetitive Sending's of error frames.</a:t>
            </a:r>
          </a:p>
          <a:p>
            <a:r>
              <a:rPr lang="en-US" sz="2800" dirty="0" smtClean="0">
                <a:latin typeface="Centaur" panose="02030504050205020304" pitchFamily="18" charset="0"/>
              </a:rPr>
              <a:t>It switching off the defective node.</a:t>
            </a:r>
          </a:p>
          <a:p>
            <a:pPr marL="0" indent="0">
              <a:buNone/>
            </a:pPr>
            <a:endParaRPr lang="en-US" sz="2800" dirty="0" smtClean="0">
              <a:latin typeface="Centaur" panose="02030504050205020304" pitchFamily="18" charset="0"/>
            </a:endParaRPr>
          </a:p>
          <a:p>
            <a:r>
              <a:rPr lang="en-US" sz="2800" b="1" dirty="0" smtClean="0">
                <a:latin typeface="Centaur" panose="02030504050205020304" pitchFamily="18" charset="0"/>
              </a:rPr>
              <a:t>TEC:  </a:t>
            </a:r>
            <a:r>
              <a:rPr lang="en-US" sz="2800" dirty="0" smtClean="0">
                <a:latin typeface="Centaur" panose="02030504050205020304" pitchFamily="18" charset="0"/>
              </a:rPr>
              <a:t>keep tracking of Successful &amp; un-successful </a:t>
            </a:r>
            <a:r>
              <a:rPr lang="en-US" sz="2800" dirty="0" err="1" smtClean="0">
                <a:latin typeface="Centaur" panose="02030504050205020304" pitchFamily="18" charset="0"/>
              </a:rPr>
              <a:t>Tx’s</a:t>
            </a:r>
            <a:r>
              <a:rPr lang="en-US" sz="2800" dirty="0" smtClean="0">
                <a:latin typeface="Centaur" panose="02030504050205020304" pitchFamily="18" charset="0"/>
              </a:rPr>
              <a:t>.</a:t>
            </a:r>
          </a:p>
          <a:p>
            <a:endParaRPr lang="en-US" sz="2800" dirty="0" smtClean="0">
              <a:latin typeface="Centaur" panose="02030504050205020304" pitchFamily="18" charset="0"/>
            </a:endParaRPr>
          </a:p>
          <a:p>
            <a:r>
              <a:rPr lang="en-US" sz="2800" b="1" dirty="0" smtClean="0">
                <a:latin typeface="Centaur" panose="02030504050205020304" pitchFamily="18" charset="0"/>
              </a:rPr>
              <a:t>REC</a:t>
            </a:r>
            <a:r>
              <a:rPr lang="en-US" sz="2800" b="1" dirty="0">
                <a:latin typeface="Centaur" panose="02030504050205020304" pitchFamily="18" charset="0"/>
              </a:rPr>
              <a:t>:  </a:t>
            </a:r>
            <a:r>
              <a:rPr lang="en-US" sz="2800" dirty="0">
                <a:latin typeface="Centaur" panose="02030504050205020304" pitchFamily="18" charset="0"/>
              </a:rPr>
              <a:t>keep tracking of Successful &amp; </a:t>
            </a:r>
            <a:r>
              <a:rPr lang="en-US" sz="2800" dirty="0" smtClean="0">
                <a:latin typeface="Centaur" panose="02030504050205020304" pitchFamily="18" charset="0"/>
              </a:rPr>
              <a:t>un-successful Rx’s</a:t>
            </a:r>
            <a:endParaRPr lang="en-US" sz="2800" dirty="0">
              <a:latin typeface="Centaur" panose="02030504050205020304" pitchFamily="18" charset="0"/>
            </a:endParaRPr>
          </a:p>
          <a:p>
            <a:endParaRPr lang="en-US" sz="2800" b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Autofit/>
          </a:bodyPr>
          <a:lstStyle/>
          <a:p>
            <a:pPr algn="r"/>
            <a:r>
              <a:rPr lang="en-US" sz="4800" dirty="0">
                <a:latin typeface="Centaur" panose="02030504050205020304" pitchFamily="18" charset="0"/>
              </a:rPr>
              <a:t>Thankyou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>
                <a:latin typeface="Centaur" panose="02030504050205020304" pitchFamily="18" charset="0"/>
              </a:rPr>
              <a:t>-Ramalingeswar</a:t>
            </a:r>
            <a:endParaRPr lang="en-US" sz="40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6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Centaur" panose="02030504050205020304" pitchFamily="18" charset="0"/>
              </a:rPr>
              <a:t>1. CAN Introduction :</a:t>
            </a:r>
            <a:endParaRPr lang="en-US" sz="32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entaur" panose="02030504050205020304" pitchFamily="18" charset="0"/>
              </a:rPr>
              <a:t>Message Oriented protocol.</a:t>
            </a:r>
          </a:p>
          <a:p>
            <a:r>
              <a:rPr lang="en-US" sz="2400" dirty="0" smtClean="0">
                <a:latin typeface="Centaur" panose="02030504050205020304" pitchFamily="18" charset="0"/>
              </a:rPr>
              <a:t>Invented by  Robert Bosch in 1885.</a:t>
            </a:r>
          </a:p>
          <a:p>
            <a:r>
              <a:rPr lang="en-US" sz="2400" dirty="0" smtClean="0">
                <a:latin typeface="Centaur" panose="02030504050205020304" pitchFamily="18" charset="0"/>
              </a:rPr>
              <a:t>Initially this was implemented for automobiles. Later this was entered </a:t>
            </a:r>
            <a:r>
              <a:rPr lang="en-US" sz="2400" dirty="0">
                <a:latin typeface="Centaur" panose="02030504050205020304" pitchFamily="18" charset="0"/>
              </a:rPr>
              <a:t>into </a:t>
            </a:r>
            <a:r>
              <a:rPr lang="en-US" sz="2400" dirty="0" smtClean="0">
                <a:latin typeface="Centaur" panose="02030504050205020304" pitchFamily="18" charset="0"/>
              </a:rPr>
              <a:t>industrial, marine etc.</a:t>
            </a:r>
          </a:p>
          <a:p>
            <a:r>
              <a:rPr lang="en-US" sz="2400" dirty="0" smtClean="0">
                <a:latin typeface="Centaur" panose="02030504050205020304" pitchFamily="18" charset="0"/>
              </a:rPr>
              <a:t>Three types of CAN are available.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entaur" panose="02030504050205020304" pitchFamily="18" charset="0"/>
              </a:rPr>
              <a:t>CAN 2.0A – 11 bit – 125 KBPS - 500m.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entaur" panose="02030504050205020304" pitchFamily="18" charset="0"/>
              </a:rPr>
              <a:t>CAN 3.0B – 29 bit – 1 MBPS – 40m.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entaur" panose="02030504050205020304" pitchFamily="18" charset="0"/>
              </a:rPr>
              <a:t>CAN FD – 15 MBPS – 10m (flexible Data rate).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57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Centaur" panose="02030504050205020304" pitchFamily="18" charset="0"/>
              </a:rPr>
              <a:t>2. Properties of CAN:</a:t>
            </a:r>
            <a:endParaRPr lang="en-US" sz="32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entaur" panose="02030504050205020304" pitchFamily="18" charset="0"/>
              </a:rPr>
              <a:t>Prioritization of messages.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entaur" panose="02030504050205020304" pitchFamily="18" charset="0"/>
              </a:rPr>
              <a:t>Guarantee of latency times.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entaur" panose="02030504050205020304" pitchFamily="18" charset="0"/>
              </a:rPr>
              <a:t>Configuration flexibility.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entaur" panose="02030504050205020304" pitchFamily="18" charset="0"/>
              </a:rPr>
              <a:t>Multicast reception with time synchronization.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entaur" panose="02030504050205020304" pitchFamily="18" charset="0"/>
              </a:rPr>
              <a:t>System wide data consistency.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entaur" panose="02030504050205020304" pitchFamily="18" charset="0"/>
              </a:rPr>
              <a:t>Multi master.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entaur" panose="02030504050205020304" pitchFamily="18" charset="0"/>
              </a:rPr>
              <a:t>Error detection &amp; Signaling.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entaur" panose="02030504050205020304" pitchFamily="18" charset="0"/>
              </a:rPr>
              <a:t>Distinction between temporary &amp; permanent failure of nodes &amp; autonomous Switching off defect nodes.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entaur" panose="02030504050205020304" pitchFamily="18" charset="0"/>
              </a:rPr>
              <a:t>Automatic transmission of corrupted messages as soon as the bus is idle again.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Centaur" panose="02030504050205020304" pitchFamily="18" charset="0"/>
              </a:rPr>
              <a:t>3.Frame formats :</a:t>
            </a:r>
            <a:endParaRPr lang="en-US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Centaur" panose="02030504050205020304" pitchFamily="18" charset="0"/>
              </a:rPr>
              <a:t>Standard Frame:</a:t>
            </a:r>
          </a:p>
          <a:p>
            <a:pPr marL="0" indent="0">
              <a:buNone/>
            </a:pPr>
            <a:endParaRPr lang="en-US" sz="2400" dirty="0" smtClean="0"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Centaur" panose="02030504050205020304" pitchFamily="18" charset="0"/>
            </a:endParaRPr>
          </a:p>
          <a:p>
            <a:r>
              <a:rPr lang="en-US" sz="2200" b="1" dirty="0" smtClean="0">
                <a:latin typeface="Centaur" panose="02030504050205020304" pitchFamily="18" charset="0"/>
              </a:rPr>
              <a:t>SOF : </a:t>
            </a:r>
            <a:r>
              <a:rPr lang="en-US" sz="2200" dirty="0" smtClean="0">
                <a:latin typeface="Centaur" panose="02030504050205020304" pitchFamily="18" charset="0"/>
              </a:rPr>
              <a:t>Start of frame one – dominant bit(0).</a:t>
            </a:r>
          </a:p>
          <a:p>
            <a:r>
              <a:rPr lang="en-US" sz="2200" b="1" dirty="0" smtClean="0">
                <a:latin typeface="Centaur" panose="02030504050205020304" pitchFamily="18" charset="0"/>
              </a:rPr>
              <a:t>Arbitration field: 11 </a:t>
            </a:r>
            <a:r>
              <a:rPr lang="en-US" sz="2200" dirty="0" smtClean="0">
                <a:latin typeface="Centaur" panose="02030504050205020304" pitchFamily="18" charset="0"/>
              </a:rPr>
              <a:t>bits with one </a:t>
            </a:r>
            <a:r>
              <a:rPr lang="en-US" sz="2200" b="1" dirty="0" smtClean="0">
                <a:latin typeface="Centaur" panose="02030504050205020304" pitchFamily="18" charset="0"/>
              </a:rPr>
              <a:t>RTR</a:t>
            </a:r>
            <a:r>
              <a:rPr lang="en-US" sz="2200" dirty="0" smtClean="0">
                <a:latin typeface="Centaur" panose="02030504050205020304" pitchFamily="18" charset="0"/>
              </a:rPr>
              <a:t> bit (remote transmission request)</a:t>
            </a:r>
          </a:p>
          <a:p>
            <a:r>
              <a:rPr lang="en-US" sz="2200" b="1" dirty="0" smtClean="0">
                <a:latin typeface="Centaur" panose="02030504050205020304" pitchFamily="18" charset="0"/>
              </a:rPr>
              <a:t>Control filed : </a:t>
            </a:r>
            <a:r>
              <a:rPr lang="en-US" sz="2200" dirty="0" smtClean="0">
                <a:latin typeface="Centaur" panose="02030504050205020304" pitchFamily="18" charset="0"/>
              </a:rPr>
              <a:t>one </a:t>
            </a:r>
            <a:r>
              <a:rPr lang="en-US" sz="2200" b="1" dirty="0" smtClean="0">
                <a:latin typeface="Centaur" panose="02030504050205020304" pitchFamily="18" charset="0"/>
              </a:rPr>
              <a:t>IDE</a:t>
            </a:r>
            <a:r>
              <a:rPr lang="en-US" sz="2200" dirty="0" smtClean="0">
                <a:latin typeface="Centaur" panose="02030504050205020304" pitchFamily="18" charset="0"/>
              </a:rPr>
              <a:t>( </a:t>
            </a:r>
            <a:r>
              <a:rPr lang="en-US" sz="2200" dirty="0">
                <a:latin typeface="Centaur" panose="02030504050205020304" pitchFamily="18" charset="0"/>
              </a:rPr>
              <a:t>I</a:t>
            </a:r>
            <a:r>
              <a:rPr lang="en-US" sz="2200" dirty="0" smtClean="0">
                <a:latin typeface="Centaur" panose="02030504050205020304" pitchFamily="18" charset="0"/>
              </a:rPr>
              <a:t>dentifier extension – “0” for standard), one reserve, 4  (</a:t>
            </a:r>
            <a:r>
              <a:rPr lang="en-US" sz="2200" b="1" dirty="0" smtClean="0">
                <a:latin typeface="Centaur" panose="02030504050205020304" pitchFamily="18" charset="0"/>
              </a:rPr>
              <a:t>DLC0-DCL3</a:t>
            </a:r>
            <a:r>
              <a:rPr lang="en-US" sz="2200" dirty="0" smtClean="0">
                <a:latin typeface="Centaur" panose="02030504050205020304" pitchFamily="18" charset="0"/>
              </a:rPr>
              <a:t>) bits.</a:t>
            </a:r>
          </a:p>
          <a:p>
            <a:r>
              <a:rPr lang="en-US" sz="2200" b="1" dirty="0" smtClean="0">
                <a:latin typeface="Centaur" panose="02030504050205020304" pitchFamily="18" charset="0"/>
              </a:rPr>
              <a:t>Data field : </a:t>
            </a:r>
            <a:r>
              <a:rPr lang="en-US" sz="2200" dirty="0" smtClean="0">
                <a:latin typeface="Centaur" panose="02030504050205020304" pitchFamily="18" charset="0"/>
              </a:rPr>
              <a:t>Max 8 bytes of data.</a:t>
            </a:r>
          </a:p>
          <a:p>
            <a:r>
              <a:rPr lang="en-US" sz="2200" b="1" dirty="0" smtClean="0">
                <a:latin typeface="Centaur" panose="02030504050205020304" pitchFamily="18" charset="0"/>
              </a:rPr>
              <a:t>CRC field : </a:t>
            </a:r>
            <a:r>
              <a:rPr lang="en-US" sz="2200" dirty="0" smtClean="0">
                <a:latin typeface="Centaur" panose="02030504050205020304" pitchFamily="18" charset="0"/>
              </a:rPr>
              <a:t>15 bits of CRC &amp; one CRC delimiter.(delimiter always “1”).</a:t>
            </a:r>
          </a:p>
          <a:p>
            <a:r>
              <a:rPr lang="en-US" sz="2200" b="1" dirty="0" smtClean="0">
                <a:latin typeface="Centaur" panose="02030504050205020304" pitchFamily="18" charset="0"/>
              </a:rPr>
              <a:t>ACK field : </a:t>
            </a:r>
            <a:r>
              <a:rPr lang="en-US" sz="2200" dirty="0" smtClean="0">
                <a:latin typeface="Centaur" panose="02030504050205020304" pitchFamily="18" charset="0"/>
              </a:rPr>
              <a:t>one bit is for ACK &amp; one is for ACK delimiter.</a:t>
            </a:r>
          </a:p>
          <a:p>
            <a:r>
              <a:rPr lang="en-US" sz="2200" b="1" dirty="0" smtClean="0">
                <a:latin typeface="Centaur" panose="02030504050205020304" pitchFamily="18" charset="0"/>
              </a:rPr>
              <a:t>EOF : </a:t>
            </a:r>
            <a:r>
              <a:rPr lang="en-US" sz="2200" dirty="0" smtClean="0">
                <a:latin typeface="Centaur" panose="02030504050205020304" pitchFamily="18" charset="0"/>
              </a:rPr>
              <a:t>End of frame 7 recessive</a:t>
            </a:r>
            <a:r>
              <a:rPr lang="en-US" sz="2200" dirty="0" smtClean="0"/>
              <a:t>(1)</a:t>
            </a:r>
            <a:r>
              <a:rPr lang="en-US" sz="2200" dirty="0" smtClean="0">
                <a:latin typeface="Centaur" panose="02030504050205020304" pitchFamily="18" charset="0"/>
              </a:rPr>
              <a:t> bits.</a:t>
            </a:r>
            <a:endParaRPr lang="en-US" sz="2200" dirty="0">
              <a:latin typeface="Centaur" panose="020305040502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861345"/>
              </p:ext>
            </p:extLst>
          </p:nvPr>
        </p:nvGraphicFramePr>
        <p:xfrm>
          <a:off x="381000" y="2057400"/>
          <a:ext cx="8458199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85800"/>
                <a:gridCol w="1752600"/>
                <a:gridCol w="1447800"/>
                <a:gridCol w="1219200"/>
                <a:gridCol w="1219200"/>
                <a:gridCol w="1295400"/>
                <a:gridCol w="838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aur" panose="02030504050205020304" pitchFamily="18" charset="0"/>
                        </a:rPr>
                        <a:t>SOF</a:t>
                      </a:r>
                      <a:endParaRPr lang="en-US" sz="1800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aur" panose="02030504050205020304" pitchFamily="18" charset="0"/>
                        </a:rPr>
                        <a:t>Arbitration field</a:t>
                      </a:r>
                      <a:endParaRPr lang="en-US" sz="1800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aur" panose="02030504050205020304" pitchFamily="18" charset="0"/>
                        </a:rPr>
                        <a:t>Control field</a:t>
                      </a:r>
                      <a:endParaRPr lang="en-US" sz="1800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aur" panose="02030504050205020304" pitchFamily="18" charset="0"/>
                        </a:rPr>
                        <a:t>Data field</a:t>
                      </a:r>
                      <a:endParaRPr lang="en-US" sz="1800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aur" panose="02030504050205020304" pitchFamily="18" charset="0"/>
                        </a:rPr>
                        <a:t>CRC field</a:t>
                      </a:r>
                      <a:endParaRPr lang="en-US" sz="1800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aur" panose="02030504050205020304" pitchFamily="18" charset="0"/>
                        </a:rPr>
                        <a:t>ACK field</a:t>
                      </a:r>
                      <a:endParaRPr lang="en-US" sz="1800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aur" panose="02030504050205020304" pitchFamily="18" charset="0"/>
                        </a:rPr>
                        <a:t>EOF</a:t>
                      </a:r>
                      <a:endParaRPr lang="en-US" sz="1800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1-</a:t>
                      </a:r>
                      <a:r>
                        <a:rPr lang="en-US" sz="1800" dirty="0" smtClean="0">
                          <a:latin typeface="Centaur" panose="02030504050205020304" pitchFamily="18" charset="0"/>
                        </a:rPr>
                        <a:t>Bit.</a:t>
                      </a:r>
                      <a:endParaRPr lang="en-US" sz="1800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11</a:t>
                      </a:r>
                      <a:r>
                        <a:rPr lang="en-US" sz="1800" baseline="0" dirty="0" smtClean="0">
                          <a:latin typeface="Centaur" panose="02030504050205020304" pitchFamily="18" charset="0"/>
                        </a:rPr>
                        <a:t>+</a:t>
                      </a:r>
                      <a:r>
                        <a:rPr lang="en-US" sz="1800" baseline="0" dirty="0" smtClean="0">
                          <a:latin typeface="+mn-lt"/>
                        </a:rPr>
                        <a:t>1 </a:t>
                      </a:r>
                      <a:r>
                        <a:rPr lang="en-US" sz="1800" baseline="0" dirty="0" smtClean="0">
                          <a:latin typeface="Centaur" panose="02030504050205020304" pitchFamily="18" charset="0"/>
                        </a:rPr>
                        <a:t>bits.</a:t>
                      </a:r>
                      <a:endParaRPr lang="en-US" sz="1800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aur" panose="02030504050205020304" pitchFamily="18" charset="0"/>
                        </a:rPr>
                        <a:t>6- bits.</a:t>
                      </a:r>
                      <a:endParaRPr lang="en-US" sz="1800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r>
                        <a:rPr lang="en-US" sz="1800" dirty="0" smtClean="0">
                          <a:latin typeface="Centaur" panose="02030504050205020304" pitchFamily="18" charset="0"/>
                        </a:rPr>
                        <a:t>-8 </a:t>
                      </a:r>
                      <a:r>
                        <a:rPr lang="en-US" sz="1800" b="1" dirty="0" smtClean="0">
                          <a:latin typeface="Centaur" panose="02030504050205020304" pitchFamily="18" charset="0"/>
                        </a:rPr>
                        <a:t>bytes</a:t>
                      </a:r>
                      <a:endParaRPr lang="en-US" sz="1800" b="1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r>
                        <a:rPr lang="en-US" sz="1800" dirty="0" smtClean="0">
                          <a:latin typeface="Centaur" panose="02030504050205020304" pitchFamily="18" charset="0"/>
                        </a:rPr>
                        <a:t>6- bit</a:t>
                      </a:r>
                      <a:endParaRPr lang="en-US" sz="1800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aur" panose="02030504050205020304" pitchFamily="18" charset="0"/>
                        </a:rPr>
                        <a:t>2- bits</a:t>
                      </a:r>
                      <a:endParaRPr lang="en-US" sz="1800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aur" panose="02030504050205020304" pitchFamily="18" charset="0"/>
                        </a:rPr>
                        <a:t>7- bits</a:t>
                      </a:r>
                      <a:endParaRPr lang="en-US" sz="1800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0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Centaur" panose="02030504050205020304" pitchFamily="18" charset="0"/>
              </a:rPr>
              <a:t>3.Frame </a:t>
            </a:r>
            <a:r>
              <a:rPr lang="en-US" b="1" dirty="0">
                <a:latin typeface="Centaur" panose="02030504050205020304" pitchFamily="18" charset="0"/>
              </a:rPr>
              <a:t>formats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latin typeface="Centaur" panose="02030504050205020304" pitchFamily="18" charset="0"/>
              </a:rPr>
              <a:t>Extended Frame:</a:t>
            </a:r>
            <a:endParaRPr lang="en-US" b="1" dirty="0"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dirty="0"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dirty="0">
              <a:latin typeface="Centaur" panose="02030504050205020304" pitchFamily="18" charset="0"/>
            </a:endParaRPr>
          </a:p>
          <a:p>
            <a:endParaRPr lang="en-US" b="1" dirty="0" smtClean="0">
              <a:latin typeface="Centaur" panose="02030504050205020304" pitchFamily="18" charset="0"/>
            </a:endParaRPr>
          </a:p>
          <a:p>
            <a:r>
              <a:rPr lang="en-US" b="1" dirty="0" smtClean="0">
                <a:latin typeface="Centaur" panose="02030504050205020304" pitchFamily="18" charset="0"/>
              </a:rPr>
              <a:t>SOF </a:t>
            </a:r>
            <a:r>
              <a:rPr lang="en-US" b="1" dirty="0">
                <a:latin typeface="Centaur" panose="02030504050205020304" pitchFamily="18" charset="0"/>
              </a:rPr>
              <a:t>: </a:t>
            </a:r>
            <a:r>
              <a:rPr lang="en-US" dirty="0">
                <a:latin typeface="Centaur" panose="02030504050205020304" pitchFamily="18" charset="0"/>
              </a:rPr>
              <a:t>Start of frame one – dominant bit(0).</a:t>
            </a:r>
          </a:p>
          <a:p>
            <a:r>
              <a:rPr lang="en-US" b="1" dirty="0">
                <a:latin typeface="Centaur" panose="02030504050205020304" pitchFamily="18" charset="0"/>
              </a:rPr>
              <a:t>Arbitration field: 11 </a:t>
            </a:r>
            <a:r>
              <a:rPr lang="en-US" dirty="0">
                <a:latin typeface="Centaur" panose="02030504050205020304" pitchFamily="18" charset="0"/>
              </a:rPr>
              <a:t>bits </a:t>
            </a:r>
            <a:r>
              <a:rPr lang="en-US" dirty="0" smtClean="0">
                <a:latin typeface="Centaur" panose="02030504050205020304" pitchFamily="18" charset="0"/>
              </a:rPr>
              <a:t>base id + one </a:t>
            </a:r>
            <a:r>
              <a:rPr lang="en-US" b="1" dirty="0" smtClean="0">
                <a:latin typeface="Centaur" panose="02030504050205020304" pitchFamily="18" charset="0"/>
              </a:rPr>
              <a:t>SRR</a:t>
            </a:r>
            <a:r>
              <a:rPr lang="en-US" dirty="0" smtClean="0">
                <a:latin typeface="Centaur" panose="02030504050205020304" pitchFamily="18" charset="0"/>
              </a:rPr>
              <a:t> </a:t>
            </a:r>
            <a:r>
              <a:rPr lang="en-US" dirty="0">
                <a:latin typeface="Centaur" panose="02030504050205020304" pitchFamily="18" charset="0"/>
              </a:rPr>
              <a:t>bit </a:t>
            </a:r>
            <a:r>
              <a:rPr lang="en-US" dirty="0" smtClean="0">
                <a:latin typeface="Centaur" panose="02030504050205020304" pitchFamily="18" charset="0"/>
              </a:rPr>
              <a:t>(substitute remote request)+ </a:t>
            </a:r>
            <a:r>
              <a:rPr lang="en-US" b="1" dirty="0" smtClean="0">
                <a:latin typeface="Centaur" panose="02030504050205020304" pitchFamily="18" charset="0"/>
              </a:rPr>
              <a:t>IDE</a:t>
            </a:r>
            <a:r>
              <a:rPr lang="en-US" dirty="0" smtClean="0">
                <a:latin typeface="Centaur" panose="02030504050205020304" pitchFamily="18" charset="0"/>
              </a:rPr>
              <a:t> (</a:t>
            </a:r>
            <a:r>
              <a:rPr lang="en-US" dirty="0">
                <a:latin typeface="Centaur" panose="02030504050205020304" pitchFamily="18" charset="0"/>
              </a:rPr>
              <a:t>Identifier </a:t>
            </a:r>
            <a:r>
              <a:rPr lang="en-US" dirty="0" smtClean="0">
                <a:latin typeface="Centaur" panose="02030504050205020304" pitchFamily="18" charset="0"/>
              </a:rPr>
              <a:t>extension - “</a:t>
            </a:r>
            <a:r>
              <a:rPr lang="en-US" dirty="0" smtClean="0"/>
              <a:t>1” </a:t>
            </a:r>
            <a:r>
              <a:rPr lang="en-US" dirty="0" smtClean="0">
                <a:latin typeface="Centaur" panose="02030504050205020304" pitchFamily="18" charset="0"/>
              </a:rPr>
              <a:t>for extended) + </a:t>
            </a:r>
            <a:r>
              <a:rPr lang="en-US" b="1" dirty="0" smtClean="0">
                <a:latin typeface="Centaur" panose="02030504050205020304" pitchFamily="18" charset="0"/>
              </a:rPr>
              <a:t>18</a:t>
            </a:r>
            <a:r>
              <a:rPr lang="en-US" dirty="0" smtClean="0">
                <a:latin typeface="Centaur" panose="02030504050205020304" pitchFamily="18" charset="0"/>
              </a:rPr>
              <a:t> bits extended id + one </a:t>
            </a:r>
            <a:r>
              <a:rPr lang="en-US" b="1" dirty="0" smtClean="0">
                <a:latin typeface="Centaur" panose="02030504050205020304" pitchFamily="18" charset="0"/>
              </a:rPr>
              <a:t>RTR</a:t>
            </a:r>
            <a:r>
              <a:rPr lang="en-US" dirty="0">
                <a:latin typeface="Centaur" panose="02030504050205020304" pitchFamily="18" charset="0"/>
              </a:rPr>
              <a:t>(remote transmission request</a:t>
            </a:r>
            <a:r>
              <a:rPr lang="en-US" dirty="0" smtClean="0">
                <a:latin typeface="Centaur" panose="02030504050205020304" pitchFamily="18" charset="0"/>
              </a:rPr>
              <a:t>).</a:t>
            </a:r>
            <a:endParaRPr lang="en-US" dirty="0">
              <a:latin typeface="Centaur" panose="02030504050205020304" pitchFamily="18" charset="0"/>
            </a:endParaRPr>
          </a:p>
          <a:p>
            <a:r>
              <a:rPr lang="en-US" b="1" dirty="0">
                <a:latin typeface="Centaur" panose="02030504050205020304" pitchFamily="18" charset="0"/>
              </a:rPr>
              <a:t>Control filed </a:t>
            </a:r>
            <a:r>
              <a:rPr lang="en-US" b="1" dirty="0" smtClean="0">
                <a:latin typeface="Centaur" panose="02030504050205020304" pitchFamily="18" charset="0"/>
              </a:rPr>
              <a:t>: </a:t>
            </a:r>
            <a:r>
              <a:rPr lang="en-US" dirty="0" smtClean="0">
                <a:latin typeface="Centaur" panose="02030504050205020304" pitchFamily="18" charset="0"/>
              </a:rPr>
              <a:t>2 Bits reserved, </a:t>
            </a:r>
            <a:r>
              <a:rPr lang="en-US" dirty="0">
                <a:latin typeface="Centaur" panose="02030504050205020304" pitchFamily="18" charset="0"/>
              </a:rPr>
              <a:t>4  (</a:t>
            </a:r>
            <a:r>
              <a:rPr lang="en-US" b="1" dirty="0">
                <a:latin typeface="Centaur" panose="02030504050205020304" pitchFamily="18" charset="0"/>
              </a:rPr>
              <a:t>DLC0-DCL3</a:t>
            </a:r>
            <a:r>
              <a:rPr lang="en-US" dirty="0">
                <a:latin typeface="Centaur" panose="02030504050205020304" pitchFamily="18" charset="0"/>
              </a:rPr>
              <a:t>) bits.</a:t>
            </a:r>
          </a:p>
          <a:p>
            <a:r>
              <a:rPr lang="en-US" b="1" dirty="0">
                <a:latin typeface="Centaur" panose="02030504050205020304" pitchFamily="18" charset="0"/>
              </a:rPr>
              <a:t>Data field : </a:t>
            </a:r>
            <a:r>
              <a:rPr lang="en-US" dirty="0">
                <a:latin typeface="Centaur" panose="02030504050205020304" pitchFamily="18" charset="0"/>
              </a:rPr>
              <a:t>Max 8 bytes of data.</a:t>
            </a:r>
          </a:p>
          <a:p>
            <a:r>
              <a:rPr lang="en-US" b="1" dirty="0">
                <a:latin typeface="Centaur" panose="02030504050205020304" pitchFamily="18" charset="0"/>
              </a:rPr>
              <a:t>CRC field : </a:t>
            </a:r>
            <a:r>
              <a:rPr lang="en-US" dirty="0">
                <a:latin typeface="Centaur" panose="02030504050205020304" pitchFamily="18" charset="0"/>
              </a:rPr>
              <a:t>15 bits of CRC &amp; one CRC delimiter.(delimiter always “1”).</a:t>
            </a:r>
          </a:p>
          <a:p>
            <a:r>
              <a:rPr lang="en-US" b="1" dirty="0">
                <a:latin typeface="Centaur" panose="02030504050205020304" pitchFamily="18" charset="0"/>
              </a:rPr>
              <a:t>ACK field : </a:t>
            </a:r>
            <a:r>
              <a:rPr lang="en-US" dirty="0">
                <a:latin typeface="Centaur" panose="02030504050205020304" pitchFamily="18" charset="0"/>
              </a:rPr>
              <a:t>one bit is for ACK &amp; one is for ACK delimiter.</a:t>
            </a:r>
          </a:p>
          <a:p>
            <a:r>
              <a:rPr lang="en-US" b="1" dirty="0">
                <a:latin typeface="Centaur" panose="02030504050205020304" pitchFamily="18" charset="0"/>
              </a:rPr>
              <a:t>EOF : </a:t>
            </a:r>
            <a:r>
              <a:rPr lang="en-US" dirty="0">
                <a:latin typeface="Centaur" panose="02030504050205020304" pitchFamily="18" charset="0"/>
              </a:rPr>
              <a:t>End of frame 7 recessive</a:t>
            </a:r>
            <a:r>
              <a:rPr lang="en-US" dirty="0"/>
              <a:t>(1)</a:t>
            </a:r>
            <a:r>
              <a:rPr lang="en-US" dirty="0">
                <a:latin typeface="Centaur" panose="02030504050205020304" pitchFamily="18" charset="0"/>
              </a:rPr>
              <a:t> bits.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981200"/>
            <a:ext cx="84613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04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Centaur" panose="02030504050205020304" pitchFamily="18" charset="0"/>
              </a:rPr>
              <a:t>Arbitration:</a:t>
            </a:r>
            <a:endParaRPr lang="en-US" sz="32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Centaur" panose="02030504050205020304" pitchFamily="18" charset="0"/>
              </a:rPr>
              <a:t>CSMA/CD (Carrier Sense Multiple access/Collision Detection) + AMP (Arbitration on Message priority)</a:t>
            </a:r>
          </a:p>
          <a:p>
            <a:pPr marL="0" indent="0">
              <a:buNone/>
            </a:pPr>
            <a:endParaRPr lang="en-US" sz="2400" b="1" dirty="0">
              <a:latin typeface="Centaur" panose="020305040502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21688"/>
              </p:ext>
            </p:extLst>
          </p:nvPr>
        </p:nvGraphicFramePr>
        <p:xfrm>
          <a:off x="914400" y="2514600"/>
          <a:ext cx="7315196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033"/>
                <a:gridCol w="489509"/>
                <a:gridCol w="522514"/>
                <a:gridCol w="522514"/>
                <a:gridCol w="522514"/>
                <a:gridCol w="522514"/>
                <a:gridCol w="522514"/>
                <a:gridCol w="522514"/>
                <a:gridCol w="522514"/>
                <a:gridCol w="522514"/>
                <a:gridCol w="522514"/>
                <a:gridCol w="522514"/>
                <a:gridCol w="522514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SOF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TX of NODE</a:t>
                      </a:r>
                      <a:r>
                        <a:rPr lang="en-US" baseline="0" dirty="0" smtClean="0">
                          <a:latin typeface="Centaur" panose="02030504050205020304" pitchFamily="18" charset="0"/>
                        </a:rPr>
                        <a:t> A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entaur" panose="02030504050205020304" pitchFamily="18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entaur" panose="02030504050205020304" pitchFamily="18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entaur" panose="02030504050205020304" pitchFamily="18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entaur" panose="02030504050205020304" pitchFamily="18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entaur" panose="02030504050205020304" pitchFamily="18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Rx of NODE A 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Centaur" panose="02030504050205020304" pitchFamily="18" charset="0"/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Centaur" panose="02030504050205020304" pitchFamily="18" charset="0"/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Centaur" panose="02030504050205020304" pitchFamily="18" charset="0"/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Centaur" panose="02030504050205020304" pitchFamily="18" charset="0"/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Centaur" panose="02030504050205020304" pitchFamily="18" charset="0"/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entaur" panose="02030504050205020304" pitchFamily="18" charset="0"/>
                        </a:rPr>
                        <a:t>TX of NODE</a:t>
                      </a:r>
                      <a:r>
                        <a:rPr lang="en-US" baseline="0" dirty="0" smtClean="0">
                          <a:latin typeface="Centaur" panose="02030504050205020304" pitchFamily="18" charset="0"/>
                        </a:rPr>
                        <a:t> B</a:t>
                      </a:r>
                      <a:endParaRPr lang="en-US" dirty="0" smtClean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entaur" panose="02030504050205020304" pitchFamily="18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entaur" panose="02030504050205020304" pitchFamily="18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entaur" panose="02030504050205020304" pitchFamily="18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entaur" panose="02030504050205020304" pitchFamily="18" charset="0"/>
                        </a:rPr>
                        <a:t>Rx of NODE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Centaur" panose="02030504050205020304" pitchFamily="18" charset="0"/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Centaur" panose="02030504050205020304" pitchFamily="18" charset="0"/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Miss match</a:t>
                      </a:r>
                      <a:r>
                        <a:rPr lang="en-US" baseline="0" dirty="0" smtClean="0">
                          <a:latin typeface="Centaur" panose="02030504050205020304" pitchFamily="18" charset="0"/>
                        </a:rPr>
                        <a:t> is occurred.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aur" panose="02030504050205020304" pitchFamily="18" charset="0"/>
                        </a:rPr>
                        <a:t>Bus Line</a:t>
                      </a:r>
                      <a:endParaRPr lang="en-US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entaur" panose="020305040502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entaur" panose="020305040502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entaur" panose="020305040502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entaur" panose="020305040502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entaur" panose="020305040502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entaur" panose="020305040502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entaur" panose="02030504050205020304" pitchFamily="18" charset="0"/>
                      </a:endParaRPr>
                    </a:p>
                  </a:txBody>
                  <a:tcPr/>
                </a:tc>
              </a:tr>
              <a:tr h="370840">
                <a:tc gridSpan="13">
                  <a:txBody>
                    <a:bodyPr/>
                    <a:lstStyle/>
                    <a:p>
                      <a:r>
                        <a:rPr lang="en-US" sz="2400" dirty="0" smtClean="0">
                          <a:latin typeface="Centaur" panose="02030504050205020304" pitchFamily="18" charset="0"/>
                        </a:rPr>
                        <a:t> Bus is owned by  Node A Due to wired “&amp;” Logic.</a:t>
                      </a:r>
                      <a:endParaRPr lang="en-US" sz="2400" dirty="0">
                        <a:latin typeface="Centaur" panose="020305040502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9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Centaur" panose="02030504050205020304" pitchFamily="18" charset="0"/>
              </a:rPr>
              <a:t>Dominant &amp; Recessive Bits :</a:t>
            </a:r>
            <a:endParaRPr lang="en-US" sz="32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8418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entaur" panose="02030504050205020304" pitchFamily="18" charset="0"/>
              </a:rPr>
              <a:t>CAN is worked on twisted wire pair.</a:t>
            </a:r>
          </a:p>
          <a:p>
            <a:r>
              <a:rPr lang="en-US" sz="2800" dirty="0" smtClean="0">
                <a:latin typeface="Centaur" panose="02030504050205020304" pitchFamily="18" charset="0"/>
              </a:rPr>
              <a:t>Binary values are read by Every ECU as voltage difference on CAN buses(CAN-H &amp; CAN-L).</a:t>
            </a:r>
          </a:p>
          <a:p>
            <a:r>
              <a:rPr lang="en-US" sz="2800" dirty="0" smtClean="0">
                <a:latin typeface="Centaur" panose="02030504050205020304" pitchFamily="18" charset="0"/>
              </a:rPr>
              <a:t>“0”- called as Dominant &amp; “1”-called as Recessive.</a:t>
            </a:r>
            <a:endParaRPr lang="en-US" sz="2800" dirty="0">
              <a:latin typeface="Centaur" panose="020305040502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2"/>
          <a:stretch/>
        </p:blipFill>
        <p:spPr>
          <a:xfrm>
            <a:off x="0" y="3352800"/>
            <a:ext cx="8458200" cy="288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Centaur" panose="02030504050205020304" pitchFamily="18" charset="0"/>
              </a:rPr>
              <a:t>Example CAN network with 3 nodes:</a:t>
            </a:r>
            <a:endParaRPr lang="en-US" sz="3200" b="1" dirty="0">
              <a:latin typeface="Centaur" panose="020305040502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4495800"/>
          </a:xfrm>
        </p:spPr>
      </p:pic>
      <p:sp>
        <p:nvSpPr>
          <p:cNvPr id="5" name="TextBox 4"/>
          <p:cNvSpPr txBox="1"/>
          <p:nvPr/>
        </p:nvSpPr>
        <p:spPr>
          <a:xfrm>
            <a:off x="2743200" y="321899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805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- H</a:t>
            </a:r>
            <a:endParaRPr lang="en-US" dirty="0">
              <a:solidFill>
                <a:srgbClr val="7805A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1300" y="38539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805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- L</a:t>
            </a:r>
            <a:endParaRPr lang="en-US" dirty="0">
              <a:solidFill>
                <a:srgbClr val="7805A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1251</Words>
  <Application>Microsoft Office PowerPoint</Application>
  <PresentationFormat>On-screen Show (4:3)</PresentationFormat>
  <Paragraphs>328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CAN Protocol</vt:lpstr>
      <vt:lpstr>List of Contents :</vt:lpstr>
      <vt:lpstr>1. CAN Introduction :</vt:lpstr>
      <vt:lpstr>2. Properties of CAN:</vt:lpstr>
      <vt:lpstr>3.Frame formats :</vt:lpstr>
      <vt:lpstr>3.Frame formats :</vt:lpstr>
      <vt:lpstr>Arbitration:</vt:lpstr>
      <vt:lpstr>Dominant &amp; Recessive Bits :</vt:lpstr>
      <vt:lpstr>Example CAN network with 3 nodes:</vt:lpstr>
      <vt:lpstr>Wired AND Logic:</vt:lpstr>
      <vt:lpstr>4. Bit Stuffing:</vt:lpstr>
      <vt:lpstr>5. CAN frames:</vt:lpstr>
      <vt:lpstr>5. CAN frames:</vt:lpstr>
      <vt:lpstr>5. CAN frames:</vt:lpstr>
      <vt:lpstr>5. CAN frames:</vt:lpstr>
      <vt:lpstr>6. Error Detection</vt:lpstr>
      <vt:lpstr>7. Synchronization in CAN:</vt:lpstr>
      <vt:lpstr>8. Bit Timing :</vt:lpstr>
      <vt:lpstr>8. Bit Timing :</vt:lpstr>
      <vt:lpstr>8. Bit timing with shortening &amp; lengthening of phase segments:</vt:lpstr>
      <vt:lpstr>9. Fault Confinement in CAN:</vt:lpstr>
      <vt:lpstr>Thankyou -Ramalingeswar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Protocol</dc:title>
  <dc:creator>Ramalingeswar</dc:creator>
  <cp:lastModifiedBy>Hardik</cp:lastModifiedBy>
  <cp:revision>62</cp:revision>
  <dcterms:created xsi:type="dcterms:W3CDTF">2006-08-16T00:00:00Z</dcterms:created>
  <dcterms:modified xsi:type="dcterms:W3CDTF">2018-09-15T11:21:37Z</dcterms:modified>
</cp:coreProperties>
</file>