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195719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2E31-242B-434F-A4CD-CA4E68FF47C5}" type="datetimeFigureOut">
              <a:rPr lang="en-IN" smtClean="0"/>
              <a:t>12-11-2016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7175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404416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9060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264054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424338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2323053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404812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98745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425182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146829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E2E31-242B-434F-A4CD-CA4E68FF47C5}" type="datetimeFigureOut">
              <a:rPr lang="en-IN" smtClean="0"/>
              <a:t>12-11-2016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15903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E2E31-242B-434F-A4CD-CA4E68FF47C5}" type="datetimeFigureOut">
              <a:rPr lang="en-IN" smtClean="0"/>
              <a:t>12-11-2016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234044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266901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98184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19E2E31-242B-434F-A4CD-CA4E68FF47C5}" type="datetimeFigureOut">
              <a:rPr lang="en-IN" smtClean="0"/>
              <a:t>12-11-2016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315809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2E31-242B-434F-A4CD-CA4E68FF47C5}" type="datetimeFigureOut">
              <a:rPr lang="en-IN" smtClean="0"/>
              <a:t>12-11-2016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9ED53-F08A-4FB6-A20B-B2D5D1498848}" type="slidenum">
              <a:rPr lang="en-IN" smtClean="0"/>
              <a:t>‹#›</a:t>
            </a:fld>
            <a:endParaRPr lang="en-IN"/>
          </a:p>
        </p:txBody>
      </p:sp>
    </p:spTree>
    <p:extLst>
      <p:ext uri="{BB962C8B-B14F-4D97-AF65-F5344CB8AC3E}">
        <p14:creationId xmlns:p14="http://schemas.microsoft.com/office/powerpoint/2010/main" val="239941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9E2E31-242B-434F-A4CD-CA4E68FF47C5}" type="datetimeFigureOut">
              <a:rPr lang="en-IN" smtClean="0"/>
              <a:t>12-11-2016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79ED53-F08A-4FB6-A20B-B2D5D1498848}" type="slidenum">
              <a:rPr lang="en-IN" smtClean="0"/>
              <a:t>‹#›</a:t>
            </a:fld>
            <a:endParaRPr lang="en-IN"/>
          </a:p>
        </p:txBody>
      </p:sp>
    </p:spTree>
    <p:extLst>
      <p:ext uri="{BB962C8B-B14F-4D97-AF65-F5344CB8AC3E}">
        <p14:creationId xmlns:p14="http://schemas.microsoft.com/office/powerpoint/2010/main" val="3480198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Source_Code_Control_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276" y="991673"/>
            <a:ext cx="11101076" cy="2054573"/>
          </a:xfrm>
        </p:spPr>
        <p:txBody>
          <a:bodyPr/>
          <a:lstStyle/>
          <a:p>
            <a:r>
              <a:rPr lang="en-IN" dirty="0" smtClean="0"/>
              <a:t>Opinion Polling System</a:t>
            </a:r>
            <a:endParaRPr lang="en-IN" dirty="0"/>
          </a:p>
        </p:txBody>
      </p:sp>
      <p:sp>
        <p:nvSpPr>
          <p:cNvPr id="3" name="Subtitle 2"/>
          <p:cNvSpPr>
            <a:spLocks noGrp="1"/>
          </p:cNvSpPr>
          <p:nvPr>
            <p:ph type="subTitle" idx="1"/>
          </p:nvPr>
        </p:nvSpPr>
        <p:spPr>
          <a:xfrm>
            <a:off x="5623411" y="4983441"/>
            <a:ext cx="5979941" cy="861420"/>
          </a:xfrm>
        </p:spPr>
        <p:txBody>
          <a:bodyPr>
            <a:normAutofit fontScale="85000" lnSpcReduction="20000"/>
          </a:bodyPr>
          <a:lstStyle/>
          <a:p>
            <a:r>
              <a:rPr lang="en-IN" sz="3000" dirty="0" smtClean="0">
                <a:solidFill>
                  <a:schemeClr val="accent1">
                    <a:lumMod val="60000"/>
                    <a:lumOff val="40000"/>
                  </a:schemeClr>
                </a:solidFill>
                <a:latin typeface="Arial Black" panose="020B0A04020102020204" pitchFamily="34" charset="0"/>
                <a:cs typeface="Arial" panose="020B0604020202020204" pitchFamily="34" charset="0"/>
              </a:rPr>
              <a:t>M RamaKrishna Reddy</a:t>
            </a:r>
          </a:p>
          <a:p>
            <a:r>
              <a:rPr lang="en-IN" sz="3000" dirty="0" smtClean="0">
                <a:solidFill>
                  <a:schemeClr val="accent1">
                    <a:lumMod val="60000"/>
                    <a:lumOff val="40000"/>
                  </a:schemeClr>
                </a:solidFill>
                <a:latin typeface="Arial Black" panose="020B0A04020102020204" pitchFamily="34" charset="0"/>
                <a:cs typeface="Arial" panose="020B0604020202020204" pitchFamily="34" charset="0"/>
              </a:rPr>
              <a:t>13mse0323</a:t>
            </a:r>
            <a:endParaRPr lang="en-IN" sz="3000" dirty="0">
              <a:solidFill>
                <a:schemeClr val="accent1">
                  <a:lumMod val="60000"/>
                  <a:lumOff val="40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79990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036" y="1112760"/>
            <a:ext cx="9998277" cy="5120615"/>
          </a:xfrm>
        </p:spPr>
        <p:txBody>
          <a:bodyPr>
            <a:normAutofit fontScale="85000" lnSpcReduction="10000"/>
          </a:bodyPr>
          <a:lstStyle/>
          <a:p>
            <a:r>
              <a:rPr lang="en-IN" dirty="0"/>
              <a:t>3.4.2 CIs under Audit:</a:t>
            </a:r>
          </a:p>
          <a:p>
            <a:r>
              <a:rPr lang="en-IN" b="1" dirty="0"/>
              <a:t>1. Database design:</a:t>
            </a:r>
            <a:r>
              <a:rPr lang="en-IN" dirty="0"/>
              <a:t> As we are changing the design of the database to encrypt the results. The audits are to be performed to see how much extent the changes are being implemented.  </a:t>
            </a:r>
          </a:p>
          <a:p>
            <a:r>
              <a:rPr lang="en-IN" dirty="0"/>
              <a:t> </a:t>
            </a:r>
          </a:p>
          <a:p>
            <a:r>
              <a:rPr lang="en-IN" b="1" dirty="0"/>
              <a:t>3.4.3 Audit Procedures:</a:t>
            </a:r>
            <a:endParaRPr lang="en-IN" dirty="0"/>
          </a:p>
          <a:p>
            <a:r>
              <a:rPr lang="en-IN" b="1" dirty="0"/>
              <a:t>1. Functional </a:t>
            </a:r>
            <a:r>
              <a:rPr lang="en-IN" b="1" dirty="0" err="1"/>
              <a:t>config</a:t>
            </a:r>
            <a:r>
              <a:rPr lang="en-IN" b="1" dirty="0"/>
              <a:t> audit FCA</a:t>
            </a:r>
            <a:endParaRPr lang="en-IN" dirty="0"/>
          </a:p>
          <a:p>
            <a:r>
              <a:rPr lang="en-IN" dirty="0"/>
              <a:t> FCA team review the teat plans, the test data and the testing methodology to verify</a:t>
            </a:r>
          </a:p>
          <a:p>
            <a:r>
              <a:rPr lang="en-IN" dirty="0"/>
              <a:t>that all functional parameter were tested.</a:t>
            </a:r>
          </a:p>
          <a:p>
            <a:r>
              <a:rPr lang="en-IN" dirty="0"/>
              <a:t>FCA involves structured and well defined sequence of tests</a:t>
            </a:r>
          </a:p>
          <a:p>
            <a:r>
              <a:rPr lang="en-IN" b="1" dirty="0"/>
              <a:t>2. Physical </a:t>
            </a:r>
            <a:r>
              <a:rPr lang="en-IN" b="1" dirty="0" err="1"/>
              <a:t>config</a:t>
            </a:r>
            <a:r>
              <a:rPr lang="en-IN" b="1" dirty="0"/>
              <a:t> audit PCA</a:t>
            </a:r>
            <a:endParaRPr lang="en-IN" dirty="0"/>
          </a:p>
          <a:p>
            <a:r>
              <a:rPr lang="en-IN" dirty="0"/>
              <a:t>After completion of FCA</a:t>
            </a:r>
          </a:p>
          <a:p>
            <a:r>
              <a:rPr lang="en-IN" dirty="0"/>
              <a:t>Documentation of each CI and the software systems that will be delivered with the</a:t>
            </a:r>
          </a:p>
          <a:p>
            <a:r>
              <a:rPr lang="en-IN" dirty="0"/>
              <a:t>software product describes functional and physical characteristics.</a:t>
            </a:r>
          </a:p>
          <a:p>
            <a:r>
              <a:rPr lang="en-IN" dirty="0"/>
              <a:t> When PCA is completed, product baselines established.</a:t>
            </a:r>
          </a:p>
          <a:p>
            <a:endParaRPr lang="en-IN" dirty="0"/>
          </a:p>
        </p:txBody>
      </p:sp>
    </p:spTree>
    <p:extLst>
      <p:ext uri="{BB962C8B-B14F-4D97-AF65-F5344CB8AC3E}">
        <p14:creationId xmlns:p14="http://schemas.microsoft.com/office/powerpoint/2010/main" val="109924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3.4.4 Audit Follow-Up Activities:</a:t>
            </a:r>
            <a:endParaRPr lang="en-IN" dirty="0"/>
          </a:p>
          <a:p>
            <a:r>
              <a:rPr lang="en-IN" dirty="0"/>
              <a:t>1. Development TRR – successful completion of unit testing of a given application</a:t>
            </a:r>
          </a:p>
          <a:p>
            <a:r>
              <a:rPr lang="en-IN" dirty="0"/>
              <a:t>2. Project TRR-successful completion of software integration test SIT of a given    application</a:t>
            </a:r>
          </a:p>
          <a:p>
            <a:r>
              <a:rPr lang="en-IN" dirty="0"/>
              <a:t>3. Enterprise TRR -successful completion of functional validation test (FVT) of a given application.</a:t>
            </a:r>
          </a:p>
          <a:p>
            <a:endParaRPr lang="en-IN" dirty="0"/>
          </a:p>
        </p:txBody>
      </p:sp>
    </p:spTree>
    <p:extLst>
      <p:ext uri="{BB962C8B-B14F-4D97-AF65-F5344CB8AC3E}">
        <p14:creationId xmlns:p14="http://schemas.microsoft.com/office/powerpoint/2010/main" val="14643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 </a:t>
            </a:r>
          </a:p>
          <a:p>
            <a:r>
              <a:rPr lang="en-IN" b="1" dirty="0"/>
              <a:t>4.0 SCM SCHEDULES:</a:t>
            </a:r>
            <a:endParaRPr lang="en-IN" dirty="0"/>
          </a:p>
          <a:p>
            <a:r>
              <a:rPr lang="en-IN" dirty="0"/>
              <a:t>We partitioned our milestones into tasks to organize our project according to the deadlines</a:t>
            </a:r>
          </a:p>
          <a:p>
            <a:r>
              <a:rPr lang="en-IN" dirty="0"/>
              <a:t> </a:t>
            </a:r>
          </a:p>
          <a:p>
            <a:r>
              <a:rPr lang="en-IN" dirty="0"/>
              <a:t>○Prototype implementation (</a:t>
            </a:r>
            <a:r>
              <a:rPr lang="en-IN" dirty="0" err="1"/>
              <a:t>nov</a:t>
            </a:r>
            <a:r>
              <a:rPr lang="en-IN" dirty="0"/>
              <a:t>, 25, 2016) </a:t>
            </a:r>
          </a:p>
          <a:p>
            <a:r>
              <a:rPr lang="en-IN" dirty="0"/>
              <a:t>○ Prototype testing (</a:t>
            </a:r>
            <a:r>
              <a:rPr lang="en-IN" dirty="0" err="1"/>
              <a:t>dec</a:t>
            </a:r>
            <a:r>
              <a:rPr lang="en-IN" dirty="0"/>
              <a:t> 17, 2016)</a:t>
            </a:r>
          </a:p>
          <a:p>
            <a:r>
              <a:rPr lang="en-IN" dirty="0"/>
              <a:t> ○ Web application testing (</a:t>
            </a:r>
            <a:r>
              <a:rPr lang="en-IN" dirty="0" err="1"/>
              <a:t>jan</a:t>
            </a:r>
            <a:r>
              <a:rPr lang="en-IN" dirty="0"/>
              <a:t> 27, 2017)</a:t>
            </a:r>
          </a:p>
          <a:p>
            <a:r>
              <a:rPr lang="en-IN" dirty="0"/>
              <a:t> ○ User Interface design (</a:t>
            </a:r>
            <a:r>
              <a:rPr lang="en-IN" dirty="0" err="1"/>
              <a:t>feb</a:t>
            </a:r>
            <a:r>
              <a:rPr lang="en-IN" dirty="0"/>
              <a:t>, 5, 2017) </a:t>
            </a:r>
          </a:p>
          <a:p>
            <a:r>
              <a:rPr lang="en-IN" dirty="0"/>
              <a:t>○ Prototype release (mar 2, 2017) </a:t>
            </a:r>
          </a:p>
          <a:p>
            <a:r>
              <a:rPr lang="en-IN" dirty="0"/>
              <a:t>○ Final test (</a:t>
            </a:r>
            <a:r>
              <a:rPr lang="en-IN" dirty="0" err="1"/>
              <a:t>apr</a:t>
            </a:r>
            <a:r>
              <a:rPr lang="en-IN" dirty="0"/>
              <a:t> 20, 2017)</a:t>
            </a:r>
          </a:p>
          <a:p>
            <a:r>
              <a:rPr lang="en-IN" dirty="0"/>
              <a:t> ○ Team presentation (may 2, 2017)</a:t>
            </a:r>
          </a:p>
          <a:p>
            <a:r>
              <a:rPr lang="en-IN" dirty="0"/>
              <a:t> ○ Final release (</a:t>
            </a:r>
            <a:r>
              <a:rPr lang="en-IN" dirty="0" err="1"/>
              <a:t>june</a:t>
            </a:r>
            <a:r>
              <a:rPr lang="en-IN" dirty="0"/>
              <a:t> 6, 2017)</a:t>
            </a:r>
          </a:p>
          <a:p>
            <a:endParaRPr lang="en-IN" dirty="0"/>
          </a:p>
        </p:txBody>
      </p:sp>
    </p:spTree>
    <p:extLst>
      <p:ext uri="{BB962C8B-B14F-4D97-AF65-F5344CB8AC3E}">
        <p14:creationId xmlns:p14="http://schemas.microsoft.com/office/powerpoint/2010/main" val="44198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431" y="1009729"/>
            <a:ext cx="10835403" cy="5030463"/>
          </a:xfrm>
        </p:spPr>
        <p:txBody>
          <a:bodyPr>
            <a:normAutofit lnSpcReduction="10000"/>
          </a:bodyPr>
          <a:lstStyle/>
          <a:p>
            <a:pPr marL="0" indent="0">
              <a:buNone/>
            </a:pPr>
            <a:r>
              <a:rPr lang="en-IN" dirty="0"/>
              <a:t> </a:t>
            </a:r>
          </a:p>
          <a:p>
            <a:r>
              <a:rPr lang="en-IN" b="1" dirty="0"/>
              <a:t>5.0 Configuration Management Resources</a:t>
            </a:r>
            <a:endParaRPr lang="en-IN" dirty="0"/>
          </a:p>
          <a:p>
            <a:r>
              <a:rPr lang="en-IN" dirty="0"/>
              <a:t>IBM configuration Management and Version Management tool has been used for automated configuration management tool. It is likely that a common software package will be used and there will be no costs incurred on a specific tool. As a result, no additional training, personnel, or equipment will be required</a:t>
            </a:r>
            <a:r>
              <a:rPr lang="en-IN" dirty="0" smtClean="0"/>
              <a:t>.</a:t>
            </a:r>
          </a:p>
          <a:p>
            <a:r>
              <a:rPr lang="en-IN" dirty="0"/>
              <a:t> </a:t>
            </a:r>
          </a:p>
          <a:p>
            <a:r>
              <a:rPr lang="en-IN" b="1" dirty="0"/>
              <a:t>6.0 Configuration Management Plan Maintenance</a:t>
            </a:r>
            <a:endParaRPr lang="en-IN" dirty="0"/>
          </a:p>
          <a:p>
            <a:r>
              <a:rPr lang="en-IN" dirty="0"/>
              <a:t>The Project and Configuration Managers are responsible for maintaining this plan. The plan is subject to the procedures specified in the Opinion Poll Software Quality Assurance Plan (SQAP). Under the terms of the SQAP, the CM plan is subject to review throughout the CITSS life cycle, particularly during the In-Stage Assessment and Stage Exit processes. Significant changes will be made through a new version release of the plan. Minimal changes may be made through the use of page updates.</a:t>
            </a:r>
          </a:p>
          <a:p>
            <a:endParaRPr lang="en-IN" dirty="0"/>
          </a:p>
        </p:txBody>
      </p:sp>
    </p:spTree>
    <p:extLst>
      <p:ext uri="{BB962C8B-B14F-4D97-AF65-F5344CB8AC3E}">
        <p14:creationId xmlns:p14="http://schemas.microsoft.com/office/powerpoint/2010/main" val="5634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SCM tool</a:t>
            </a:r>
            <a:endParaRPr lang="en-IN" dirty="0"/>
          </a:p>
        </p:txBody>
      </p:sp>
      <p:sp>
        <p:nvSpPr>
          <p:cNvPr id="3" name="Content Placeholder 2"/>
          <p:cNvSpPr>
            <a:spLocks noGrp="1"/>
          </p:cNvSpPr>
          <p:nvPr>
            <p:ph idx="1"/>
          </p:nvPr>
        </p:nvSpPr>
        <p:spPr/>
        <p:txBody>
          <a:bodyPr/>
          <a:lstStyle/>
          <a:p>
            <a:r>
              <a:rPr lang="en-IN" dirty="0"/>
              <a:t>IBM configuration Management and Version Management tool</a:t>
            </a:r>
          </a:p>
          <a:p>
            <a:r>
              <a:rPr lang="en-IN" dirty="0"/>
              <a:t>Description:</a:t>
            </a:r>
          </a:p>
          <a:p>
            <a:pPr lvl="0"/>
            <a:r>
              <a:rPr lang="en-IN" dirty="0"/>
              <a:t>This was a client-server based system, with command-line and graphical clients for several platforms and servers available for several flavours of Unix</a:t>
            </a:r>
          </a:p>
          <a:p>
            <a:pPr lvl="0"/>
            <a:r>
              <a:rPr lang="en-IN" dirty="0"/>
              <a:t>A relational database was used to keep tracking information but a separate Source Control Manager such as </a:t>
            </a:r>
            <a:r>
              <a:rPr lang="en-IN" dirty="0">
                <a:hlinkClick r:id="rId2" tooltip="Source Code Control System"/>
              </a:rPr>
              <a:t>Source Code Control System</a:t>
            </a:r>
            <a:r>
              <a:rPr lang="en-IN" dirty="0"/>
              <a:t> (SCCS) or PVCS was used to maintain version history for each file. The filenames for these files are actually stored in the relational database - as a result, filenames in the SCCS tree are numeric ids.</a:t>
            </a:r>
          </a:p>
          <a:p>
            <a:endParaRPr lang="en-IN" dirty="0"/>
          </a:p>
        </p:txBody>
      </p:sp>
    </p:spTree>
    <p:extLst>
      <p:ext uri="{BB962C8B-B14F-4D97-AF65-F5344CB8AC3E}">
        <p14:creationId xmlns:p14="http://schemas.microsoft.com/office/powerpoint/2010/main" val="12259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Concepts:</a:t>
            </a:r>
          </a:p>
          <a:p>
            <a:pPr lvl="0"/>
            <a:r>
              <a:rPr lang="en-IN" dirty="0"/>
              <a:t>Files are created and associated with Components.</a:t>
            </a:r>
          </a:p>
          <a:p>
            <a:pPr lvl="0"/>
            <a:r>
              <a:rPr lang="en-IN" dirty="0"/>
              <a:t>Components form a directed graph where each Component can have several parents. Components are a logical grouping mechanism allowing Files to be grouped together without regard to their physical pathnames (unlike directories or folders which lie on the path).</a:t>
            </a:r>
          </a:p>
          <a:p>
            <a:pPr lvl="0"/>
            <a:r>
              <a:rPr lang="en-IN" dirty="0"/>
              <a:t>Permissions can be given at the Component level, allowing for distributed administration. The permission to give other permissions can be granted.</a:t>
            </a:r>
          </a:p>
          <a:p>
            <a:pPr lvl="0"/>
            <a:r>
              <a:rPr lang="en-IN" dirty="0"/>
              <a:t>A Release was a set of files with a common root. Releases could share files with other releases. The sharing could be defined to follow the latest version called Linking.</a:t>
            </a:r>
          </a:p>
          <a:p>
            <a:pPr lvl="0"/>
            <a:r>
              <a:rPr lang="en-IN" dirty="0"/>
              <a:t>A Level is a snapshot of all files. Similar to a "tag" in other source control systems - but with a twist. If the Release is in "binding mode" (most commonly used), the Levels contain only the files referenced by the </a:t>
            </a:r>
            <a:r>
              <a:rPr lang="en-IN" dirty="0" err="1"/>
              <a:t>LevelMembers</a:t>
            </a:r>
            <a:r>
              <a:rPr lang="en-IN" dirty="0"/>
              <a:t> (Defects and Features). As a result, a Level only contains changes (file versions) that are approved and not just the latest file versions in the repository.</a:t>
            </a:r>
          </a:p>
          <a:p>
            <a:endParaRPr lang="en-IN" dirty="0"/>
          </a:p>
        </p:txBody>
      </p:sp>
    </p:spTree>
    <p:extLst>
      <p:ext uri="{BB962C8B-B14F-4D97-AF65-F5344CB8AC3E}">
        <p14:creationId xmlns:p14="http://schemas.microsoft.com/office/powerpoint/2010/main" val="269226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85612"/>
            <a:ext cx="8946541" cy="5462788"/>
          </a:xfrm>
        </p:spPr>
        <p:txBody>
          <a:bodyPr>
            <a:normAutofit fontScale="70000" lnSpcReduction="20000"/>
          </a:bodyPr>
          <a:lstStyle/>
          <a:p>
            <a:r>
              <a:rPr lang="en-IN" dirty="0"/>
              <a:t>Features:</a:t>
            </a:r>
          </a:p>
          <a:p>
            <a:pPr lvl="0"/>
            <a:r>
              <a:rPr lang="en-IN" dirty="0"/>
              <a:t>Defect tracking was integrated into the source control system.</a:t>
            </a:r>
          </a:p>
          <a:p>
            <a:pPr lvl="0"/>
            <a:r>
              <a:rPr lang="en-IN" dirty="0"/>
              <a:t>Ability to configure a repository to require defects to be associated with every file check-in.</a:t>
            </a:r>
          </a:p>
          <a:p>
            <a:pPr lvl="0"/>
            <a:r>
              <a:rPr lang="en-IN" dirty="0"/>
              <a:t>Levels are used to manage sets of defects, allowing managers to think in terms of sets of changes rather than sets of files.</a:t>
            </a:r>
          </a:p>
          <a:p>
            <a:pPr lvl="0"/>
            <a:r>
              <a:rPr lang="en-IN" dirty="0"/>
              <a:t>Distributed administration allows for delegation of authority. This is particularly useful in large teams.</a:t>
            </a:r>
          </a:p>
          <a:p>
            <a:pPr lvl="0"/>
            <a:r>
              <a:rPr lang="en-IN" dirty="0"/>
              <a:t>It has the ability to track file histories even after renaming. This is because the filename on disk was a number and the filename in the database could be changed.</a:t>
            </a:r>
          </a:p>
          <a:p>
            <a:pPr lvl="0"/>
            <a:r>
              <a:rPr lang="en-IN" dirty="0"/>
              <a:t>Files could be shared between source code Releases</a:t>
            </a:r>
          </a:p>
          <a:p>
            <a:r>
              <a:rPr lang="en-IN" dirty="0"/>
              <a:t>Weakness:</a:t>
            </a:r>
          </a:p>
          <a:p>
            <a:pPr lvl="0"/>
            <a:r>
              <a:rPr lang="en-IN" dirty="0"/>
              <a:t>Locking used to be the only mechanism for controlling access to files. This was typical for source control systems of that time period but would be considered a major weakness today. The most current implementation has become more robust, allowing concurrent development, conflict resolution and merge.</a:t>
            </a:r>
          </a:p>
          <a:p>
            <a:pPr lvl="0"/>
            <a:r>
              <a:rPr lang="en-IN" dirty="0"/>
              <a:t>Having a centralized server limits the ability to work in disconnected manner. Although, this is a failing of nearly all remote source control systems unless a local repository is created, giving the illusion of redundancy and source control, which will ultimately require a sync with the remote source control server at some point to submit any deltas.</a:t>
            </a:r>
          </a:p>
          <a:p>
            <a:r>
              <a:rPr lang="en-IN" dirty="0"/>
              <a:t> </a:t>
            </a:r>
          </a:p>
          <a:p>
            <a:endParaRPr lang="en-IN" dirty="0"/>
          </a:p>
        </p:txBody>
      </p:sp>
    </p:spTree>
    <p:extLst>
      <p:ext uri="{BB962C8B-B14F-4D97-AF65-F5344CB8AC3E}">
        <p14:creationId xmlns:p14="http://schemas.microsoft.com/office/powerpoint/2010/main" val="187764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SCM plan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Purpose:</a:t>
            </a:r>
          </a:p>
          <a:p>
            <a:pPr marL="0" indent="0">
              <a:buNone/>
            </a:pPr>
            <a:r>
              <a:rPr lang="en-IN" dirty="0"/>
              <a:t>The Configuration Management Plan (CMP) defines the guidelines to be used to manage changes to the Opinion Poll System (OPS). The opinion poll system consists of functionalities like voter verification and voter registration and result analysis</a:t>
            </a:r>
            <a:r>
              <a:rPr lang="en-IN" dirty="0" smtClean="0"/>
              <a:t>.</a:t>
            </a:r>
          </a:p>
          <a:p>
            <a:r>
              <a:rPr lang="en-IN" dirty="0"/>
              <a:t>System Overview</a:t>
            </a:r>
          </a:p>
          <a:p>
            <a:pPr marL="0" indent="0">
              <a:buNone/>
            </a:pPr>
            <a:r>
              <a:rPr lang="en-IN" dirty="0"/>
              <a:t>The major functional objectives of opinion poll system  are: </a:t>
            </a:r>
          </a:p>
          <a:p>
            <a:pPr marL="0" indent="0">
              <a:buNone/>
            </a:pPr>
            <a:r>
              <a:rPr lang="en-IN" dirty="0"/>
              <a:t>• Enable voter-focused services </a:t>
            </a:r>
          </a:p>
          <a:p>
            <a:pPr marL="0" indent="0">
              <a:buNone/>
            </a:pPr>
            <a:r>
              <a:rPr lang="en-IN" dirty="0"/>
              <a:t>• Facilitate single point-of-entry for the voter where the direct participation is associated by checking.</a:t>
            </a:r>
          </a:p>
          <a:p>
            <a:pPr marL="0" indent="0">
              <a:buNone/>
            </a:pPr>
            <a:r>
              <a:rPr lang="en-IN" dirty="0"/>
              <a:t>• verifying the poll creation requests </a:t>
            </a:r>
          </a:p>
          <a:p>
            <a:pPr marL="0" indent="0">
              <a:buNone/>
            </a:pPr>
            <a:r>
              <a:rPr lang="en-IN" dirty="0"/>
              <a:t>• verifying user</a:t>
            </a:r>
          </a:p>
          <a:p>
            <a:pPr marL="0" indent="0">
              <a:buNone/>
            </a:pPr>
            <a:r>
              <a:rPr lang="en-IN" dirty="0"/>
              <a:t>• Encrypting the results for preventing data modification.</a:t>
            </a:r>
          </a:p>
          <a:p>
            <a:pPr marL="0" indent="0">
              <a:buNone/>
            </a:pPr>
            <a:r>
              <a:rPr lang="en-IN" dirty="0"/>
              <a:t>• create graphs for the easy understanding of polls.</a:t>
            </a:r>
          </a:p>
          <a:p>
            <a:pPr>
              <a:buFont typeface="Wingdings" panose="05000000000000000000" pitchFamily="2" charset="2"/>
              <a:buChar char="Ø"/>
            </a:pPr>
            <a:endParaRPr lang="en-IN" dirty="0" smtClean="0"/>
          </a:p>
          <a:p>
            <a:pPr marL="0" indent="0">
              <a:buNone/>
            </a:pPr>
            <a:endParaRPr lang="en-IN" dirty="0"/>
          </a:p>
        </p:txBody>
      </p:sp>
    </p:spTree>
    <p:extLst>
      <p:ext uri="{BB962C8B-B14F-4D97-AF65-F5344CB8AC3E}">
        <p14:creationId xmlns:p14="http://schemas.microsoft.com/office/powerpoint/2010/main" val="35089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Times New Roman" panose="02020603050405020304" pitchFamily="18" charset="0"/>
                <a:ea typeface="Calibri" panose="020F0502020204030204" pitchFamily="34" charset="0"/>
              </a:rPr>
              <a:t>2.0 Configuration Management </a:t>
            </a:r>
          </a:p>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2.1 Organization</a:t>
            </a:r>
          </a:p>
          <a:p>
            <a:pPr marL="0" indent="0">
              <a:buNone/>
            </a:pPr>
            <a:r>
              <a:rPr lang="en-IN" sz="1800" dirty="0"/>
              <a:t>The following are the people who have responsibilities with regard to configuration management for opinion poll system.</a:t>
            </a:r>
          </a:p>
          <a:p>
            <a:pPr marL="0" indent="0">
              <a:buNone/>
            </a:pPr>
            <a:r>
              <a:rPr lang="en-IN" sz="1800" dirty="0"/>
              <a:t>1. System Owner or Designated Representative </a:t>
            </a:r>
          </a:p>
          <a:p>
            <a:pPr marL="0" indent="0">
              <a:buNone/>
            </a:pPr>
            <a:r>
              <a:rPr lang="en-IN" sz="1800" dirty="0"/>
              <a:t>2. Project Manager </a:t>
            </a:r>
          </a:p>
          <a:p>
            <a:pPr marL="0" indent="0">
              <a:buNone/>
            </a:pPr>
            <a:r>
              <a:rPr lang="en-IN" sz="1800" dirty="0"/>
              <a:t>3. Senior Analyst &amp; Senior Programmer </a:t>
            </a:r>
          </a:p>
          <a:p>
            <a:pPr marL="0" indent="0">
              <a:buNone/>
            </a:pPr>
            <a:r>
              <a:rPr lang="en-IN" sz="1800" dirty="0"/>
              <a:t>4. Configuration Manager </a:t>
            </a:r>
          </a:p>
          <a:p>
            <a:pPr marL="0" indent="0">
              <a:buNone/>
            </a:pPr>
            <a:r>
              <a:rPr lang="en-IN" sz="1800" dirty="0"/>
              <a:t>5. Configuration Control Board </a:t>
            </a: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1091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1" y="193183"/>
            <a:ext cx="11475076" cy="6413679"/>
          </a:xfrm>
        </p:spPr>
        <p:txBody>
          <a:bodyPr>
            <a:normAutofit fontScale="85000" lnSpcReduction="20000"/>
          </a:bodyPr>
          <a:lstStyle/>
          <a:p>
            <a:pPr marL="0" indent="0">
              <a:buNone/>
            </a:pPr>
            <a:r>
              <a:rPr lang="en-IN" b="1" dirty="0"/>
              <a:t>2.2 Responsibilities</a:t>
            </a:r>
          </a:p>
          <a:p>
            <a:r>
              <a:rPr lang="en-IN" dirty="0"/>
              <a:t>Project Manager </a:t>
            </a:r>
          </a:p>
          <a:p>
            <a:pPr marL="0" indent="0">
              <a:buNone/>
            </a:pPr>
            <a:r>
              <a:rPr lang="en-IN" dirty="0"/>
              <a:t>• Interfaces with the System Owner and the Pilot Group POCs to ensure that the configuration management plan procedures.</a:t>
            </a:r>
          </a:p>
          <a:p>
            <a:r>
              <a:rPr lang="en-IN" b="1" dirty="0"/>
              <a:t>Configuration Manager </a:t>
            </a:r>
            <a:endParaRPr lang="en-IN" dirty="0"/>
          </a:p>
          <a:p>
            <a:pPr marL="0" indent="0">
              <a:buNone/>
            </a:pPr>
            <a:r>
              <a:rPr lang="en-IN" dirty="0"/>
              <a:t>• Coordinates with the Project Team in identifying Configuration Items. </a:t>
            </a:r>
          </a:p>
          <a:p>
            <a:pPr marL="0" indent="0">
              <a:buNone/>
            </a:pPr>
            <a:r>
              <a:rPr lang="en-IN" dirty="0"/>
              <a:t>• Determines the areas affected by each Configuration Item. </a:t>
            </a:r>
          </a:p>
          <a:p>
            <a:pPr marL="0" indent="0">
              <a:buNone/>
            </a:pPr>
            <a:r>
              <a:rPr lang="en-IN" b="1" dirty="0"/>
              <a:t>2.3 Relationship of SCM to the Software Process Life Cycle:</a:t>
            </a:r>
            <a:endParaRPr lang="en-IN" dirty="0"/>
          </a:p>
          <a:p>
            <a:pPr>
              <a:buFont typeface="Wingdings" panose="05000000000000000000" pitchFamily="2" charset="2"/>
              <a:buChar char="Ø"/>
            </a:pPr>
            <a:r>
              <a:rPr lang="en-IN" dirty="0" smtClean="0"/>
              <a:t>opinion </a:t>
            </a:r>
            <a:r>
              <a:rPr lang="en-IN" dirty="0"/>
              <a:t>poll system uses Bootstrap model for the development.</a:t>
            </a:r>
          </a:p>
          <a:p>
            <a:r>
              <a:rPr lang="en-IN" dirty="0" smtClean="0"/>
              <a:t>Bootstrap </a:t>
            </a:r>
            <a:r>
              <a:rPr lang="en-IN" dirty="0"/>
              <a:t>is a method to evaluate and improve the quality of software product and management and process of organization.</a:t>
            </a:r>
          </a:p>
          <a:p>
            <a:pPr lvl="0"/>
            <a:r>
              <a:rPr lang="en-IN" dirty="0"/>
              <a:t>This is imposed by ISO9000</a:t>
            </a:r>
            <a:r>
              <a:rPr lang="en-IN" dirty="0" smtClean="0"/>
              <a:t>.</a:t>
            </a:r>
          </a:p>
          <a:p>
            <a:pPr marL="0" indent="0">
              <a:buNone/>
            </a:pPr>
            <a:r>
              <a:rPr lang="en-IN" dirty="0"/>
              <a:t> </a:t>
            </a:r>
          </a:p>
          <a:p>
            <a:pPr marL="0" indent="0">
              <a:buNone/>
            </a:pPr>
            <a:r>
              <a:rPr lang="en-IN" dirty="0"/>
              <a:t>It consists of:</a:t>
            </a:r>
          </a:p>
          <a:p>
            <a:pPr marL="0" indent="0">
              <a:buNone/>
            </a:pPr>
            <a:r>
              <a:rPr lang="en-IN" dirty="0"/>
              <a:t>1.Initial</a:t>
            </a:r>
          </a:p>
          <a:p>
            <a:pPr marL="0" indent="0">
              <a:buNone/>
            </a:pPr>
            <a:r>
              <a:rPr lang="en-IN" dirty="0"/>
              <a:t>2.Repeatable</a:t>
            </a:r>
          </a:p>
          <a:p>
            <a:pPr marL="0" indent="0">
              <a:buNone/>
            </a:pPr>
            <a:r>
              <a:rPr lang="en-IN" dirty="0"/>
              <a:t>3.Defined</a:t>
            </a:r>
          </a:p>
          <a:p>
            <a:pPr marL="0" indent="0">
              <a:buNone/>
            </a:pPr>
            <a:r>
              <a:rPr lang="en-IN" dirty="0"/>
              <a:t>4.Managed</a:t>
            </a:r>
          </a:p>
          <a:p>
            <a:pPr marL="0" indent="0">
              <a:buNone/>
            </a:pPr>
            <a:r>
              <a:rPr lang="en-IN" dirty="0"/>
              <a:t>5.Optimizing</a:t>
            </a:r>
          </a:p>
          <a:p>
            <a:pPr lvl="0"/>
            <a:endParaRPr lang="en-IN" dirty="0" smtClean="0"/>
          </a:p>
          <a:p>
            <a:pPr lvl="0"/>
            <a:endParaRPr lang="en-IN" dirty="0"/>
          </a:p>
          <a:p>
            <a:endParaRPr lang="en-IN" dirty="0"/>
          </a:p>
        </p:txBody>
      </p:sp>
    </p:spTree>
    <p:extLst>
      <p:ext uri="{BB962C8B-B14F-4D97-AF65-F5344CB8AC3E}">
        <p14:creationId xmlns:p14="http://schemas.microsoft.com/office/powerpoint/2010/main" val="280169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428" y="636242"/>
            <a:ext cx="11711167" cy="6434260"/>
          </a:xfrm>
        </p:spPr>
        <p:txBody>
          <a:bodyPr/>
          <a:lstStyle/>
          <a:p>
            <a:pPr marL="0" indent="0">
              <a:buNone/>
            </a:pPr>
            <a:r>
              <a:rPr lang="en-IN" b="1" dirty="0"/>
              <a:t>2.4 Interfaces to Other Organizations on the Project:</a:t>
            </a:r>
          </a:p>
          <a:p>
            <a:r>
              <a:rPr lang="en-IN" dirty="0" smtClean="0"/>
              <a:t>It uses graph maker.</a:t>
            </a:r>
            <a:r>
              <a:rPr lang="en-IN" dirty="0"/>
              <a:t> The graph maker is a tool which analyses the poll results and then generated graphs as the user requirements.</a:t>
            </a:r>
          </a:p>
          <a:p>
            <a:pPr marL="0" indent="0">
              <a:buNone/>
            </a:pPr>
            <a:r>
              <a:rPr lang="en-IN" b="1" dirty="0"/>
              <a:t>2.5 SCM Responsibilities of the Organizations</a:t>
            </a:r>
            <a:r>
              <a:rPr lang="en-IN" b="1" dirty="0" smtClean="0"/>
              <a:t>:</a:t>
            </a:r>
          </a:p>
          <a:p>
            <a:pPr marL="0" indent="0">
              <a:buNone/>
            </a:pPr>
            <a:r>
              <a:rPr lang="en-IN" b="1" dirty="0"/>
              <a:t>System Owner or Designated Representative </a:t>
            </a:r>
            <a:endParaRPr lang="en-IN" dirty="0"/>
          </a:p>
          <a:p>
            <a:pPr marL="0" indent="0">
              <a:buNone/>
            </a:pPr>
            <a:r>
              <a:rPr lang="en-IN" dirty="0" smtClean="0"/>
              <a:t>• </a:t>
            </a:r>
            <a:r>
              <a:rPr lang="en-IN" dirty="0"/>
              <a:t>Advises Pilot Group POC’s and the CITSS Project Team (through the Project Manager). </a:t>
            </a:r>
          </a:p>
          <a:p>
            <a:pPr marL="0" indent="0">
              <a:buNone/>
            </a:pPr>
            <a:r>
              <a:rPr lang="en-IN" dirty="0"/>
              <a:t>• Signs off on major Opinion poll system deliverables. </a:t>
            </a:r>
          </a:p>
          <a:p>
            <a:pPr marL="0" indent="0">
              <a:buNone/>
            </a:pPr>
            <a:r>
              <a:rPr lang="en-IN" dirty="0"/>
              <a:t>• Concurs/Non-concurs upon any substantive project issues that impact resources, schedules, and other operational considerations.</a:t>
            </a:r>
          </a:p>
          <a:p>
            <a:r>
              <a:rPr lang="en-IN" b="1" dirty="0"/>
              <a:t>Pilot Group POCs &amp; Pilot Group Members </a:t>
            </a:r>
            <a:endParaRPr lang="en-IN" dirty="0"/>
          </a:p>
          <a:p>
            <a:pPr marL="0" indent="0">
              <a:buNone/>
            </a:pPr>
            <a:r>
              <a:rPr lang="en-IN" dirty="0"/>
              <a:t>• Approves/disapproves system functionality proposed. </a:t>
            </a:r>
          </a:p>
          <a:p>
            <a:pPr marL="0" indent="0">
              <a:buNone/>
            </a:pPr>
            <a:r>
              <a:rPr lang="en-IN" dirty="0"/>
              <a:t>• Signs off on major Opinion Poll System deliverables. </a:t>
            </a:r>
          </a:p>
          <a:p>
            <a:pPr marL="0" indent="0">
              <a:buNone/>
            </a:pPr>
            <a:r>
              <a:rPr lang="en-IN" dirty="0"/>
              <a:t>• Concurs/Non-concurs upon any substantive Opinion Poll System issues which impact resources, schedules, and other operational considerations. </a:t>
            </a:r>
          </a:p>
          <a:p>
            <a:pPr marL="0" indent="0">
              <a:buNone/>
            </a:pPr>
            <a:endParaRPr lang="en-IN" b="1" dirty="0"/>
          </a:p>
        </p:txBody>
      </p:sp>
    </p:spTree>
    <p:extLst>
      <p:ext uri="{BB962C8B-B14F-4D97-AF65-F5344CB8AC3E}">
        <p14:creationId xmlns:p14="http://schemas.microsoft.com/office/powerpoint/2010/main" val="205656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3.0 SCM ACTIVITIES:</a:t>
            </a:r>
            <a:r>
              <a:rPr lang="en-IN" dirty="0"/>
              <a:t/>
            </a:r>
            <a:br>
              <a:rPr lang="en-IN" dirty="0"/>
            </a:br>
            <a:endParaRPr lang="en-IN" dirty="0"/>
          </a:p>
        </p:txBody>
      </p:sp>
      <p:sp>
        <p:nvSpPr>
          <p:cNvPr id="3" name="Content Placeholder 2"/>
          <p:cNvSpPr>
            <a:spLocks noGrp="1"/>
          </p:cNvSpPr>
          <p:nvPr>
            <p:ph idx="1"/>
          </p:nvPr>
        </p:nvSpPr>
        <p:spPr>
          <a:xfrm>
            <a:off x="227549" y="1344580"/>
            <a:ext cx="11852834" cy="5391071"/>
          </a:xfrm>
        </p:spPr>
        <p:txBody>
          <a:bodyPr/>
          <a:lstStyle/>
          <a:p>
            <a:pPr marL="0" indent="0">
              <a:buNone/>
            </a:pPr>
            <a:r>
              <a:rPr lang="en-IN" b="1" dirty="0"/>
              <a:t>3.1 Configuration Identification:</a:t>
            </a:r>
            <a:endParaRPr lang="en-IN" dirty="0"/>
          </a:p>
          <a:p>
            <a:r>
              <a:rPr lang="en-IN" dirty="0"/>
              <a:t>Configuration Items are:</a:t>
            </a:r>
          </a:p>
          <a:p>
            <a:pPr marL="0" indent="0">
              <a:buNone/>
            </a:pPr>
            <a:r>
              <a:rPr lang="en-IN" dirty="0"/>
              <a:t>1.High level Design</a:t>
            </a:r>
          </a:p>
          <a:p>
            <a:pPr marL="0" indent="0">
              <a:buNone/>
            </a:pPr>
            <a:r>
              <a:rPr lang="en-IN" dirty="0"/>
              <a:t>2.Low Level Design</a:t>
            </a:r>
          </a:p>
          <a:p>
            <a:pPr marL="0" indent="0">
              <a:buNone/>
            </a:pPr>
            <a:r>
              <a:rPr lang="en-IN" dirty="0"/>
              <a:t>3.Databases</a:t>
            </a:r>
          </a:p>
          <a:p>
            <a:pPr marL="0" indent="0">
              <a:buNone/>
            </a:pPr>
            <a:r>
              <a:rPr lang="en-IN" dirty="0"/>
              <a:t>4.Page verifier</a:t>
            </a:r>
          </a:p>
          <a:p>
            <a:pPr marL="0" indent="0">
              <a:buNone/>
            </a:pPr>
            <a:r>
              <a:rPr lang="en-IN" dirty="0"/>
              <a:t>5.Project Code</a:t>
            </a:r>
          </a:p>
          <a:p>
            <a:pPr marL="0" indent="0">
              <a:buNone/>
            </a:pPr>
            <a:r>
              <a:rPr lang="en-IN" dirty="0"/>
              <a:t>6.Graph maker</a:t>
            </a:r>
          </a:p>
          <a:p>
            <a:pPr marL="0" indent="0">
              <a:buNone/>
            </a:pPr>
            <a:r>
              <a:rPr lang="en-IN" dirty="0" smtClean="0"/>
              <a:t>7.All </a:t>
            </a:r>
            <a:r>
              <a:rPr lang="en-IN" dirty="0"/>
              <a:t>hardware and accompanying documentation for the opinion poll system.</a:t>
            </a:r>
          </a:p>
          <a:p>
            <a:pPr marL="0" indent="0">
              <a:buNone/>
            </a:pPr>
            <a:r>
              <a:rPr lang="en-IN" dirty="0"/>
              <a:t>8. All Desktop Operating System releases (i.e. Windows 95 and above) </a:t>
            </a:r>
          </a:p>
          <a:p>
            <a:pPr marL="0" indent="0">
              <a:buNone/>
            </a:pPr>
            <a:r>
              <a:rPr lang="en-IN" dirty="0"/>
              <a:t>9. All Data Base Management System (DBMS) releases and documentation.</a:t>
            </a:r>
          </a:p>
          <a:p>
            <a:pPr marL="0" indent="0">
              <a:buNone/>
            </a:pPr>
            <a:r>
              <a:rPr lang="en-IN" dirty="0"/>
              <a:t>10. All other related COTS software releases and documentation </a:t>
            </a:r>
          </a:p>
          <a:p>
            <a:pPr marL="0" indent="0">
              <a:buNone/>
            </a:pPr>
            <a:endParaRPr lang="en-IN" dirty="0"/>
          </a:p>
        </p:txBody>
      </p:sp>
    </p:spTree>
    <p:extLst>
      <p:ext uri="{BB962C8B-B14F-4D97-AF65-F5344CB8AC3E}">
        <p14:creationId xmlns:p14="http://schemas.microsoft.com/office/powerpoint/2010/main" val="173894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642" y="597606"/>
            <a:ext cx="8946541" cy="4850158"/>
          </a:xfrm>
        </p:spPr>
        <p:txBody>
          <a:bodyPr>
            <a:noAutofit/>
          </a:bodyPr>
          <a:lstStyle/>
          <a:p>
            <a:r>
              <a:rPr lang="en-US" sz="1800" b="1" dirty="0" smtClean="0"/>
              <a:t>3.2</a:t>
            </a:r>
            <a:r>
              <a:rPr lang="en-US" sz="1800" b="1" dirty="0"/>
              <a:t> Configuration Management and Control</a:t>
            </a:r>
            <a:endParaRPr lang="en-IN" sz="1800" dirty="0"/>
          </a:p>
          <a:p>
            <a:pPr marL="0" indent="0">
              <a:buNone/>
            </a:pPr>
            <a:r>
              <a:rPr lang="en-US" sz="1800" dirty="0"/>
              <a:t> </a:t>
            </a:r>
            <a:endParaRPr lang="en-IN" sz="1800" dirty="0"/>
          </a:p>
          <a:p>
            <a:r>
              <a:rPr lang="en-US" sz="1800" b="1" dirty="0"/>
              <a:t>3.2.1 Request for Change </a:t>
            </a:r>
            <a:r>
              <a:rPr lang="en-US" sz="1800" dirty="0"/>
              <a:t>At any time, any of the  group member can request a change in any part of the application. Most of the time, the team gathers as whole. However, if we do not get that chance, since we are a small team consisting of four people, the requests are evaluated almost instantly via e­mail or phone. If the changes are approved by all the members, they are assigned in the </a:t>
            </a:r>
            <a:r>
              <a:rPr lang="en-US" sz="1800" dirty="0" err="1"/>
              <a:t>Trac</a:t>
            </a:r>
            <a:r>
              <a:rPr lang="en-US" sz="1800" dirty="0"/>
              <a:t> system  with a ticket. The changes can be traced by using SVN.</a:t>
            </a:r>
            <a:endParaRPr lang="en-IN" sz="1800" dirty="0"/>
          </a:p>
          <a:p>
            <a:pPr marL="0" indent="0">
              <a:buNone/>
            </a:pPr>
            <a:r>
              <a:rPr lang="en-US" sz="1800" dirty="0"/>
              <a:t> </a:t>
            </a:r>
            <a:endParaRPr lang="en-IN" sz="1800" dirty="0"/>
          </a:p>
          <a:p>
            <a:r>
              <a:rPr lang="en-US" sz="1800" b="1" dirty="0"/>
              <a:t>3.2.2 Acceptance Or Rejection Changes</a:t>
            </a:r>
            <a:r>
              <a:rPr lang="en-US" sz="1800" dirty="0"/>
              <a:t> We did not explicitly assign a project manager or team leader. However, for each part of the project, there is a person who has more responsibility for that part. Although that person has more responsibility for that part, the decisions could be accepted or rejected by the all members of the team.</a:t>
            </a:r>
            <a:endParaRPr lang="en-IN" sz="1800" dirty="0"/>
          </a:p>
          <a:p>
            <a:pPr marL="0" indent="0">
              <a:buNone/>
            </a:pPr>
            <a:r>
              <a:rPr lang="en-US" sz="1800" dirty="0"/>
              <a:t> </a:t>
            </a:r>
            <a:endParaRPr lang="en-IN" sz="1800" dirty="0"/>
          </a:p>
          <a:p>
            <a:r>
              <a:rPr lang="en-US" sz="1800" b="1" dirty="0"/>
              <a:t>3.2.3 Implementing the Changes</a:t>
            </a:r>
            <a:r>
              <a:rPr lang="en-US" sz="1800" dirty="0"/>
              <a:t> When the change is accepted by all the members, the followings are done. Firstly,  the source code is changed as required. Then, unit testing is done. Lastly, the changes in the source code is updated in SVN</a:t>
            </a:r>
            <a:endParaRPr lang="en-IN" sz="1800" dirty="0"/>
          </a:p>
          <a:p>
            <a:endParaRPr lang="en-IN" sz="1800" dirty="0"/>
          </a:p>
          <a:p>
            <a:endParaRPr lang="en-IN" sz="1800" dirty="0"/>
          </a:p>
        </p:txBody>
      </p:sp>
    </p:spTree>
    <p:extLst>
      <p:ext uri="{BB962C8B-B14F-4D97-AF65-F5344CB8AC3E}">
        <p14:creationId xmlns:p14="http://schemas.microsoft.com/office/powerpoint/2010/main" val="91280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701" y="1087002"/>
            <a:ext cx="11208891" cy="6556609"/>
          </a:xfrm>
        </p:spPr>
        <p:txBody>
          <a:bodyPr>
            <a:normAutofit/>
          </a:bodyPr>
          <a:lstStyle/>
          <a:p>
            <a:r>
              <a:rPr lang="en-US" b="1" dirty="0"/>
              <a:t>3.3  Configuration Status Accounting</a:t>
            </a:r>
            <a:r>
              <a:rPr lang="en-US" dirty="0"/>
              <a:t> Configuration status accounting (CSA) is the process of creating and organizing the knowledge base necessary for the performance of configuration management. In addition to facilitating CM, the purpose of CSA is to provide a highly reliable source of configuration information to support all project activities including program management, systems engineering, software development, modification, and maintenance.</a:t>
            </a:r>
            <a:endParaRPr lang="en-IN" dirty="0"/>
          </a:p>
          <a:p>
            <a:r>
              <a:rPr lang="en-US" dirty="0"/>
              <a:t>Our accounting activities are as follows:</a:t>
            </a:r>
            <a:endParaRPr lang="en-IN" dirty="0"/>
          </a:p>
          <a:p>
            <a:r>
              <a:rPr lang="en-US" dirty="0"/>
              <a:t> •  Configuration status information reporting </a:t>
            </a:r>
            <a:endParaRPr lang="en-IN" dirty="0"/>
          </a:p>
          <a:p>
            <a:r>
              <a:rPr lang="en-US" dirty="0"/>
              <a:t>•  Keeping the configuration change history </a:t>
            </a:r>
            <a:endParaRPr lang="en-IN" dirty="0"/>
          </a:p>
          <a:p>
            <a:r>
              <a:rPr lang="en-US" dirty="0"/>
              <a:t> •  Milestone configuration reports </a:t>
            </a:r>
            <a:endParaRPr lang="en-IN" dirty="0"/>
          </a:p>
          <a:p>
            <a:r>
              <a:rPr lang="en-US" dirty="0"/>
              <a:t>•  Audit reports</a:t>
            </a:r>
            <a:endParaRPr lang="en-IN" dirty="0"/>
          </a:p>
          <a:p>
            <a:r>
              <a:rPr lang="en-US" dirty="0"/>
              <a:t> •  SVN and </a:t>
            </a:r>
            <a:r>
              <a:rPr lang="en-US" dirty="0" smtClean="0"/>
              <a:t>Track</a:t>
            </a:r>
            <a:r>
              <a:rPr lang="en-US" dirty="0"/>
              <a:t> </a:t>
            </a:r>
            <a:r>
              <a:rPr lang="en-US" dirty="0" smtClean="0"/>
              <a:t>activities</a:t>
            </a:r>
          </a:p>
          <a:p>
            <a:r>
              <a:rPr lang="en-IN" dirty="0"/>
              <a:t>1. Change log </a:t>
            </a:r>
          </a:p>
          <a:p>
            <a:r>
              <a:rPr lang="en-IN" dirty="0"/>
              <a:t>2. Progress report </a:t>
            </a:r>
          </a:p>
          <a:p>
            <a:r>
              <a:rPr lang="en-IN" dirty="0"/>
              <a:t>3. CI status report</a:t>
            </a:r>
          </a:p>
          <a:p>
            <a:r>
              <a:rPr lang="en-IN" dirty="0"/>
              <a:t>4. Transaction report</a:t>
            </a:r>
          </a:p>
          <a:p>
            <a:endParaRPr lang="en-IN" dirty="0"/>
          </a:p>
          <a:p>
            <a:endParaRPr lang="en-IN" dirty="0"/>
          </a:p>
        </p:txBody>
      </p:sp>
    </p:spTree>
    <p:extLst>
      <p:ext uri="{BB962C8B-B14F-4D97-AF65-F5344CB8AC3E}">
        <p14:creationId xmlns:p14="http://schemas.microsoft.com/office/powerpoint/2010/main" val="339234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3.4 Auditing</a:t>
            </a:r>
            <a:endParaRPr lang="en-IN" dirty="0"/>
          </a:p>
          <a:p>
            <a:r>
              <a:rPr lang="en-US" dirty="0"/>
              <a:t> Auditing plays an important part in our project. Auditing is regularly done by weekly meetings. At the start of weekly meetings, each member demonstrates his/her assigned job to others. If these jobs are found deficient or lacking by other members, fix jobs are filed to that member.  </a:t>
            </a:r>
            <a:endParaRPr lang="en-IN" dirty="0"/>
          </a:p>
          <a:p>
            <a:r>
              <a:rPr lang="en-US" dirty="0"/>
              <a:t> </a:t>
            </a:r>
            <a:endParaRPr lang="en-IN" dirty="0"/>
          </a:p>
          <a:p>
            <a:r>
              <a:rPr lang="en-US" dirty="0"/>
              <a:t>Change requests are mostly handled with the </a:t>
            </a:r>
            <a:r>
              <a:rPr lang="en-US" dirty="0" err="1"/>
              <a:t>Trac</a:t>
            </a:r>
            <a:r>
              <a:rPr lang="en-US" dirty="0"/>
              <a:t> system. However, if there is a disputed change request,  this request is discussed thoroughly. Justification of these change requests are required to get the approval of other members.</a:t>
            </a:r>
            <a:endParaRPr lang="en-IN" dirty="0"/>
          </a:p>
          <a:p>
            <a:endParaRPr lang="en-IN" dirty="0"/>
          </a:p>
        </p:txBody>
      </p:sp>
    </p:spTree>
    <p:extLst>
      <p:ext uri="{BB962C8B-B14F-4D97-AF65-F5344CB8AC3E}">
        <p14:creationId xmlns:p14="http://schemas.microsoft.com/office/powerpoint/2010/main" val="1055391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951</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Times New Roman</vt:lpstr>
      <vt:lpstr>Wingdings</vt:lpstr>
      <vt:lpstr>Wingdings 3</vt:lpstr>
      <vt:lpstr>Ion</vt:lpstr>
      <vt:lpstr>Opinion Polling System</vt:lpstr>
      <vt:lpstr>SCM plan</vt:lpstr>
      <vt:lpstr>PowerPoint Presentation</vt:lpstr>
      <vt:lpstr>PowerPoint Presentation</vt:lpstr>
      <vt:lpstr>PowerPoint Presentation</vt:lpstr>
      <vt:lpstr>3.0 SCM 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SCM tool</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WELCOME</dc:creator>
  <cp:lastModifiedBy>dupaguntla manojkumar</cp:lastModifiedBy>
  <cp:revision>6</cp:revision>
  <dcterms:created xsi:type="dcterms:W3CDTF">2016-10-21T05:29:36Z</dcterms:created>
  <dcterms:modified xsi:type="dcterms:W3CDTF">2016-11-12T13:35:22Z</dcterms:modified>
</cp:coreProperties>
</file>