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C305A-D114-4B0F-AA10-7CADFCC48D00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87E89-9C85-4474-B713-6E62A2041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3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87E89-9C85-4474-B713-6E62A204195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0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87E89-9C85-4474-B713-6E62A204195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8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AFBF-C39C-C240-40D1-779589467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A974F-07AD-04FE-FC65-11FA27968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8005-6EC2-6291-4787-15B23738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EF78-7C51-4F98-A74E-2A85E8E186D7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366B-E9FA-B414-DEEE-C1D60F2F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D007-55EB-80D1-0D65-FABFA5A6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F304-F1DF-43FC-88EC-2F6E5409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3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C486-5D69-A1E5-EDFD-C0900E6C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CB0B6-03B7-5497-5DFF-ACB81ED9D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BE33B-B8A6-DD01-6A68-627AAC6A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EF78-7C51-4F98-A74E-2A85E8E186D7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D6190-7F4C-C73C-7BFA-3EBE1881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DFD82-6CB5-E32A-35CA-63971B0D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F304-F1DF-43FC-88EC-2F6E5409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6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FD2E3-FB32-DA50-603D-D062DA016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2289A-9A41-C9DD-3CB0-0A8E61228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CE91-013A-C6DD-0295-F9957F70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EF78-7C51-4F98-A74E-2A85E8E186D7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7EF2-C6C4-563A-CDFA-615CAF8F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A366-B401-7281-26CD-0465E283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F304-F1DF-43FC-88EC-2F6E5409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0939-2D7E-2F1A-1AE5-53403C25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9C93-035C-F600-0D96-35919BB2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12A0-7620-F9FA-D319-34707F42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EF78-7C51-4F98-A74E-2A85E8E186D7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0AA28-E9BA-1BF8-0E5E-B5FA45A7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5EA9-BF02-A4A9-FE72-F2FAACB2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F304-F1DF-43FC-88EC-2F6E5409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6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1304-B4A5-8E8C-102D-4A6B73F9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A4C99-5A93-A344-AE1D-73B2FCB6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93A3-DFB8-1DFB-F94A-D530AA24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EF78-7C51-4F98-A74E-2A85E8E186D7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78A8-6277-E5D2-B5A0-8478BE9E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9A11E-5977-835F-E581-3ED6A15E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F304-F1DF-43FC-88EC-2F6E5409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36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6417-DA98-D92E-016A-933216E6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BEA0-5E84-C95F-8218-3D8738778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C803A-D1B5-8922-FE0B-DD62FDFB9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578DE-3151-9333-DAC5-C1DBBA76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EF78-7C51-4F98-A74E-2A85E8E186D7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8E7A1-5B91-E5E4-DD8F-AAA67379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1636E-0981-120F-5C18-CB923880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F304-F1DF-43FC-88EC-2F6E5409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9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B842-2D34-CACA-8A84-2E11B3D0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AD1C-BCB1-349D-A641-C2A1F641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3C74C-CC65-BFEA-6C7F-CA6F70298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55939-B7A5-E0E7-300C-8483FDD1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46367-D6D9-65A8-EC4E-57D4B9891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5EA00-6E7B-E036-B027-E2F4FEB8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EF78-7C51-4F98-A74E-2A85E8E186D7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0D812-30BA-75F1-C931-3081F2B1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1A90C-F55A-E8BD-C984-078BF4B2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F304-F1DF-43FC-88EC-2F6E5409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5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8B9C-9892-8B83-F5EF-D231957C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BC89F-5B67-3A57-CCFC-309785F3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EF78-7C51-4F98-A74E-2A85E8E186D7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1448C-2AF8-5430-0BC0-CE07CCC0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C2153-4527-EE83-DD90-B8439626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F304-F1DF-43FC-88EC-2F6E5409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7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EDE5E-0EDA-9925-31BF-1BCA87B3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EF78-7C51-4F98-A74E-2A85E8E186D7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46EB2-0A95-059D-FB4E-80C0E224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75565-80AF-DB46-57DB-70D991BE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F304-F1DF-43FC-88EC-2F6E5409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6326-2492-340D-FB63-3A512CFD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C681-956B-E7C7-881F-0B7A38E2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29651-292B-682B-8E1D-4389F9AAB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9C66-1B3B-3121-3F1F-72981F8D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EF78-7C51-4F98-A74E-2A85E8E186D7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CE0E6-8129-FDE0-4A13-851F2FC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DECA9-6CA2-36BE-D9C0-54A303CC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F304-F1DF-43FC-88EC-2F6E5409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1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74ED-114A-74DF-E132-311B8EA2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2B974-727C-827C-7183-EAEC42A1D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D778C-EF8C-D857-6D13-501DD180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8959E-A9FE-CEEB-A7D5-BA678FF5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EF78-7C51-4F98-A74E-2A85E8E186D7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D7001-875F-91D1-6B7E-D7FD0310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B8A6B-76CD-6D02-C283-624205E0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F304-F1DF-43FC-88EC-2F6E5409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4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C382B-4D9B-F012-8AF3-01950948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C137-BC2A-F4B8-DBC1-BFE4C05B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3E6CE-71E0-7967-CE7C-DC35B493C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EF78-7C51-4F98-A74E-2A85E8E186D7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2D25A-475D-110B-7045-2A3B7C720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333D2-731C-03BE-1A38-0517DB3E4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F304-F1DF-43FC-88EC-2F6E54096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6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E89E-4F66-A436-D5E3-9978B6B2A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Project on Sales Performance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0184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A5F1-02EB-D0DF-DE3C-09C806BC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174662"/>
            <a:ext cx="11996791" cy="6544638"/>
          </a:xfrm>
        </p:spPr>
        <p:txBody>
          <a:bodyPr>
            <a:normAutofit fontScale="25000" lnSpcReduction="20000"/>
          </a:bodyPr>
          <a:lstStyle/>
          <a:p>
            <a:endParaRPr lang="en-US" sz="5100" u="sng" dirty="0">
              <a:solidFill>
                <a:srgbClr val="C00000"/>
              </a:solidFill>
            </a:endParaRPr>
          </a:p>
          <a:p>
            <a:r>
              <a:rPr lang="en-US" sz="12800" u="sng" dirty="0">
                <a:solidFill>
                  <a:srgbClr val="C00000"/>
                </a:solidFill>
              </a:rPr>
              <a:t>KPI Cards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9600" dirty="0"/>
              <a:t>Total Sales           :      127.95 K</a:t>
            </a:r>
          </a:p>
          <a:p>
            <a:pPr marL="0" indent="0">
              <a:buNone/>
            </a:pPr>
            <a:r>
              <a:rPr lang="en-US" sz="9600" dirty="0"/>
              <a:t> </a:t>
            </a:r>
            <a:r>
              <a:rPr lang="en-IN" sz="9600" dirty="0"/>
              <a:t> Total Quantity    :      1320  Products</a:t>
            </a:r>
          </a:p>
          <a:p>
            <a:pPr marL="0" indent="0">
              <a:buNone/>
            </a:pPr>
            <a:r>
              <a:rPr lang="en-IN" sz="9600" dirty="0"/>
              <a:t>   Total Profit         :      22.69 K   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u="sng" dirty="0">
                <a:solidFill>
                  <a:srgbClr val="C00000"/>
                </a:solidFill>
              </a:rPr>
              <a:t>      </a:t>
            </a:r>
            <a:r>
              <a:rPr lang="en-IN" sz="2000" u="sng" dirty="0">
                <a:solidFill>
                  <a:srgbClr val="C00000"/>
                </a:solidFill>
              </a:rPr>
              <a:t>          </a:t>
            </a:r>
            <a:r>
              <a:rPr lang="en-IN" sz="14400" u="sng" dirty="0">
                <a:solidFill>
                  <a:srgbClr val="C00000"/>
                </a:solidFill>
              </a:rPr>
              <a:t>Insights</a:t>
            </a:r>
            <a:r>
              <a:rPr lang="en-IN" sz="2000" u="sng" dirty="0">
                <a:solidFill>
                  <a:srgbClr val="C00000"/>
                </a:solidFill>
              </a:rPr>
              <a:t> </a:t>
            </a:r>
            <a:endParaRPr lang="en-IN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/>
              <a:t> </a:t>
            </a:r>
            <a:endParaRPr lang="en-US" dirty="0"/>
          </a:p>
          <a:p>
            <a:r>
              <a:rPr lang="en-IN" sz="11200" u="sng" dirty="0">
                <a:solidFill>
                  <a:srgbClr val="C00000"/>
                </a:solidFill>
              </a:rPr>
              <a:t>Monthly Sales Trends</a:t>
            </a:r>
            <a:r>
              <a:rPr lang="en-IN" sz="11200" dirty="0">
                <a:solidFill>
                  <a:srgbClr val="C00000"/>
                </a:solidFill>
              </a:rPr>
              <a:t>:</a:t>
            </a:r>
          </a:p>
          <a:p>
            <a:r>
              <a:rPr lang="en-US" sz="9600" dirty="0"/>
              <a:t>Peaks        :       Sales spike in March, August and October.  </a:t>
            </a:r>
          </a:p>
          <a:p>
            <a:r>
              <a:rPr lang="en-US" sz="9600" dirty="0"/>
              <a:t>Throughs  :       Lower sales in May and July .</a:t>
            </a:r>
          </a:p>
          <a:p>
            <a:endParaRPr lang="en-US" sz="9600" dirty="0"/>
          </a:p>
          <a:p>
            <a:r>
              <a:rPr lang="en-IN" sz="11200" u="sng" dirty="0">
                <a:solidFill>
                  <a:srgbClr val="C00000"/>
                </a:solidFill>
              </a:rPr>
              <a:t>Profit Distributions </a:t>
            </a:r>
            <a:r>
              <a:rPr lang="en-IN" dirty="0">
                <a:solidFill>
                  <a:srgbClr val="C00000"/>
                </a:solidFill>
              </a:rPr>
              <a:t>:     </a:t>
            </a:r>
          </a:p>
          <a:p>
            <a:r>
              <a:rPr lang="en-IN" sz="9600" dirty="0"/>
              <a:t>East Region              :    22834.36         </a:t>
            </a:r>
          </a:p>
          <a:p>
            <a:r>
              <a:rPr lang="en-IN" sz="9600" dirty="0"/>
              <a:t>West Region             :    22686.86       ---     Lower Profit Distribution with West Region.</a:t>
            </a:r>
          </a:p>
          <a:p>
            <a:r>
              <a:rPr lang="en-IN" sz="9600" dirty="0"/>
              <a:t>Central Region        :     23078.08</a:t>
            </a:r>
          </a:p>
          <a:p>
            <a:r>
              <a:rPr lang="en-IN" sz="9600" dirty="0"/>
              <a:t>South Region           :    23706. 49       ---    Higher Profit Distribution with South Region.</a:t>
            </a:r>
          </a:p>
          <a:p>
            <a:pPr marL="0" indent="0">
              <a:buNone/>
            </a:pPr>
            <a:endParaRPr lang="en-IN" sz="9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endParaRPr lang="en-IN" u="sng" dirty="0">
              <a:solidFill>
                <a:srgbClr val="C00000"/>
              </a:solidFill>
            </a:endParaRPr>
          </a:p>
          <a:p>
            <a:endParaRPr lang="en-IN" u="sng" dirty="0">
              <a:solidFill>
                <a:srgbClr val="C00000"/>
              </a:solidFill>
            </a:endParaRPr>
          </a:p>
          <a:p>
            <a:endParaRPr lang="en-IN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u="sng" dirty="0">
                <a:solidFill>
                  <a:srgbClr val="C00000"/>
                </a:solidFill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92941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5F5B-BB0D-EB08-E522-F9B62DDD9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46" y="215757"/>
            <a:ext cx="11671443" cy="65138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Top Performers</a:t>
            </a:r>
            <a:r>
              <a:rPr lang="en-IN" dirty="0"/>
              <a:t>:</a:t>
            </a:r>
          </a:p>
          <a:p>
            <a:r>
              <a:rPr lang="en-IN" sz="2400" dirty="0"/>
              <a:t>  Paper 20  (618.21 k profit).  </a:t>
            </a:r>
          </a:p>
          <a:p>
            <a:r>
              <a:rPr lang="en-IN" sz="2400" dirty="0"/>
              <a:t>  binders 42 (615.07  K profit).  </a:t>
            </a:r>
          </a:p>
          <a:p>
            <a:r>
              <a:rPr lang="en-IN" sz="2400" dirty="0"/>
              <a:t>  Pens 57  ( 599.61 K  profit)</a:t>
            </a:r>
          </a:p>
          <a:p>
            <a:r>
              <a:rPr lang="en-IN" dirty="0">
                <a:solidFill>
                  <a:srgbClr val="C00000"/>
                </a:solidFill>
              </a:rPr>
              <a:t>Bottom Performers:</a:t>
            </a:r>
          </a:p>
          <a:p>
            <a:r>
              <a:rPr lang="en-IN" sz="2400" dirty="0"/>
              <a:t>  - Tables 50  ( 366.25 K profit).  </a:t>
            </a:r>
          </a:p>
          <a:p>
            <a:r>
              <a:rPr lang="en-IN" sz="2400" dirty="0"/>
              <a:t>  - Papers 63 (364. 67 K  profit).   </a:t>
            </a:r>
          </a:p>
          <a:p>
            <a:endParaRPr lang="en-IN" sz="2400" dirty="0"/>
          </a:p>
          <a:p>
            <a:r>
              <a:rPr lang="en-US" sz="2400" dirty="0"/>
              <a:t>Sales with High  Discounts    :       Correlate with lower profits (Furniture).  </a:t>
            </a:r>
          </a:p>
          <a:p>
            <a:r>
              <a:rPr lang="en-US" sz="2400" dirty="0"/>
              <a:t>Sales with Low   Discounts    :       Drive high profits (Technology).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276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31A2-41FD-E1E5-3FF5-9C1F1E139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6" y="287676"/>
            <a:ext cx="11784458" cy="6308333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>
                <a:solidFill>
                  <a:srgbClr val="C00000"/>
                </a:solidFill>
              </a:rPr>
              <a:t>Recommendations</a:t>
            </a:r>
            <a:r>
              <a:rPr lang="en-US" u="sng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Focus on high-margin products (e.g., Papers, binders, pens) to boost profitability.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Monitor  the discount impact  where there are low profit margins.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Run promotions in low-sales months to balance the demand for the sales.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Investigate  the seasonal trends that leads to profit margins.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Allocate the resources to high-profit regions (e.g. South).  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Conduct customer surveys in Central region to identify growth barriers.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Limit discounts on low-margin products (e.g. Binders, Phones).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Use targeted discounts for high-volume, high-margin products(e.g. Laptops).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86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279</Words>
  <Application>Microsoft Office PowerPoint</Application>
  <PresentationFormat>Widescreen</PresentationFormat>
  <Paragraphs>46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on Sales Performance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Rammohan Kunchepu</dc:creator>
  <cp:lastModifiedBy>Rammohan Kunchepu</cp:lastModifiedBy>
  <cp:revision>10</cp:revision>
  <dcterms:created xsi:type="dcterms:W3CDTF">2025-03-27T04:42:02Z</dcterms:created>
  <dcterms:modified xsi:type="dcterms:W3CDTF">2025-03-27T08:10:06Z</dcterms:modified>
</cp:coreProperties>
</file>