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3.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sldIdLst>
    <p:sldId id="256" r:id="rId5"/>
    <p:sldId id="257" r:id="rId6"/>
    <p:sldId id="258" r:id="rId7"/>
    <p:sldId id="259" r:id="rId8"/>
    <p:sldId id="260" r:id="rId9"/>
    <p:sldId id="261" r:id="rId10"/>
    <p:sldId id="262" r:id="rId11"/>
    <p:sldId id="267" r:id="rId12"/>
    <p:sldId id="263" r:id="rId13"/>
    <p:sldId id="287" r:id="rId14"/>
    <p:sldId id="268" r:id="rId15"/>
    <p:sldId id="275" r:id="rId16"/>
    <p:sldId id="269" r:id="rId17"/>
    <p:sldId id="270" r:id="rId18"/>
    <p:sldId id="277" r:id="rId19"/>
    <p:sldId id="278" r:id="rId20"/>
    <p:sldId id="279" r:id="rId21"/>
    <p:sldId id="280" r:id="rId22"/>
    <p:sldId id="283" r:id="rId23"/>
    <p:sldId id="285" r:id="rId24"/>
    <p:sldId id="286" r:id="rId25"/>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ppan V" initials="MV" lastIdx="2" clrIdx="0">
    <p:extLst>
      <p:ext uri="{19B8F6BF-5375-455C-9EA6-DF929625EA0E}">
        <p15:presenceInfo xmlns:p15="http://schemas.microsoft.com/office/powerpoint/2012/main" userId="S-1-5-21-266749940-1637964444-929701000-28578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F04"/>
    <a:srgbClr val="F2F2F2"/>
    <a:srgbClr val="E4E4E4"/>
    <a:srgbClr val="D9D9D9"/>
    <a:srgbClr val="000000"/>
    <a:srgbClr val="B1DCA8"/>
    <a:srgbClr val="FFEBAB"/>
    <a:srgbClr val="2DB4FF"/>
    <a:srgbClr val="B9E6FF"/>
    <a:srgbClr val="EBF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0" autoAdjust="0"/>
    <p:restoredTop sz="94434" autoAdjust="0"/>
  </p:normalViewPr>
  <p:slideViewPr>
    <p:cSldViewPr showGuides="1">
      <p:cViewPr varScale="1">
        <p:scale>
          <a:sx n="84" d="100"/>
          <a:sy n="84" d="100"/>
        </p:scale>
        <p:origin x="1266" y="84"/>
      </p:cViewPr>
      <p:guideLst>
        <p:guide orient="horz"/>
        <p:guide orient="horz" pos="9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600031745\AppData\Local\Microsoft\Windows\INetCache\Content.Outlook\ZG56Z3KY\Winshuttle%20Savings%20Estimation%20TM%20v3.0.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600031745\AppData\Local\Microsoft\Windows\INetCache\Content.Outlook\ZG56Z3KY\Winshuttle%20Savings%20Estimation%20TM%20v3.0.xlsx" TargetMode="External"/><Relationship Id="rId4"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Volume Trend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Volume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Apr'19</c:v>
                </c:pt>
                <c:pt idx="1">
                  <c:v>May'19</c:v>
                </c:pt>
                <c:pt idx="2">
                  <c:v>Jun'19</c:v>
                </c:pt>
              </c:strCache>
            </c:strRef>
          </c:cat>
          <c:val>
            <c:numRef>
              <c:f>Sheet2!$B$2:$B$4</c:f>
              <c:numCache>
                <c:formatCode>General</c:formatCode>
                <c:ptCount val="3"/>
                <c:pt idx="0">
                  <c:v>443</c:v>
                </c:pt>
                <c:pt idx="1">
                  <c:v>490</c:v>
                </c:pt>
                <c:pt idx="2">
                  <c:v>336</c:v>
                </c:pt>
              </c:numCache>
            </c:numRef>
          </c:val>
          <c:extLst>
            <c:ext xmlns:c16="http://schemas.microsoft.com/office/drawing/2014/chart" uri="{C3380CC4-5D6E-409C-BE32-E72D297353CC}">
              <c16:uniqueId val="{00000000-4CBF-40C3-BB40-933A51ACDAEE}"/>
            </c:ext>
          </c:extLst>
        </c:ser>
        <c:dLbls>
          <c:showLegendKey val="0"/>
          <c:showVal val="0"/>
          <c:showCatName val="0"/>
          <c:showSerName val="0"/>
          <c:showPercent val="0"/>
          <c:showBubbleSize val="0"/>
        </c:dLbls>
        <c:gapWidth val="219"/>
        <c:overlap val="-27"/>
        <c:axId val="808050920"/>
        <c:axId val="808052560"/>
      </c:barChart>
      <c:lineChart>
        <c:grouping val="stacked"/>
        <c:varyColors val="0"/>
        <c:ser>
          <c:idx val="1"/>
          <c:order val="1"/>
          <c:tx>
            <c:strRef>
              <c:f>Sheet2!$C$1</c:f>
              <c:strCache>
                <c:ptCount val="1"/>
                <c:pt idx="0">
                  <c:v>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Sheet2!$A$2:$A$4</c:f>
              <c:strCache>
                <c:ptCount val="3"/>
                <c:pt idx="0">
                  <c:v>Apr'19</c:v>
                </c:pt>
                <c:pt idx="1">
                  <c:v>May'19</c:v>
                </c:pt>
                <c:pt idx="2">
                  <c:v>Jun'19</c:v>
                </c:pt>
              </c:strCache>
            </c:strRef>
          </c:cat>
          <c:val>
            <c:numRef>
              <c:f>Sheet2!$C$2:$C$4</c:f>
              <c:numCache>
                <c:formatCode>0.00</c:formatCode>
                <c:ptCount val="3"/>
                <c:pt idx="0" formatCode="General">
                  <c:v>17.72</c:v>
                </c:pt>
                <c:pt idx="1">
                  <c:v>17.5</c:v>
                </c:pt>
                <c:pt idx="2" formatCode="General">
                  <c:v>15.27</c:v>
                </c:pt>
              </c:numCache>
            </c:numRef>
          </c:val>
          <c:smooth val="0"/>
          <c:extLst>
            <c:ext xmlns:c16="http://schemas.microsoft.com/office/drawing/2014/chart" uri="{C3380CC4-5D6E-409C-BE32-E72D297353CC}">
              <c16:uniqueId val="{00000001-4CBF-40C3-BB40-933A51ACDAEE}"/>
            </c:ext>
          </c:extLst>
        </c:ser>
        <c:dLbls>
          <c:showLegendKey val="0"/>
          <c:showVal val="0"/>
          <c:showCatName val="0"/>
          <c:showSerName val="0"/>
          <c:showPercent val="0"/>
          <c:showBubbleSize val="0"/>
        </c:dLbls>
        <c:marker val="1"/>
        <c:smooth val="0"/>
        <c:axId val="460293632"/>
        <c:axId val="808049608"/>
      </c:lineChart>
      <c:catAx>
        <c:axId val="808050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52560"/>
        <c:crosses val="autoZero"/>
        <c:auto val="1"/>
        <c:lblAlgn val="ctr"/>
        <c:lblOffset val="100"/>
        <c:noMultiLvlLbl val="0"/>
      </c:catAx>
      <c:valAx>
        <c:axId val="808052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50920"/>
        <c:crosses val="autoZero"/>
        <c:crossBetween val="between"/>
      </c:valAx>
      <c:valAx>
        <c:axId val="80804960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293632"/>
        <c:crosses val="max"/>
        <c:crossBetween val="between"/>
      </c:valAx>
      <c:catAx>
        <c:axId val="460293632"/>
        <c:scaling>
          <c:orientation val="minMax"/>
        </c:scaling>
        <c:delete val="1"/>
        <c:axPos val="b"/>
        <c:numFmt formatCode="General" sourceLinked="1"/>
        <c:majorTickMark val="out"/>
        <c:minorTickMark val="none"/>
        <c:tickLblPos val="nextTo"/>
        <c:crossAx val="808049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Transaction Trend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Sheet2!$D$1</c:f>
              <c:strCache>
                <c:ptCount val="1"/>
                <c:pt idx="0">
                  <c:v>Transactions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Apr'19</c:v>
                </c:pt>
                <c:pt idx="1">
                  <c:v>May'19</c:v>
                </c:pt>
                <c:pt idx="2">
                  <c:v>Jun'19</c:v>
                </c:pt>
              </c:strCache>
            </c:strRef>
          </c:cat>
          <c:val>
            <c:numRef>
              <c:f>Sheet2!$D$2:$D$4</c:f>
              <c:numCache>
                <c:formatCode>General</c:formatCode>
                <c:ptCount val="3"/>
                <c:pt idx="0">
                  <c:v>251338</c:v>
                </c:pt>
                <c:pt idx="1">
                  <c:v>555999</c:v>
                </c:pt>
                <c:pt idx="2">
                  <c:v>368612</c:v>
                </c:pt>
              </c:numCache>
            </c:numRef>
          </c:val>
          <c:extLst>
            <c:ext xmlns:c16="http://schemas.microsoft.com/office/drawing/2014/chart" uri="{C3380CC4-5D6E-409C-BE32-E72D297353CC}">
              <c16:uniqueId val="{00000000-1CBD-42EA-B322-15D456481469}"/>
            </c:ext>
          </c:extLst>
        </c:ser>
        <c:dLbls>
          <c:showLegendKey val="0"/>
          <c:showVal val="0"/>
          <c:showCatName val="0"/>
          <c:showSerName val="0"/>
          <c:showPercent val="0"/>
          <c:showBubbleSize val="0"/>
        </c:dLbls>
        <c:gapWidth val="219"/>
        <c:overlap val="-27"/>
        <c:axId val="808050920"/>
        <c:axId val="808052560"/>
      </c:barChart>
      <c:lineChart>
        <c:grouping val="stacked"/>
        <c:varyColors val="0"/>
        <c:ser>
          <c:idx val="1"/>
          <c:order val="1"/>
          <c:tx>
            <c:strRef>
              <c:f>Sheet2!$E$1</c:f>
              <c:strCache>
                <c:ptCount val="1"/>
                <c:pt idx="0">
                  <c:v>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Sheet2!$A$2:$A$4</c:f>
              <c:strCache>
                <c:ptCount val="3"/>
                <c:pt idx="0">
                  <c:v>Apr'19</c:v>
                </c:pt>
                <c:pt idx="1">
                  <c:v>May'19</c:v>
                </c:pt>
                <c:pt idx="2">
                  <c:v>Jun'19</c:v>
                </c:pt>
              </c:strCache>
            </c:strRef>
          </c:cat>
          <c:val>
            <c:numRef>
              <c:f>Sheet2!$E$2:$E$4</c:f>
              <c:numCache>
                <c:formatCode>General</c:formatCode>
                <c:ptCount val="3"/>
                <c:pt idx="0">
                  <c:v>10472.4</c:v>
                </c:pt>
                <c:pt idx="1">
                  <c:v>19857.099999999999</c:v>
                </c:pt>
                <c:pt idx="2">
                  <c:v>16755.09</c:v>
                </c:pt>
              </c:numCache>
            </c:numRef>
          </c:val>
          <c:smooth val="0"/>
          <c:extLst>
            <c:ext xmlns:c16="http://schemas.microsoft.com/office/drawing/2014/chart" uri="{C3380CC4-5D6E-409C-BE32-E72D297353CC}">
              <c16:uniqueId val="{00000001-1CBD-42EA-B322-15D456481469}"/>
            </c:ext>
          </c:extLst>
        </c:ser>
        <c:dLbls>
          <c:showLegendKey val="0"/>
          <c:showVal val="0"/>
          <c:showCatName val="0"/>
          <c:showSerName val="0"/>
          <c:showPercent val="0"/>
          <c:showBubbleSize val="0"/>
        </c:dLbls>
        <c:marker val="1"/>
        <c:smooth val="0"/>
        <c:axId val="460293632"/>
        <c:axId val="808049608"/>
      </c:lineChart>
      <c:catAx>
        <c:axId val="808050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52560"/>
        <c:crosses val="autoZero"/>
        <c:auto val="1"/>
        <c:lblAlgn val="ctr"/>
        <c:lblOffset val="100"/>
        <c:noMultiLvlLbl val="0"/>
      </c:catAx>
      <c:valAx>
        <c:axId val="808052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50920"/>
        <c:crosses val="autoZero"/>
        <c:crossBetween val="between"/>
      </c:valAx>
      <c:valAx>
        <c:axId val="80804960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293632"/>
        <c:crosses val="max"/>
        <c:crossBetween val="between"/>
      </c:valAx>
      <c:catAx>
        <c:axId val="460293632"/>
        <c:scaling>
          <c:orientation val="minMax"/>
        </c:scaling>
        <c:delete val="1"/>
        <c:axPos val="b"/>
        <c:numFmt formatCode="General" sourceLinked="1"/>
        <c:majorTickMark val="out"/>
        <c:minorTickMark val="none"/>
        <c:tickLblPos val="nextTo"/>
        <c:crossAx val="808049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Average Time Taken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4E1-48BB-BC19-5970566BFAC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4E1-48BB-BC19-5970566BFAC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4E1-48BB-BC19-5970566BFAC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4E1-48BB-BC19-5970566BFACF}"/>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4E1-48BB-BC19-5970566BFA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Manual work - Post validation</c:v>
                </c:pt>
                <c:pt idx="1">
                  <c:v>Manual work - Pre Validation</c:v>
                </c:pt>
                <c:pt idx="2">
                  <c:v>Manual work - Recording/searching macro</c:v>
                </c:pt>
                <c:pt idx="3">
                  <c:v>Manual work - Ticket validation</c:v>
                </c:pt>
                <c:pt idx="4">
                  <c:v>Uplaod in System</c:v>
                </c:pt>
              </c:strCache>
            </c:strRef>
          </c:cat>
          <c:val>
            <c:numRef>
              <c:f>Sheet1!$B$2:$B$6</c:f>
              <c:numCache>
                <c:formatCode>0.00</c:formatCode>
                <c:ptCount val="5"/>
                <c:pt idx="0">
                  <c:v>6.450000000000049</c:v>
                </c:pt>
                <c:pt idx="1">
                  <c:v>3.8499999999999623</c:v>
                </c:pt>
                <c:pt idx="2">
                  <c:v>7.000000000000135</c:v>
                </c:pt>
                <c:pt idx="3">
                  <c:v>1.9166666666666732</c:v>
                </c:pt>
                <c:pt idx="4">
                  <c:v>9.9666666666664927</c:v>
                </c:pt>
              </c:numCache>
            </c:numRef>
          </c:val>
          <c:extLst>
            <c:ext xmlns:c16="http://schemas.microsoft.com/office/drawing/2014/chart" uri="{C3380CC4-5D6E-409C-BE32-E72D297353CC}">
              <c16:uniqueId val="{0000000A-A4E1-48BB-BC19-5970566BFACF}"/>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dirty="0"/>
              <a:t>Material transaction Volume on</a:t>
            </a:r>
            <a:r>
              <a:rPr lang="en-US" baseline="0" dirty="0"/>
              <a:t> daily basis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'Volume Analysis'!$B$2:$B$155</c:f>
              <c:numCache>
                <c:formatCode>General</c:formatCode>
                <c:ptCount val="24"/>
                <c:pt idx="0">
                  <c:v>26874</c:v>
                </c:pt>
                <c:pt idx="1">
                  <c:v>36296</c:v>
                </c:pt>
                <c:pt idx="2">
                  <c:v>4290</c:v>
                </c:pt>
                <c:pt idx="3">
                  <c:v>5044</c:v>
                </c:pt>
                <c:pt idx="4">
                  <c:v>30033</c:v>
                </c:pt>
                <c:pt idx="5">
                  <c:v>0</c:v>
                </c:pt>
                <c:pt idx="6">
                  <c:v>34845</c:v>
                </c:pt>
                <c:pt idx="7">
                  <c:v>5553</c:v>
                </c:pt>
                <c:pt idx="8">
                  <c:v>51</c:v>
                </c:pt>
                <c:pt idx="9">
                  <c:v>9196</c:v>
                </c:pt>
                <c:pt idx="10">
                  <c:v>8017</c:v>
                </c:pt>
                <c:pt idx="11">
                  <c:v>33234</c:v>
                </c:pt>
                <c:pt idx="12">
                  <c:v>851</c:v>
                </c:pt>
                <c:pt idx="13">
                  <c:v>14645</c:v>
                </c:pt>
                <c:pt idx="14">
                  <c:v>1238</c:v>
                </c:pt>
                <c:pt idx="15">
                  <c:v>5271</c:v>
                </c:pt>
                <c:pt idx="16">
                  <c:v>2934</c:v>
                </c:pt>
                <c:pt idx="17">
                  <c:v>289</c:v>
                </c:pt>
                <c:pt idx="18">
                  <c:v>4538</c:v>
                </c:pt>
                <c:pt idx="19">
                  <c:v>7693</c:v>
                </c:pt>
                <c:pt idx="20">
                  <c:v>3010</c:v>
                </c:pt>
                <c:pt idx="21">
                  <c:v>11164</c:v>
                </c:pt>
                <c:pt idx="22">
                  <c:v>2802</c:v>
                </c:pt>
                <c:pt idx="23">
                  <c:v>3470</c:v>
                </c:pt>
              </c:numCache>
            </c:numRef>
          </c:yVal>
          <c:smooth val="0"/>
          <c:extLst>
            <c:ext xmlns:c16="http://schemas.microsoft.com/office/drawing/2014/chart" uri="{C3380CC4-5D6E-409C-BE32-E72D297353CC}">
              <c16:uniqueId val="{00000000-7E58-48DC-80B3-796296BFDFC3}"/>
            </c:ext>
          </c:extLst>
        </c:ser>
        <c:dLbls>
          <c:showLegendKey val="0"/>
          <c:showVal val="0"/>
          <c:showCatName val="0"/>
          <c:showSerName val="0"/>
          <c:showPercent val="0"/>
          <c:showBubbleSize val="0"/>
        </c:dLbls>
        <c:axId val="1282056303"/>
        <c:axId val="1282070447"/>
      </c:scatterChart>
      <c:valAx>
        <c:axId val="1282056303"/>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82070447"/>
        <c:crosses val="autoZero"/>
        <c:crossBetween val="midCat"/>
      </c:valAx>
      <c:valAx>
        <c:axId val="128207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82056303"/>
        <c:crosses val="autoZero"/>
        <c:crossBetween val="midCat"/>
      </c:valAx>
      <c:spPr>
        <a:noFill/>
        <a:ln>
          <a:noFill/>
        </a:ln>
        <a:effectLst/>
      </c:spPr>
    </c:plotArea>
    <c:plotVisOnly val="1"/>
    <c:dispBlanksAs val="gap"/>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Pivot!$E$5:$E$10</cx:f>
        <cx:lvl ptCount="6">
          <cx:pt idx="0">0-3K  Range</cx:pt>
          <cx:pt idx="1">3K-10K</cx:pt>
          <cx:pt idx="2">10K-31K</cx:pt>
          <cx:pt idx="3">31K-50K</cx:pt>
          <cx:pt idx="4">50K-150K</cx:pt>
          <cx:pt idx="5">Above 150K</cx:pt>
        </cx:lvl>
      </cx:strDim>
      <cx:numDim type="val">
        <cx:f>Pivot!$F$5:$F$10</cx:f>
        <cx:lvl ptCount="6" formatCode="General">
          <cx:pt idx="0">57</cx:pt>
          <cx:pt idx="1">42</cx:pt>
          <cx:pt idx="2">28</cx:pt>
          <cx:pt idx="3">10</cx:pt>
          <cx:pt idx="4">10</cx:pt>
          <cx:pt idx="5">7</cx:pt>
        </cx:lvl>
      </cx:numDim>
    </cx:data>
    <cx:data id="1">
      <cx:strDim type="cat">
        <cx:f>Pivot!$E$5:$E$10</cx:f>
        <cx:lvl ptCount="6">
          <cx:pt idx="0">0-3K  Range</cx:pt>
          <cx:pt idx="1">3K-10K</cx:pt>
          <cx:pt idx="2">10K-31K</cx:pt>
          <cx:pt idx="3">31K-50K</cx:pt>
          <cx:pt idx="4">50K-150K</cx:pt>
          <cx:pt idx="5">Above 150K</cx:pt>
        </cx:lvl>
      </cx:strDim>
      <cx:numDim type="val">
        <cx:f>Pivot!$G$5:$G$10</cx:f>
        <cx:lvl ptCount="6" formatCode="General">
          <cx:pt idx="0">57</cx:pt>
          <cx:pt idx="1">99</cx:pt>
          <cx:pt idx="2">127</cx:pt>
          <cx:pt idx="3">137</cx:pt>
          <cx:pt idx="4">147</cx:pt>
          <cx:pt idx="5">154</cx:pt>
        </cx:lvl>
      </cx:numDim>
    </cx:data>
    <cx:data id="2">
      <cx:strDim type="cat">
        <cx:f>Pivot!$E$5:$E$10</cx:f>
        <cx:lvl ptCount="6">
          <cx:pt idx="0">0-3K  Range</cx:pt>
          <cx:pt idx="1">3K-10K</cx:pt>
          <cx:pt idx="2">10K-31K</cx:pt>
          <cx:pt idx="3">31K-50K</cx:pt>
          <cx:pt idx="4">50K-150K</cx:pt>
          <cx:pt idx="5">Above 150K</cx:pt>
        </cx:lvl>
      </cx:strDim>
      <cx:numDim type="val">
        <cx:f>Pivot!$H$5:$H$10</cx:f>
        <cx:lvl ptCount="6" formatCode="0%">
          <cx:pt idx="0">0.37012987012987014</cx:pt>
          <cx:pt idx="1">0.6428571428571429</cx:pt>
          <cx:pt idx="2">0.82467532467532467</cx:pt>
          <cx:pt idx="3">0.88961038961038963</cx:pt>
          <cx:pt idx="4">0.95454545454545459</cx:pt>
          <cx:pt idx="5">1</cx:pt>
        </cx:lvl>
      </cx:numDim>
    </cx:data>
  </cx:chartData>
  <cx:chart>
    <cx:title pos="t" align="ctr" overlay="0">
      <cx:tx>
        <cx:txData>
          <cx:v>Transaction count Vs ticket volume</cx:v>
        </cx:txData>
      </cx:tx>
      <cx:txPr>
        <a:bodyPr spcFirstLastPara="1" vertOverflow="ellipsis" horzOverflow="overflow" wrap="square" lIns="0" tIns="0" rIns="0" bIns="0" anchor="ctr" anchorCtr="1"/>
        <a:lstStyle/>
        <a:p>
          <a:pPr algn="ctr" rtl="0">
            <a:defRPr/>
          </a:pPr>
          <a:r>
            <a:rPr lang="en-US" sz="1400" b="0" i="0" u="none" strike="noStrike" kern="1200" spc="0" baseline="0" dirty="0">
              <a:solidFill>
                <a:sysClr val="windowText" lastClr="000000">
                  <a:lumMod val="65000"/>
                  <a:lumOff val="35000"/>
                </a:sysClr>
              </a:solidFill>
              <a:latin typeface="Calibri" panose="020F0502020204030204"/>
            </a:rPr>
            <a:t>Transaction count Vs ticket volume</a:t>
          </a:r>
        </a:p>
      </cx:txPr>
    </cx:title>
    <cx:plotArea>
      <cx:plotAreaRegion>
        <cx:series layoutId="clusteredColumn" uniqueId="{82973B27-0119-42C4-AEE0-876970E13357}" formatIdx="0">
          <cx:tx>
            <cx:txData>
              <cx:f>Pivot!$F$4</cx:f>
              <cx:v>Days</cx:v>
            </cx:txData>
          </cx:tx>
          <cx:dataLabels/>
          <cx:dataId val="0"/>
          <cx:layoutPr>
            <cx:aggregation/>
          </cx:layoutPr>
          <cx:axisId val="1"/>
        </cx:series>
        <cx:series layoutId="clusteredColumn" hidden="1" uniqueId="{CC91A38F-03CB-4F21-8681-F931F03C344B}" formatIdx="2">
          <cx:tx>
            <cx:txData>
              <cx:f>Pivot!$G$4</cx:f>
              <cx:v>Cumulative</cx:v>
            </cx:txData>
          </cx:tx>
          <cx:dataId val="1"/>
          <cx:layoutPr>
            <cx:aggregation/>
          </cx:layoutPr>
          <cx:axisId val="1"/>
        </cx:series>
        <cx:series layoutId="clusteredColumn" hidden="1" uniqueId="{F475DAF4-4D89-4739-ABEE-D48A7CF2F1C4}" formatIdx="4">
          <cx:tx>
            <cx:txData>
              <cx:f>Pivot!$H$4</cx:f>
              <cx:v>Cuml %</cx:v>
            </cx:txData>
          </cx:tx>
          <cx:dataId val="2"/>
          <cx:layoutPr>
            <cx:aggregation/>
          </cx:layoutPr>
          <cx:axisId val="1"/>
        </cx:series>
        <cx:series layoutId="paretoLine" ownerIdx="0" uniqueId="{727471D2-5F0F-47FA-8DF7-165515137822}" formatIdx="1">
          <cx:axisId val="2"/>
        </cx:series>
        <cx:series layoutId="paretoLine" ownerIdx="1" uniqueId="{20F87919-ADDF-462C-B47F-3D031D4DB00C}" formatIdx="3">
          <cx:axisId val="2"/>
        </cx:series>
        <cx:series layoutId="paretoLine" ownerIdx="2" uniqueId="{5409D913-C4B8-4480-8B7F-F70DF609D5BE}" formatIdx="5">
          <cx:axisId val="2"/>
        </cx:series>
      </cx:plotAreaRegion>
      <cx:axis id="0">
        <cx:catScaling gapWidth="0"/>
        <cx:tickLabels/>
      </cx:axis>
      <cx:axis id="1">
        <cx:valScaling/>
        <cx:majorGridlines/>
        <cx:tickLabels/>
      </cx:axis>
      <cx:axis id="2">
        <cx:valScaling max="1" min="0"/>
        <cx:units unit="percentage"/>
        <cx:tickLabels/>
      </cx:axis>
    </cx:plotArea>
  </cx:chart>
  <cx:spPr>
    <a:solidFill>
      <a:schemeClr val="lt1"/>
    </a:solidFill>
    <a:ln w="12700" cap="flat" cmpd="sng" algn="ctr">
      <a:solidFill>
        <a:schemeClr val="accent1"/>
      </a:solidFill>
      <a:prstDash val="solid"/>
      <a:miter lim="800000"/>
    </a:ln>
    <a:effectLst/>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11/21/2019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21608B-94AC-4113-856D-66387A9A459C}" type="slidenum">
              <a:rPr lang="en-US" smtClean="0"/>
              <a:pPr>
                <a:defRPr/>
              </a:pPr>
              <a:t>2</a:t>
            </a:fld>
            <a:endParaRPr lang="en-US" dirty="0"/>
          </a:p>
        </p:txBody>
      </p:sp>
    </p:spTree>
    <p:extLst>
      <p:ext uri="{BB962C8B-B14F-4D97-AF65-F5344CB8AC3E}">
        <p14:creationId xmlns:p14="http://schemas.microsoft.com/office/powerpoint/2010/main" val="192335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8</a:t>
            </a:fld>
            <a:endParaRPr lang="en-US" dirty="0"/>
          </a:p>
        </p:txBody>
      </p:sp>
    </p:spTree>
    <p:extLst>
      <p:ext uri="{BB962C8B-B14F-4D97-AF65-F5344CB8AC3E}">
        <p14:creationId xmlns:p14="http://schemas.microsoft.com/office/powerpoint/2010/main" val="298981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10</a:t>
            </a:fld>
            <a:endParaRPr lang="en-US" dirty="0"/>
          </a:p>
        </p:txBody>
      </p:sp>
    </p:spTree>
    <p:extLst>
      <p:ext uri="{BB962C8B-B14F-4D97-AF65-F5344CB8AC3E}">
        <p14:creationId xmlns:p14="http://schemas.microsoft.com/office/powerpoint/2010/main" val="124109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21608B-94AC-4113-856D-66387A9A459C}" type="slidenum">
              <a:rPr lang="en-US" smtClean="0"/>
              <a:pPr>
                <a:defRPr/>
              </a:pPr>
              <a:t>20</a:t>
            </a:fld>
            <a:endParaRPr lang="en-US" dirty="0"/>
          </a:p>
        </p:txBody>
      </p:sp>
    </p:spTree>
    <p:extLst>
      <p:ext uri="{BB962C8B-B14F-4D97-AF65-F5344CB8AC3E}">
        <p14:creationId xmlns:p14="http://schemas.microsoft.com/office/powerpoint/2010/main" val="118595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21608B-94AC-4113-856D-66387A9A459C}" type="slidenum">
              <a:rPr lang="en-US" smtClean="0"/>
              <a:pPr>
                <a:defRPr/>
              </a:pPr>
              <a:t>21</a:t>
            </a:fld>
            <a:endParaRPr lang="en-US" dirty="0"/>
          </a:p>
        </p:txBody>
      </p:sp>
    </p:spTree>
    <p:extLst>
      <p:ext uri="{BB962C8B-B14F-4D97-AF65-F5344CB8AC3E}">
        <p14:creationId xmlns:p14="http://schemas.microsoft.com/office/powerpoint/2010/main" val="1313596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1095" y="4560791"/>
            <a:ext cx="1129132" cy="416881"/>
          </a:xfrm>
          <a:prstGeom prst="rect">
            <a:avLst/>
          </a:prstGeom>
        </p:spPr>
      </p:pic>
    </p:spTree>
    <p:extLst>
      <p:ext uri="{BB962C8B-B14F-4D97-AF65-F5344CB8AC3E}">
        <p14:creationId xmlns:p14="http://schemas.microsoft.com/office/powerpoint/2010/main" val="135109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4556090-3602-415C-8F4B-21B934A02739}" type="slidenum">
              <a:rPr lang="en-GB"/>
              <a:pPr>
                <a:defRPr/>
              </a:pPr>
              <a:t>‹#›</a:t>
            </a:fld>
            <a:endParaRPr lang="en-GB" dirty="0"/>
          </a:p>
        </p:txBody>
      </p:sp>
      <p:sp>
        <p:nvSpPr>
          <p:cNvPr id="4" name="Picture Placeholder 3"/>
          <p:cNvSpPr>
            <a:spLocks noGrp="1"/>
          </p:cNvSpPr>
          <p:nvPr>
            <p:ph type="pic" sz="quarter" idx="11"/>
          </p:nvPr>
        </p:nvSpPr>
        <p:spPr>
          <a:xfrm>
            <a:off x="0" y="1"/>
            <a:ext cx="9144000" cy="4734000"/>
          </a:xfrm>
        </p:spPr>
        <p:txBody>
          <a:bodyPr/>
          <a:lstStyle/>
          <a:p>
            <a:endParaRPr lang="en-IN"/>
          </a:p>
        </p:txBody>
      </p:sp>
    </p:spTree>
    <p:extLst>
      <p:ext uri="{BB962C8B-B14F-4D97-AF65-F5344CB8AC3E}">
        <p14:creationId xmlns:p14="http://schemas.microsoft.com/office/powerpoint/2010/main" val="118546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Zero Distance: MC meeting</a:t>
            </a:r>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8" y="4328160"/>
            <a:ext cx="6999056"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dirty="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dirty="0"/>
          </a:p>
          <a:p>
            <a:pPr>
              <a:lnSpc>
                <a:spcPts val="800"/>
              </a:lnSpc>
            </a:pP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4358861"/>
            <a:ext cx="954892" cy="352551"/>
          </a:xfrm>
          <a:prstGeom prst="rect">
            <a:avLst/>
          </a:prstGeom>
        </p:spPr>
      </p:pic>
    </p:spTree>
    <p:extLst>
      <p:ext uri="{BB962C8B-B14F-4D97-AF65-F5344CB8AC3E}">
        <p14:creationId xmlns:p14="http://schemas.microsoft.com/office/powerpoint/2010/main" val="298339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3270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3270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Zero Distance: MC meeting</a:t>
            </a:r>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Zero Distance: MC meeting</a:t>
            </a:r>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Zero Distance: MC meeting</a:t>
            </a:r>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Zero Distance: MC meeting</a:t>
            </a:r>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r>
              <a:rPr lang="en-US"/>
              <a:t>Zero Distance: MC meeting</a:t>
            </a:r>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047624" y="4786900"/>
            <a:ext cx="849227" cy="313539"/>
          </a:xfrm>
          <a:prstGeom prst="rect">
            <a:avLst/>
          </a:prstGeom>
        </p:spPr>
      </p:pic>
      <p:sp>
        <p:nvSpPr>
          <p:cNvPr id="9" name="MSIPCMContentMarking" descr="{&quot;HashCode&quot;:-1127957265,&quot;Placement&quot;:&quot;Header&quot;}">
            <a:extLst>
              <a:ext uri="{FF2B5EF4-FFF2-40B4-BE49-F238E27FC236}">
                <a16:creationId xmlns:a16="http://schemas.microsoft.com/office/drawing/2014/main" id="{F1871163-44EC-4643-AC1C-8D40A49086CF}"/>
              </a:ext>
            </a:extLst>
          </p:cNvPr>
          <p:cNvSpPr txBox="1"/>
          <p:nvPr userDrawn="1"/>
        </p:nvSpPr>
        <p:spPr>
          <a:xfrm>
            <a:off x="0" y="0"/>
            <a:ext cx="1655169" cy="262344"/>
          </a:xfrm>
          <a:prstGeom prst="rect">
            <a:avLst/>
          </a:prstGeom>
          <a:noFill/>
        </p:spPr>
        <p:txBody>
          <a:bodyPr vert="horz" wrap="square" lIns="0" tIns="0" rIns="0" bIns="0" rtlCol="0" anchor="ctr" anchorCtr="1">
            <a:noAutofit/>
          </a:bodyPr>
          <a:lstStyle/>
          <a:p>
            <a:pPr algn="l">
              <a:spcBef>
                <a:spcPts val="0"/>
              </a:spcBef>
              <a:spcAft>
                <a:spcPts val="0"/>
              </a:spcAft>
            </a:pPr>
            <a:r>
              <a:rPr lang="en-US" sz="1000">
                <a:solidFill>
                  <a:srgbClr val="000000"/>
                </a:solidFill>
                <a:latin typeface="Calibri" panose="020F0502020204030204" pitchFamily="34" charset="0"/>
                <a:cs typeface="Arial" pitchFamily="34" charset="0"/>
              </a:rPr>
              <a:t>Signify Classified - Internal</a:t>
            </a:r>
            <a:endParaRPr lang="en-US" sz="1000" dirty="0">
              <a:solidFill>
                <a:srgbClr val="000000"/>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 id="214748366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microsoft.com/office/2014/relationships/chartEx" Target="../charts/chartEx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228600" y="209550"/>
            <a:ext cx="7848600" cy="593345"/>
          </a:xfrm>
        </p:spPr>
        <p:txBody>
          <a:bodyPr>
            <a:normAutofit fontScale="90000"/>
          </a:bodyPr>
          <a:lstStyle/>
          <a:p>
            <a:r>
              <a:rPr lang="en-US" sz="2800" dirty="0"/>
              <a:t>Utilization Enhancement in Material Creation Service</a:t>
            </a:r>
          </a:p>
        </p:txBody>
      </p:sp>
    </p:spTree>
    <p:extLst>
      <p:ext uri="{BB962C8B-B14F-4D97-AF65-F5344CB8AC3E}">
        <p14:creationId xmlns:p14="http://schemas.microsoft.com/office/powerpoint/2010/main" val="311982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p:cNvSpPr txBox="1">
            <a:spLocks noChangeArrowheads="1"/>
          </p:cNvSpPr>
          <p:nvPr/>
        </p:nvSpPr>
        <p:spPr bwMode="auto">
          <a:xfrm>
            <a:off x="381000" y="350229"/>
            <a:ext cx="4786939" cy="307777"/>
          </a:xfrm>
          <a:prstGeom prst="rect">
            <a:avLst/>
          </a:prstGeom>
          <a:noFill/>
          <a:ln w="9525">
            <a:noFill/>
            <a:miter lim="800000"/>
            <a:headEnd/>
            <a:tailEnd/>
          </a:ln>
        </p:spPr>
        <p:txBody>
          <a:bodyPr wrap="square">
            <a:spAutoFit/>
          </a:bodyPr>
          <a:lstStyle/>
          <a:p>
            <a:pPr fontAlgn="base">
              <a:spcBef>
                <a:spcPct val="0"/>
              </a:spcBef>
              <a:spcAft>
                <a:spcPct val="0"/>
              </a:spcAft>
              <a:defRPr/>
            </a:pPr>
            <a:r>
              <a:rPr lang="en-US" sz="1400" b="1" dirty="0">
                <a:solidFill>
                  <a:schemeClr val="tx2"/>
                </a:solidFill>
                <a:latin typeface="Arial" pitchFamily="34" charset="0"/>
                <a:ea typeface="+mj-ea"/>
                <a:cs typeface="Arial" pitchFamily="34" charset="0"/>
              </a:rPr>
              <a:t>Utilization Measurement</a:t>
            </a:r>
          </a:p>
        </p:txBody>
      </p:sp>
      <p:graphicFrame>
        <p:nvGraphicFramePr>
          <p:cNvPr id="11" name="Table 10"/>
          <p:cNvGraphicFramePr>
            <a:graphicFrameLocks noGrp="1"/>
          </p:cNvGraphicFramePr>
          <p:nvPr>
            <p:extLst>
              <p:ext uri="{D42A27DB-BD31-4B8C-83A1-F6EECF244321}">
                <p14:modId xmlns:p14="http://schemas.microsoft.com/office/powerpoint/2010/main" val="890628011"/>
              </p:ext>
            </p:extLst>
          </p:nvPr>
        </p:nvGraphicFramePr>
        <p:xfrm>
          <a:off x="609600" y="1047750"/>
          <a:ext cx="5105400" cy="2878455"/>
        </p:xfrm>
        <a:graphic>
          <a:graphicData uri="http://schemas.openxmlformats.org/drawingml/2006/table">
            <a:tbl>
              <a:tblPr/>
              <a:tblGrid>
                <a:gridCol w="3439561">
                  <a:extLst>
                    <a:ext uri="{9D8B030D-6E8A-4147-A177-3AD203B41FA5}">
                      <a16:colId xmlns:a16="http://schemas.microsoft.com/office/drawing/2014/main" val="4039351967"/>
                    </a:ext>
                  </a:extLst>
                </a:gridCol>
                <a:gridCol w="1665839">
                  <a:extLst>
                    <a:ext uri="{9D8B030D-6E8A-4147-A177-3AD203B41FA5}">
                      <a16:colId xmlns:a16="http://schemas.microsoft.com/office/drawing/2014/main" val="3289833576"/>
                    </a:ext>
                  </a:extLst>
                </a:gridCol>
              </a:tblGrid>
              <a:tr h="190500">
                <a:tc>
                  <a:txBody>
                    <a:bodyPr/>
                    <a:lstStyle/>
                    <a:p>
                      <a:pPr algn="ctr" fontAlgn="b"/>
                      <a:r>
                        <a:rPr lang="en-US" sz="1400" b="1" i="0" u="none" strike="noStrike">
                          <a:solidFill>
                            <a:srgbClr val="000000"/>
                          </a:solidFill>
                          <a:effectLst/>
                          <a:latin typeface="Calibri" panose="020F0502020204030204" pitchFamily="34" charset="0"/>
                        </a:rPr>
                        <a:t>Activities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Before Improvement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590768"/>
                  </a:ext>
                </a:extLst>
              </a:tr>
              <a:tr h="190500">
                <a:tc>
                  <a:txBody>
                    <a:bodyPr/>
                    <a:lstStyle/>
                    <a:p>
                      <a:pPr algn="l" fontAlgn="b"/>
                      <a:r>
                        <a:rPr lang="en-US" sz="1400" b="0" i="0" u="none" strike="noStrike">
                          <a:solidFill>
                            <a:srgbClr val="000000"/>
                          </a:solidFill>
                          <a:effectLst/>
                          <a:latin typeface="Calibri" panose="020F0502020204030204" pitchFamily="34" charset="0"/>
                        </a:rPr>
                        <a:t>Average number of tickets processed manually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0548377"/>
                  </a:ext>
                </a:extLst>
              </a:tr>
              <a:tr h="190500">
                <a:tc>
                  <a:txBody>
                    <a:bodyPr/>
                    <a:lstStyle/>
                    <a:p>
                      <a:pPr algn="l" fontAlgn="b"/>
                      <a:r>
                        <a:rPr lang="en-US" sz="1400" b="0" i="0" u="none" strike="noStrike">
                          <a:solidFill>
                            <a:srgbClr val="000000"/>
                          </a:solidFill>
                          <a:effectLst/>
                          <a:latin typeface="Calibri" panose="020F0502020204030204" pitchFamily="34" charset="0"/>
                        </a:rPr>
                        <a:t>AHT for manual processing - mins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501277"/>
                  </a:ext>
                </a:extLst>
              </a:tr>
              <a:tr h="190500">
                <a:tc>
                  <a:txBody>
                    <a:bodyPr/>
                    <a:lstStyle/>
                    <a:p>
                      <a:pPr algn="l" fontAlgn="b"/>
                      <a:r>
                        <a:rPr lang="en-US" sz="1400" b="0" i="0" u="none" strike="noStrike">
                          <a:solidFill>
                            <a:srgbClr val="000000"/>
                          </a:solidFill>
                          <a:effectLst/>
                          <a:latin typeface="Calibri" panose="020F0502020204030204" pitchFamily="34" charset="0"/>
                        </a:rPr>
                        <a:t>Total Manual work - Mins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098146"/>
                  </a:ext>
                </a:extLst>
              </a:tr>
              <a:tr h="190500">
                <a:tc>
                  <a:txBody>
                    <a:bodyPr/>
                    <a:lstStyle/>
                    <a:p>
                      <a:pPr algn="l" fontAlgn="b"/>
                      <a:r>
                        <a:rPr lang="en-US" sz="1400" b="0" i="0" u="none" strike="noStrike">
                          <a:solidFill>
                            <a:srgbClr val="000000"/>
                          </a:solidFill>
                          <a:effectLst/>
                          <a:latin typeface="Calibri" panose="020F0502020204030204" pitchFamily="34" charset="0"/>
                        </a:rPr>
                        <a:t>Total Manual work - hours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599762"/>
                  </a:ext>
                </a:extLst>
              </a:tr>
              <a:tr h="190500">
                <a:tc>
                  <a:txBody>
                    <a:bodyPr/>
                    <a:lstStyle/>
                    <a:p>
                      <a:pPr algn="l" fontAlgn="b"/>
                      <a:r>
                        <a:rPr lang="en-US" sz="1400" b="0" i="0" u="none" strike="noStrike">
                          <a:solidFill>
                            <a:srgbClr val="000000"/>
                          </a:solidFill>
                          <a:effectLst/>
                          <a:latin typeface="Calibri" panose="020F0502020204030204" pitchFamily="34" charset="0"/>
                        </a:rPr>
                        <a:t>Average transaction processed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15695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8141474"/>
                  </a:ext>
                </a:extLst>
              </a:tr>
              <a:tr h="190500">
                <a:tc>
                  <a:txBody>
                    <a:bodyPr/>
                    <a:lstStyle/>
                    <a:p>
                      <a:pPr algn="l" fontAlgn="b"/>
                      <a:r>
                        <a:rPr lang="en-US" sz="1400" b="0" i="0" u="none" strike="noStrike">
                          <a:solidFill>
                            <a:srgbClr val="000000"/>
                          </a:solidFill>
                          <a:effectLst/>
                          <a:latin typeface="Calibri" panose="020F0502020204030204" pitchFamily="34" charset="0"/>
                        </a:rPr>
                        <a:t>Average time spend in upload in system per day (hours)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4206381"/>
                  </a:ext>
                </a:extLst>
              </a:tr>
              <a:tr h="190500">
                <a:tc>
                  <a:txBody>
                    <a:bodyPr/>
                    <a:lstStyle/>
                    <a:p>
                      <a:pPr algn="l" fontAlgn="b"/>
                      <a:r>
                        <a:rPr lang="en-US" sz="1400" b="0" i="0" u="none" strike="noStrike">
                          <a:solidFill>
                            <a:srgbClr val="000000"/>
                          </a:solidFill>
                          <a:effectLst/>
                          <a:latin typeface="Calibri" panose="020F0502020204030204" pitchFamily="34" charset="0"/>
                        </a:rPr>
                        <a:t>Waiting time between upload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25162"/>
                  </a:ext>
                </a:extLst>
              </a:tr>
              <a:tr h="190500">
                <a:tc>
                  <a:txBody>
                    <a:bodyPr/>
                    <a:lstStyle/>
                    <a:p>
                      <a:pPr algn="l" fontAlgn="b"/>
                      <a:r>
                        <a:rPr lang="en-US" sz="1400" b="0" i="0" u="none" strike="noStrike">
                          <a:solidFill>
                            <a:srgbClr val="000000"/>
                          </a:solidFill>
                          <a:effectLst/>
                          <a:latin typeface="Calibri" panose="020F0502020204030204" pitchFamily="34" charset="0"/>
                        </a:rPr>
                        <a:t>Clarification/Email handling time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73423"/>
                  </a:ext>
                </a:extLst>
              </a:tr>
              <a:tr h="190500">
                <a:tc>
                  <a:txBody>
                    <a:bodyPr/>
                    <a:lstStyle/>
                    <a:p>
                      <a:pPr algn="l" fontAlgn="b"/>
                      <a:r>
                        <a:rPr lang="en-US" sz="1400" b="0" i="0" u="none" strike="noStrike">
                          <a:solidFill>
                            <a:srgbClr val="000000"/>
                          </a:solidFill>
                          <a:effectLst/>
                          <a:latin typeface="Calibri" panose="020F0502020204030204" pitchFamily="34" charset="0"/>
                        </a:rPr>
                        <a:t>Time required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34.69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3282381"/>
                  </a:ext>
                </a:extLst>
              </a:tr>
              <a:tr h="190500">
                <a:tc>
                  <a:txBody>
                    <a:bodyPr/>
                    <a:lstStyle/>
                    <a:p>
                      <a:pPr algn="l" fontAlgn="b"/>
                      <a:r>
                        <a:rPr lang="en-US" sz="1400" b="0" i="0" u="none" strike="noStrike">
                          <a:solidFill>
                            <a:srgbClr val="000000"/>
                          </a:solidFill>
                          <a:effectLst/>
                          <a:latin typeface="Calibri" panose="020F0502020204030204" pitchFamily="34" charset="0"/>
                        </a:rPr>
                        <a:t>Time required per 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763.25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8240807"/>
                  </a:ext>
                </a:extLst>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876702043"/>
              </p:ext>
            </p:extLst>
          </p:nvPr>
        </p:nvGraphicFramePr>
        <p:xfrm>
          <a:off x="6345436" y="2101214"/>
          <a:ext cx="1350764" cy="1139707"/>
        </p:xfrm>
        <a:graphic>
          <a:graphicData uri="http://schemas.openxmlformats.org/presentationml/2006/ole">
            <mc:AlternateContent xmlns:mc="http://schemas.openxmlformats.org/markup-compatibility/2006">
              <mc:Choice xmlns:v="urn:schemas-microsoft-com:vml" Requires="v">
                <p:oleObj spid="_x0000_s7174" name="Worksheet" showAsIcon="1" r:id="rId4" imgW="914400" imgH="771480" progId="Excel.Sheet.8">
                  <p:embed/>
                </p:oleObj>
              </mc:Choice>
              <mc:Fallback>
                <p:oleObj name="Worksheet" showAsIcon="1" r:id="rId4" imgW="914400" imgH="771480" progId="Excel.Sheet.8">
                  <p:embed/>
                  <p:pic>
                    <p:nvPicPr>
                      <p:cNvPr id="0" name=""/>
                      <p:cNvPicPr/>
                      <p:nvPr/>
                    </p:nvPicPr>
                    <p:blipFill>
                      <a:blip r:embed="rId5"/>
                      <a:stretch>
                        <a:fillRect/>
                      </a:stretch>
                    </p:blipFill>
                    <p:spPr>
                      <a:xfrm>
                        <a:off x="6345436" y="2101214"/>
                        <a:ext cx="1350764" cy="1139707"/>
                      </a:xfrm>
                      <a:prstGeom prst="rect">
                        <a:avLst/>
                      </a:prstGeom>
                    </p:spPr>
                  </p:pic>
                </p:oleObj>
              </mc:Fallback>
            </mc:AlternateContent>
          </a:graphicData>
        </a:graphic>
      </p:graphicFrame>
    </p:spTree>
    <p:extLst>
      <p:ext uri="{BB962C8B-B14F-4D97-AF65-F5344CB8AC3E}">
        <p14:creationId xmlns:p14="http://schemas.microsoft.com/office/powerpoint/2010/main" val="11989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962150"/>
            <a:ext cx="2438400" cy="500853"/>
          </a:xfrm>
        </p:spPr>
        <p:txBody>
          <a:bodyPr/>
          <a:lstStyle/>
          <a:p>
            <a:r>
              <a:rPr lang="en-US" dirty="0"/>
              <a:t>Analyze </a:t>
            </a:r>
          </a:p>
        </p:txBody>
      </p:sp>
    </p:spTree>
    <p:extLst>
      <p:ext uri="{BB962C8B-B14F-4D97-AF65-F5344CB8AC3E}">
        <p14:creationId xmlns:p14="http://schemas.microsoft.com/office/powerpoint/2010/main" val="27101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476173" y="2369529"/>
            <a:ext cx="7536682" cy="1499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6966" y="769675"/>
            <a:ext cx="1253728"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552798" y="2384870"/>
            <a:ext cx="1140507" cy="232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8455" y="769675"/>
            <a:ext cx="1253728"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881548" y="2371248"/>
            <a:ext cx="1604660" cy="2571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23653" y="748714"/>
            <a:ext cx="1253728"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94817" y="2351132"/>
            <a:ext cx="1398855" cy="2555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96635" y="1200150"/>
            <a:ext cx="1351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902867" y="1816376"/>
            <a:ext cx="1351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69333" y="2954364"/>
            <a:ext cx="1351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19270" y="1428750"/>
            <a:ext cx="1351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123306" y="1577076"/>
            <a:ext cx="1757979" cy="2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77251" y="3318847"/>
            <a:ext cx="135109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89"/>
          <p:cNvSpPr txBox="1">
            <a:spLocks noChangeArrowheads="1"/>
          </p:cNvSpPr>
          <p:nvPr/>
        </p:nvSpPr>
        <p:spPr bwMode="auto">
          <a:xfrm>
            <a:off x="1258081" y="98732"/>
            <a:ext cx="5810321" cy="346249"/>
          </a:xfrm>
          <a:prstGeom prst="rect">
            <a:avLst/>
          </a:prstGeom>
          <a:noFill/>
          <a:ln w="9525">
            <a:noFill/>
            <a:miter lim="800000"/>
            <a:headEnd/>
            <a:tailEnd/>
          </a:ln>
        </p:spPr>
        <p:txBody>
          <a:bodyPr wrap="square" lIns="68580" tIns="34290" rIns="68580" bIns="34290">
            <a:spAutoFit/>
          </a:bodyPr>
          <a:lstStyle/>
          <a:p>
            <a:pPr fontAlgn="base">
              <a:spcBef>
                <a:spcPct val="0"/>
              </a:spcBef>
              <a:spcAft>
                <a:spcPct val="0"/>
              </a:spcAft>
              <a:defRPr/>
            </a:pPr>
            <a:r>
              <a:rPr lang="en-US" b="1" dirty="0">
                <a:solidFill>
                  <a:schemeClr val="tx2"/>
                </a:solidFill>
                <a:latin typeface="Arial" pitchFamily="34" charset="0"/>
                <a:ea typeface="+mj-ea"/>
                <a:cs typeface="Arial" pitchFamily="34" charset="0"/>
              </a:rPr>
              <a:t>Cause and Effect Analysis</a:t>
            </a:r>
          </a:p>
        </p:txBody>
      </p:sp>
      <p:cxnSp>
        <p:nvCxnSpPr>
          <p:cNvPr id="84" name="Straight Connector 83"/>
          <p:cNvCxnSpPr/>
          <p:nvPr/>
        </p:nvCxnSpPr>
        <p:spPr>
          <a:xfrm>
            <a:off x="5559028" y="4801773"/>
            <a:ext cx="2198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056762" y="3943350"/>
            <a:ext cx="1900106" cy="0"/>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4A91FFDE-8433-4932-B2F5-4ED8924F5BDC}"/>
              </a:ext>
            </a:extLst>
          </p:cNvPr>
          <p:cNvPicPr>
            <a:picLocks noChangeAspect="1"/>
          </p:cNvPicPr>
          <p:nvPr/>
        </p:nvPicPr>
        <p:blipFill>
          <a:blip r:embed="rId2"/>
          <a:stretch>
            <a:fillRect/>
          </a:stretch>
        </p:blipFill>
        <p:spPr>
          <a:xfrm>
            <a:off x="7838723" y="1815398"/>
            <a:ext cx="1323975" cy="1123950"/>
          </a:xfrm>
          <a:prstGeom prst="rect">
            <a:avLst/>
          </a:prstGeom>
        </p:spPr>
      </p:pic>
      <p:graphicFrame>
        <p:nvGraphicFramePr>
          <p:cNvPr id="90" name="Table 89">
            <a:extLst>
              <a:ext uri="{FF2B5EF4-FFF2-40B4-BE49-F238E27FC236}">
                <a16:creationId xmlns:a16="http://schemas.microsoft.com/office/drawing/2014/main" id="{DFBAB521-86D6-45FD-8F4B-EBD5A8BDD95B}"/>
              </a:ext>
            </a:extLst>
          </p:cNvPr>
          <p:cNvGraphicFramePr>
            <a:graphicFrameLocks noGrp="1"/>
          </p:cNvGraphicFramePr>
          <p:nvPr>
            <p:extLst>
              <p:ext uri="{D42A27DB-BD31-4B8C-83A1-F6EECF244321}">
                <p14:modId xmlns:p14="http://schemas.microsoft.com/office/powerpoint/2010/main" val="3348201408"/>
              </p:ext>
            </p:extLst>
          </p:nvPr>
        </p:nvGraphicFramePr>
        <p:xfrm>
          <a:off x="832091" y="387701"/>
          <a:ext cx="1022350" cy="381000"/>
        </p:xfrm>
        <a:graphic>
          <a:graphicData uri="http://schemas.openxmlformats.org/drawingml/2006/table">
            <a:tbl>
              <a:tblPr>
                <a:tableStyleId>{5C22544A-7EE6-4342-B048-85BDC9FD1C3A}</a:tableStyleId>
              </a:tblPr>
              <a:tblGrid>
                <a:gridCol w="1022350">
                  <a:extLst>
                    <a:ext uri="{9D8B030D-6E8A-4147-A177-3AD203B41FA5}">
                      <a16:colId xmlns:a16="http://schemas.microsoft.com/office/drawing/2014/main" val="20000"/>
                    </a:ext>
                  </a:extLst>
                </a:gridCol>
              </a:tblGrid>
              <a:tr h="381000">
                <a:tc>
                  <a:txBody>
                    <a:bodyPr/>
                    <a:lstStyle/>
                    <a:p>
                      <a:pPr algn="ctr" fontAlgn="ctr"/>
                      <a:r>
                        <a:rPr lang="en-IN" sz="1000" b="0" i="0" u="none" strike="noStrike" dirty="0">
                          <a:effectLst/>
                          <a:latin typeface="Verdana" panose="020B0604030504040204" pitchFamily="34" charset="0"/>
                        </a:rPr>
                        <a:t>Machine</a:t>
                      </a:r>
                    </a:p>
                  </a:txBody>
                  <a:tcPr marL="0" marR="0" marT="0" marB="0" anchor="ctr"/>
                </a:tc>
                <a:extLst>
                  <a:ext uri="{0D108BD9-81ED-4DB2-BD59-A6C34878D82A}">
                    <a16:rowId xmlns:a16="http://schemas.microsoft.com/office/drawing/2014/main" val="10000"/>
                  </a:ext>
                </a:extLst>
              </a:tr>
            </a:tbl>
          </a:graphicData>
        </a:graphic>
      </p:graphicFrame>
      <p:graphicFrame>
        <p:nvGraphicFramePr>
          <p:cNvPr id="99" name="Table 98">
            <a:extLst>
              <a:ext uri="{FF2B5EF4-FFF2-40B4-BE49-F238E27FC236}">
                <a16:creationId xmlns:a16="http://schemas.microsoft.com/office/drawing/2014/main" id="{F946418C-9BA7-4460-8913-91E85CDC134C}"/>
              </a:ext>
            </a:extLst>
          </p:cNvPr>
          <p:cNvGraphicFramePr>
            <a:graphicFrameLocks noGrp="1"/>
          </p:cNvGraphicFramePr>
          <p:nvPr>
            <p:extLst>
              <p:ext uri="{D42A27DB-BD31-4B8C-83A1-F6EECF244321}">
                <p14:modId xmlns:p14="http://schemas.microsoft.com/office/powerpoint/2010/main" val="1593421090"/>
              </p:ext>
            </p:extLst>
          </p:nvPr>
        </p:nvGraphicFramePr>
        <p:xfrm>
          <a:off x="3222164" y="429331"/>
          <a:ext cx="1022350" cy="381000"/>
        </p:xfrm>
        <a:graphic>
          <a:graphicData uri="http://schemas.openxmlformats.org/drawingml/2006/table">
            <a:tbl>
              <a:tblPr>
                <a:tableStyleId>{5C22544A-7EE6-4342-B048-85BDC9FD1C3A}</a:tableStyleId>
              </a:tblPr>
              <a:tblGrid>
                <a:gridCol w="1022350">
                  <a:extLst>
                    <a:ext uri="{9D8B030D-6E8A-4147-A177-3AD203B41FA5}">
                      <a16:colId xmlns:a16="http://schemas.microsoft.com/office/drawing/2014/main" val="20000"/>
                    </a:ext>
                  </a:extLst>
                </a:gridCol>
              </a:tblGrid>
              <a:tr h="381000">
                <a:tc>
                  <a:txBody>
                    <a:bodyPr/>
                    <a:lstStyle/>
                    <a:p>
                      <a:pPr algn="ctr" fontAlgn="ctr"/>
                      <a:r>
                        <a:rPr lang="en-IN" sz="1000" b="0" i="0" u="none" strike="noStrike" dirty="0">
                          <a:effectLst/>
                          <a:latin typeface="Verdana" panose="020B0604030504040204" pitchFamily="34" charset="0"/>
                        </a:rPr>
                        <a:t>Man</a:t>
                      </a:r>
                      <a:endParaRPr lang="en-IN" sz="800" b="0" i="0" u="none" strike="noStrike" dirty="0">
                        <a:effectLst/>
                        <a:latin typeface="Verdana" panose="020B0604030504040204" pitchFamily="34" charset="0"/>
                      </a:endParaRPr>
                    </a:p>
                  </a:txBody>
                  <a:tcPr marL="0" marR="0" marT="0" marB="0" anchor="ctr"/>
                </a:tc>
                <a:extLst>
                  <a:ext uri="{0D108BD9-81ED-4DB2-BD59-A6C34878D82A}">
                    <a16:rowId xmlns:a16="http://schemas.microsoft.com/office/drawing/2014/main" val="10000"/>
                  </a:ext>
                </a:extLst>
              </a:tr>
            </a:tbl>
          </a:graphicData>
        </a:graphic>
      </p:graphicFrame>
      <p:graphicFrame>
        <p:nvGraphicFramePr>
          <p:cNvPr id="103" name="Table 102">
            <a:extLst>
              <a:ext uri="{FF2B5EF4-FFF2-40B4-BE49-F238E27FC236}">
                <a16:creationId xmlns:a16="http://schemas.microsoft.com/office/drawing/2014/main" id="{A76A30C6-0260-4FB3-BCF9-9F8A83E1E66C}"/>
              </a:ext>
            </a:extLst>
          </p:cNvPr>
          <p:cNvGraphicFramePr>
            <a:graphicFrameLocks noGrp="1"/>
          </p:cNvGraphicFramePr>
          <p:nvPr>
            <p:extLst>
              <p:ext uri="{D42A27DB-BD31-4B8C-83A1-F6EECF244321}">
                <p14:modId xmlns:p14="http://schemas.microsoft.com/office/powerpoint/2010/main" val="610792593"/>
              </p:ext>
            </p:extLst>
          </p:nvPr>
        </p:nvGraphicFramePr>
        <p:xfrm>
          <a:off x="5436966" y="458139"/>
          <a:ext cx="1022350" cy="381000"/>
        </p:xfrm>
        <a:graphic>
          <a:graphicData uri="http://schemas.openxmlformats.org/drawingml/2006/table">
            <a:tbl>
              <a:tblPr>
                <a:tableStyleId>{5C22544A-7EE6-4342-B048-85BDC9FD1C3A}</a:tableStyleId>
              </a:tblPr>
              <a:tblGrid>
                <a:gridCol w="1022350">
                  <a:extLst>
                    <a:ext uri="{9D8B030D-6E8A-4147-A177-3AD203B41FA5}">
                      <a16:colId xmlns:a16="http://schemas.microsoft.com/office/drawing/2014/main" val="20000"/>
                    </a:ext>
                  </a:extLst>
                </a:gridCol>
              </a:tblGrid>
              <a:tr h="381000">
                <a:tc>
                  <a:txBody>
                    <a:bodyPr/>
                    <a:lstStyle/>
                    <a:p>
                      <a:pPr algn="ctr" fontAlgn="ctr"/>
                      <a:r>
                        <a:rPr lang="en-IN" sz="1000" b="0" i="0" u="none" strike="noStrike" dirty="0">
                          <a:effectLst/>
                          <a:latin typeface="Verdana" panose="020B0604030504040204" pitchFamily="34" charset="0"/>
                        </a:rPr>
                        <a:t>Measurement</a:t>
                      </a:r>
                      <a:endParaRPr lang="en-IN" sz="800" b="0" i="0" u="none" strike="noStrike" dirty="0">
                        <a:effectLst/>
                        <a:latin typeface="Verdana" panose="020B0604030504040204" pitchFamily="34" charset="0"/>
                      </a:endParaRPr>
                    </a:p>
                  </a:txBody>
                  <a:tcPr marL="0" marR="0" marT="0" marB="0" anchor="ctr"/>
                </a:tc>
                <a:extLst>
                  <a:ext uri="{0D108BD9-81ED-4DB2-BD59-A6C34878D82A}">
                    <a16:rowId xmlns:a16="http://schemas.microsoft.com/office/drawing/2014/main" val="10000"/>
                  </a:ext>
                </a:extLst>
              </a:tr>
            </a:tbl>
          </a:graphicData>
        </a:graphic>
      </p:graphicFrame>
      <p:graphicFrame>
        <p:nvGraphicFramePr>
          <p:cNvPr id="104" name="Table 103">
            <a:extLst>
              <a:ext uri="{FF2B5EF4-FFF2-40B4-BE49-F238E27FC236}">
                <a16:creationId xmlns:a16="http://schemas.microsoft.com/office/drawing/2014/main" id="{58E4BBB6-0558-4048-95AB-C820B93F21B7}"/>
              </a:ext>
            </a:extLst>
          </p:cNvPr>
          <p:cNvGraphicFramePr>
            <a:graphicFrameLocks noGrp="1"/>
          </p:cNvGraphicFramePr>
          <p:nvPr>
            <p:extLst>
              <p:ext uri="{D42A27DB-BD31-4B8C-83A1-F6EECF244321}">
                <p14:modId xmlns:p14="http://schemas.microsoft.com/office/powerpoint/2010/main" val="2505681816"/>
              </p:ext>
            </p:extLst>
          </p:nvPr>
        </p:nvGraphicFramePr>
        <p:xfrm>
          <a:off x="5917995" y="4127559"/>
          <a:ext cx="1022350" cy="381000"/>
        </p:xfrm>
        <a:graphic>
          <a:graphicData uri="http://schemas.openxmlformats.org/drawingml/2006/table">
            <a:tbl>
              <a:tblPr>
                <a:tableStyleId>{5C22544A-7EE6-4342-B048-85BDC9FD1C3A}</a:tableStyleId>
              </a:tblPr>
              <a:tblGrid>
                <a:gridCol w="1022350">
                  <a:extLst>
                    <a:ext uri="{9D8B030D-6E8A-4147-A177-3AD203B41FA5}">
                      <a16:colId xmlns:a16="http://schemas.microsoft.com/office/drawing/2014/main" val="20000"/>
                    </a:ext>
                  </a:extLst>
                </a:gridCol>
              </a:tblGrid>
              <a:tr h="381000">
                <a:tc>
                  <a:txBody>
                    <a:bodyPr/>
                    <a:lstStyle/>
                    <a:p>
                      <a:pPr algn="ctr" fontAlgn="ctr"/>
                      <a:r>
                        <a:rPr lang="en-IN" sz="1000" b="0" i="0" u="none" strike="noStrike" dirty="0">
                          <a:effectLst/>
                          <a:latin typeface="Verdana" panose="020B0604030504040204" pitchFamily="34" charset="0"/>
                        </a:rPr>
                        <a:t>Material</a:t>
                      </a:r>
                      <a:endParaRPr lang="en-IN" sz="800" b="0" i="0" u="none" strike="noStrike" dirty="0">
                        <a:effectLst/>
                        <a:latin typeface="Verdana" panose="020B0604030504040204" pitchFamily="34" charset="0"/>
                      </a:endParaRPr>
                    </a:p>
                  </a:txBody>
                  <a:tcPr marL="0" marR="0" marT="0" marB="0" anchor="ctr"/>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989D43DF-9F30-4D6F-9737-3025BC1EE2EB}"/>
              </a:ext>
            </a:extLst>
          </p:cNvPr>
          <p:cNvGraphicFramePr>
            <a:graphicFrameLocks noGrp="1"/>
          </p:cNvGraphicFramePr>
          <p:nvPr>
            <p:extLst>
              <p:ext uri="{D42A27DB-BD31-4B8C-83A1-F6EECF244321}">
                <p14:modId xmlns:p14="http://schemas.microsoft.com/office/powerpoint/2010/main" val="123777079"/>
              </p:ext>
            </p:extLst>
          </p:nvPr>
        </p:nvGraphicFramePr>
        <p:xfrm>
          <a:off x="2143648" y="4139933"/>
          <a:ext cx="1022350" cy="381000"/>
        </p:xfrm>
        <a:graphic>
          <a:graphicData uri="http://schemas.openxmlformats.org/drawingml/2006/table">
            <a:tbl>
              <a:tblPr>
                <a:tableStyleId>{5C22544A-7EE6-4342-B048-85BDC9FD1C3A}</a:tableStyleId>
              </a:tblPr>
              <a:tblGrid>
                <a:gridCol w="1022350">
                  <a:extLst>
                    <a:ext uri="{9D8B030D-6E8A-4147-A177-3AD203B41FA5}">
                      <a16:colId xmlns:a16="http://schemas.microsoft.com/office/drawing/2014/main" val="20000"/>
                    </a:ext>
                  </a:extLst>
                </a:gridCol>
              </a:tblGrid>
              <a:tr h="381000">
                <a:tc>
                  <a:txBody>
                    <a:bodyPr/>
                    <a:lstStyle/>
                    <a:p>
                      <a:pPr algn="ctr" fontAlgn="ctr"/>
                      <a:r>
                        <a:rPr lang="en-IN" sz="1000" b="0" i="0" u="none" strike="noStrike" dirty="0">
                          <a:effectLst/>
                          <a:latin typeface="Verdana" panose="020B0604030504040204" pitchFamily="34" charset="0"/>
                        </a:rPr>
                        <a:t>Method</a:t>
                      </a:r>
                      <a:endParaRPr lang="en-IN" sz="800" b="0" i="0" u="none" strike="noStrike" dirty="0">
                        <a:effectLst/>
                        <a:latin typeface="Verdana" panose="020B0604030504040204" pitchFamily="34" charset="0"/>
                      </a:endParaRPr>
                    </a:p>
                  </a:txBody>
                  <a:tcPr marL="0" marR="0" marT="0" marB="0" anchor="ctr"/>
                </a:tc>
                <a:extLst>
                  <a:ext uri="{0D108BD9-81ED-4DB2-BD59-A6C34878D82A}">
                    <a16:rowId xmlns:a16="http://schemas.microsoft.com/office/drawing/2014/main" val="10000"/>
                  </a:ext>
                </a:extLst>
              </a:tr>
            </a:tbl>
          </a:graphicData>
        </a:graphic>
      </p:graphicFrame>
      <p:sp>
        <p:nvSpPr>
          <p:cNvPr id="107" name="Rectangle 106">
            <a:extLst>
              <a:ext uri="{FF2B5EF4-FFF2-40B4-BE49-F238E27FC236}">
                <a16:creationId xmlns:a16="http://schemas.microsoft.com/office/drawing/2014/main" id="{CCDDA585-8938-4AE1-A4AB-3688DBA8FD78}"/>
              </a:ext>
            </a:extLst>
          </p:cNvPr>
          <p:cNvSpPr/>
          <p:nvPr/>
        </p:nvSpPr>
        <p:spPr>
          <a:xfrm>
            <a:off x="4064688" y="3054851"/>
            <a:ext cx="2593595" cy="276999"/>
          </a:xfrm>
          <a:prstGeom prst="rect">
            <a:avLst/>
          </a:prstGeom>
        </p:spPr>
        <p:txBody>
          <a:bodyPr wrap="none">
            <a:spAutoFit/>
          </a:bodyPr>
          <a:lstStyle/>
          <a:p>
            <a:r>
              <a:rPr lang="en-US" sz="1200" dirty="0"/>
              <a:t>Input provided in the request not clear</a:t>
            </a:r>
          </a:p>
        </p:txBody>
      </p:sp>
      <p:sp>
        <p:nvSpPr>
          <p:cNvPr id="108" name="Rectangle 107">
            <a:extLst>
              <a:ext uri="{FF2B5EF4-FFF2-40B4-BE49-F238E27FC236}">
                <a16:creationId xmlns:a16="http://schemas.microsoft.com/office/drawing/2014/main" id="{2A645EB6-2344-4BAD-9F8A-F5FD678B542D}"/>
              </a:ext>
            </a:extLst>
          </p:cNvPr>
          <p:cNvSpPr/>
          <p:nvPr/>
        </p:nvSpPr>
        <p:spPr>
          <a:xfrm>
            <a:off x="3664739" y="3582844"/>
            <a:ext cx="2476255" cy="276999"/>
          </a:xfrm>
          <a:prstGeom prst="rect">
            <a:avLst/>
          </a:prstGeom>
        </p:spPr>
        <p:txBody>
          <a:bodyPr wrap="none">
            <a:spAutoFit/>
          </a:bodyPr>
          <a:lstStyle/>
          <a:p>
            <a:r>
              <a:rPr lang="en-IN" sz="1200" dirty="0">
                <a:solidFill>
                  <a:srgbClr val="FF0000"/>
                </a:solidFill>
              </a:rPr>
              <a:t>N</a:t>
            </a:r>
            <a:r>
              <a:rPr lang="en-US" sz="1200" dirty="0">
                <a:solidFill>
                  <a:srgbClr val="FF0000"/>
                </a:solidFill>
              </a:rPr>
              <a:t>o proper template format in SNOW</a:t>
            </a:r>
          </a:p>
        </p:txBody>
      </p:sp>
      <p:sp>
        <p:nvSpPr>
          <p:cNvPr id="111" name="Rectangle 110">
            <a:extLst>
              <a:ext uri="{FF2B5EF4-FFF2-40B4-BE49-F238E27FC236}">
                <a16:creationId xmlns:a16="http://schemas.microsoft.com/office/drawing/2014/main" id="{1BDD4D0E-CEC3-413B-8D66-1540364057FD}"/>
              </a:ext>
            </a:extLst>
          </p:cNvPr>
          <p:cNvSpPr/>
          <p:nvPr/>
        </p:nvSpPr>
        <p:spPr>
          <a:xfrm>
            <a:off x="2080920" y="996197"/>
            <a:ext cx="1393970" cy="461665"/>
          </a:xfrm>
          <a:prstGeom prst="rect">
            <a:avLst/>
          </a:prstGeom>
        </p:spPr>
        <p:txBody>
          <a:bodyPr wrap="square">
            <a:spAutoFit/>
          </a:bodyPr>
          <a:lstStyle/>
          <a:p>
            <a:r>
              <a:rPr lang="en-US" sz="1200" dirty="0">
                <a:solidFill>
                  <a:srgbClr val="FF0000"/>
                </a:solidFill>
              </a:rPr>
              <a:t>No Proper backup created</a:t>
            </a:r>
          </a:p>
        </p:txBody>
      </p:sp>
      <p:sp>
        <p:nvSpPr>
          <p:cNvPr id="113" name="Rectangle 112">
            <a:extLst>
              <a:ext uri="{FF2B5EF4-FFF2-40B4-BE49-F238E27FC236}">
                <a16:creationId xmlns:a16="http://schemas.microsoft.com/office/drawing/2014/main" id="{E6D5C012-3074-4135-91C0-00BFA68AE8D5}"/>
              </a:ext>
            </a:extLst>
          </p:cNvPr>
          <p:cNvSpPr/>
          <p:nvPr/>
        </p:nvSpPr>
        <p:spPr>
          <a:xfrm>
            <a:off x="4441243" y="1812998"/>
            <a:ext cx="2223109" cy="276999"/>
          </a:xfrm>
          <a:prstGeom prst="rect">
            <a:avLst/>
          </a:prstGeom>
        </p:spPr>
        <p:txBody>
          <a:bodyPr wrap="none">
            <a:spAutoFit/>
          </a:bodyPr>
          <a:lstStyle/>
          <a:p>
            <a:r>
              <a:rPr lang="en-US" sz="1200" dirty="0">
                <a:solidFill>
                  <a:srgbClr val="FF0000"/>
                </a:solidFill>
              </a:rPr>
              <a:t>80% of the request is mass loads</a:t>
            </a:r>
          </a:p>
        </p:txBody>
      </p:sp>
      <p:sp>
        <p:nvSpPr>
          <p:cNvPr id="114" name="Rectangle 113">
            <a:extLst>
              <a:ext uri="{FF2B5EF4-FFF2-40B4-BE49-F238E27FC236}">
                <a16:creationId xmlns:a16="http://schemas.microsoft.com/office/drawing/2014/main" id="{BB2D14D6-7C38-4405-9C97-72DF9304E4E4}"/>
              </a:ext>
            </a:extLst>
          </p:cNvPr>
          <p:cNvSpPr/>
          <p:nvPr/>
        </p:nvSpPr>
        <p:spPr>
          <a:xfrm>
            <a:off x="1759839" y="1669418"/>
            <a:ext cx="2484911" cy="276999"/>
          </a:xfrm>
          <a:prstGeom prst="rect">
            <a:avLst/>
          </a:prstGeom>
        </p:spPr>
        <p:txBody>
          <a:bodyPr wrap="none">
            <a:spAutoFit/>
          </a:bodyPr>
          <a:lstStyle/>
          <a:p>
            <a:r>
              <a:rPr lang="en-US" sz="1200" dirty="0"/>
              <a:t>Knowledge gap, process dependency</a:t>
            </a:r>
          </a:p>
        </p:txBody>
      </p:sp>
      <p:sp>
        <p:nvSpPr>
          <p:cNvPr id="116" name="Rectangle 115">
            <a:extLst>
              <a:ext uri="{FF2B5EF4-FFF2-40B4-BE49-F238E27FC236}">
                <a16:creationId xmlns:a16="http://schemas.microsoft.com/office/drawing/2014/main" id="{DDD5F791-CD75-445B-99E9-A200D388D44B}"/>
              </a:ext>
            </a:extLst>
          </p:cNvPr>
          <p:cNvSpPr/>
          <p:nvPr/>
        </p:nvSpPr>
        <p:spPr>
          <a:xfrm>
            <a:off x="2122071" y="2527934"/>
            <a:ext cx="2020953" cy="461665"/>
          </a:xfrm>
          <a:prstGeom prst="rect">
            <a:avLst/>
          </a:prstGeom>
        </p:spPr>
        <p:txBody>
          <a:bodyPr wrap="square">
            <a:spAutoFit/>
          </a:bodyPr>
          <a:lstStyle/>
          <a:p>
            <a:r>
              <a:rPr lang="en-US" sz="1200" dirty="0"/>
              <a:t>SLA miss due to High number of transactions</a:t>
            </a:r>
          </a:p>
        </p:txBody>
      </p:sp>
      <p:sp>
        <p:nvSpPr>
          <p:cNvPr id="117" name="Rectangle 116">
            <a:extLst>
              <a:ext uri="{FF2B5EF4-FFF2-40B4-BE49-F238E27FC236}">
                <a16:creationId xmlns:a16="http://schemas.microsoft.com/office/drawing/2014/main" id="{835F66A1-36D4-4320-9E8A-DE742C1A3AE1}"/>
              </a:ext>
            </a:extLst>
          </p:cNvPr>
          <p:cNvSpPr/>
          <p:nvPr/>
        </p:nvSpPr>
        <p:spPr>
          <a:xfrm>
            <a:off x="497338" y="1033858"/>
            <a:ext cx="753732" cy="276999"/>
          </a:xfrm>
          <a:prstGeom prst="rect">
            <a:avLst/>
          </a:prstGeom>
        </p:spPr>
        <p:txBody>
          <a:bodyPr wrap="none">
            <a:spAutoFit/>
          </a:bodyPr>
          <a:lstStyle/>
          <a:p>
            <a:r>
              <a:rPr lang="en-US" sz="1200" dirty="0"/>
              <a:t>VDI issue</a:t>
            </a:r>
          </a:p>
        </p:txBody>
      </p:sp>
      <p:sp>
        <p:nvSpPr>
          <p:cNvPr id="118" name="Rectangle 117">
            <a:extLst>
              <a:ext uri="{FF2B5EF4-FFF2-40B4-BE49-F238E27FC236}">
                <a16:creationId xmlns:a16="http://schemas.microsoft.com/office/drawing/2014/main" id="{0B47C075-B8B7-4495-B03C-43B4628C808F}"/>
              </a:ext>
            </a:extLst>
          </p:cNvPr>
          <p:cNvSpPr/>
          <p:nvPr/>
        </p:nvSpPr>
        <p:spPr>
          <a:xfrm>
            <a:off x="439308" y="1528697"/>
            <a:ext cx="1253728" cy="461665"/>
          </a:xfrm>
          <a:prstGeom prst="rect">
            <a:avLst/>
          </a:prstGeom>
        </p:spPr>
        <p:txBody>
          <a:bodyPr wrap="square">
            <a:spAutoFit/>
          </a:bodyPr>
          <a:lstStyle/>
          <a:p>
            <a:r>
              <a:rPr lang="en-US" sz="1200" dirty="0">
                <a:solidFill>
                  <a:srgbClr val="FF0000"/>
                </a:solidFill>
              </a:rPr>
              <a:t>Limitation of SAP job roles </a:t>
            </a:r>
          </a:p>
        </p:txBody>
      </p:sp>
      <p:sp>
        <p:nvSpPr>
          <p:cNvPr id="119" name="Rectangle 118">
            <a:extLst>
              <a:ext uri="{FF2B5EF4-FFF2-40B4-BE49-F238E27FC236}">
                <a16:creationId xmlns:a16="http://schemas.microsoft.com/office/drawing/2014/main" id="{9548E854-02B3-47FE-BFD4-A9C3D17D5B18}"/>
              </a:ext>
            </a:extLst>
          </p:cNvPr>
          <p:cNvSpPr/>
          <p:nvPr/>
        </p:nvSpPr>
        <p:spPr>
          <a:xfrm>
            <a:off x="4217443" y="938873"/>
            <a:ext cx="1730698" cy="646331"/>
          </a:xfrm>
          <a:prstGeom prst="rect">
            <a:avLst/>
          </a:prstGeom>
        </p:spPr>
        <p:txBody>
          <a:bodyPr wrap="square">
            <a:spAutoFit/>
          </a:bodyPr>
          <a:lstStyle/>
          <a:p>
            <a:r>
              <a:rPr lang="en-US" sz="1200" dirty="0">
                <a:solidFill>
                  <a:srgbClr val="FF0000"/>
                </a:solidFill>
              </a:rPr>
              <a:t>Lack of Winshuttle License to upload the requests</a:t>
            </a:r>
          </a:p>
        </p:txBody>
      </p:sp>
      <p:cxnSp>
        <p:nvCxnSpPr>
          <p:cNvPr id="40" name="Straight Connector 39">
            <a:extLst>
              <a:ext uri="{FF2B5EF4-FFF2-40B4-BE49-F238E27FC236}">
                <a16:creationId xmlns:a16="http://schemas.microsoft.com/office/drawing/2014/main" id="{F6BE5805-1E2D-4B52-AAB2-275509CFAD51}"/>
              </a:ext>
            </a:extLst>
          </p:cNvPr>
          <p:cNvCxnSpPr/>
          <p:nvPr/>
        </p:nvCxnSpPr>
        <p:spPr>
          <a:xfrm>
            <a:off x="2313645" y="3666863"/>
            <a:ext cx="135109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343FD75-9D9A-4EBA-804E-998A6593BCF4}"/>
              </a:ext>
            </a:extLst>
          </p:cNvPr>
          <p:cNvSpPr/>
          <p:nvPr/>
        </p:nvSpPr>
        <p:spPr>
          <a:xfrm>
            <a:off x="1551146" y="3194532"/>
            <a:ext cx="2020953" cy="830997"/>
          </a:xfrm>
          <a:prstGeom prst="rect">
            <a:avLst/>
          </a:prstGeom>
        </p:spPr>
        <p:txBody>
          <a:bodyPr wrap="square">
            <a:spAutoFit/>
          </a:bodyPr>
          <a:lstStyle/>
          <a:p>
            <a:r>
              <a:rPr lang="en-US" sz="1200" dirty="0"/>
              <a:t>Unable to perform quality check for the Transaction performed</a:t>
            </a:r>
          </a:p>
          <a:p>
            <a:endParaRPr lang="en-US" sz="1200" dirty="0"/>
          </a:p>
        </p:txBody>
      </p:sp>
    </p:spTree>
    <p:extLst>
      <p:ext uri="{BB962C8B-B14F-4D97-AF65-F5344CB8AC3E}">
        <p14:creationId xmlns:p14="http://schemas.microsoft.com/office/powerpoint/2010/main" val="5300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9"/>
          <p:cNvSpPr txBox="1">
            <a:spLocks noChangeArrowheads="1"/>
          </p:cNvSpPr>
          <p:nvPr/>
        </p:nvSpPr>
        <p:spPr bwMode="auto">
          <a:xfrm>
            <a:off x="217714" y="244983"/>
            <a:ext cx="4786939" cy="307777"/>
          </a:xfrm>
          <a:prstGeom prst="rect">
            <a:avLst/>
          </a:prstGeom>
          <a:noFill/>
          <a:ln w="9525">
            <a:noFill/>
            <a:miter lim="800000"/>
            <a:headEnd/>
            <a:tailEnd/>
          </a:ln>
        </p:spPr>
        <p:txBody>
          <a:bodyPr wrap="square">
            <a:spAutoFit/>
          </a:bodyPr>
          <a:lstStyle/>
          <a:p>
            <a:pPr fontAlgn="base">
              <a:spcBef>
                <a:spcPct val="0"/>
              </a:spcBef>
              <a:spcAft>
                <a:spcPct val="0"/>
              </a:spcAft>
              <a:defRPr/>
            </a:pPr>
            <a:r>
              <a:rPr lang="en-US" sz="1400" b="1" dirty="0">
                <a:solidFill>
                  <a:schemeClr val="tx2"/>
                </a:solidFill>
                <a:latin typeface="Arial" pitchFamily="34" charset="0"/>
                <a:ea typeface="+mj-ea"/>
                <a:cs typeface="Arial" pitchFamily="34" charset="0"/>
              </a:rPr>
              <a:t>Data Analysis</a:t>
            </a:r>
          </a:p>
        </p:txBody>
      </p:sp>
      <p:sp>
        <p:nvSpPr>
          <p:cNvPr id="11" name="TextBox 89"/>
          <p:cNvSpPr txBox="1">
            <a:spLocks noChangeArrowheads="1"/>
          </p:cNvSpPr>
          <p:nvPr/>
        </p:nvSpPr>
        <p:spPr bwMode="auto">
          <a:xfrm>
            <a:off x="217714" y="244983"/>
            <a:ext cx="4887686" cy="307777"/>
          </a:xfrm>
          <a:prstGeom prst="rect">
            <a:avLst/>
          </a:prstGeom>
          <a:noFill/>
          <a:ln w="9525">
            <a:noFill/>
            <a:miter lim="800000"/>
            <a:headEnd/>
            <a:tailEnd/>
          </a:ln>
        </p:spPr>
        <p:txBody>
          <a:bodyPr wrap="square">
            <a:spAutoFit/>
          </a:bodyPr>
          <a:lstStyle/>
          <a:p>
            <a:pPr fontAlgn="base">
              <a:spcBef>
                <a:spcPct val="0"/>
              </a:spcBef>
              <a:spcAft>
                <a:spcPct val="0"/>
              </a:spcAft>
              <a:defRPr/>
            </a:pPr>
            <a:r>
              <a:rPr lang="en-US" sz="1400" b="1" dirty="0">
                <a:solidFill>
                  <a:schemeClr val="tx2"/>
                </a:solidFill>
                <a:latin typeface="Arial" pitchFamily="34" charset="0"/>
                <a:ea typeface="+mj-ea"/>
                <a:cs typeface="Arial" pitchFamily="34" charset="0"/>
              </a:rPr>
              <a:t>Data Analysis –  Mass load Vs Transaction volume</a:t>
            </a: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00000000-0008-0000-0000-000004000000}"/>
                  </a:ext>
                </a:extLst>
              </p:cNvPr>
              <p:cNvGraphicFramePr/>
              <p:nvPr>
                <p:extLst>
                  <p:ext uri="{D42A27DB-BD31-4B8C-83A1-F6EECF244321}">
                    <p14:modId xmlns:p14="http://schemas.microsoft.com/office/powerpoint/2010/main" val="3337364311"/>
                  </p:ext>
                </p:extLst>
              </p:nvPr>
            </p:nvGraphicFramePr>
            <p:xfrm>
              <a:off x="1447800" y="666750"/>
              <a:ext cx="54483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Chart 9">
                <a:extLst>
                  <a:ext uri="{FF2B5EF4-FFF2-40B4-BE49-F238E27FC236}">
                    <a16:creationId xmlns:a16="http://schemas.microsoft.com/office/drawing/2014/main" id="{00000000-0008-0000-0000-000004000000}"/>
                  </a:ext>
                </a:extLst>
              </p:cNvPr>
              <p:cNvPicPr>
                <a:picLocks noGrp="1" noRot="1" noChangeAspect="1" noMove="1" noResize="1" noEditPoints="1" noAdjustHandles="1" noChangeArrowheads="1" noChangeShapeType="1"/>
              </p:cNvPicPr>
              <p:nvPr/>
            </p:nvPicPr>
            <p:blipFill>
              <a:blip r:embed="rId4"/>
              <a:stretch>
                <a:fillRect/>
              </a:stretch>
            </p:blipFill>
            <p:spPr>
              <a:xfrm>
                <a:off x="1447800" y="666750"/>
                <a:ext cx="5448300" cy="2743200"/>
              </a:xfrm>
              <a:prstGeom prst="rect">
                <a:avLst/>
              </a:prstGeom>
            </p:spPr>
          </p:pic>
        </mc:Fallback>
      </mc:AlternateContent>
      <p:sp>
        <p:nvSpPr>
          <p:cNvPr id="2" name="TextBox 1">
            <a:extLst>
              <a:ext uri="{FF2B5EF4-FFF2-40B4-BE49-F238E27FC236}">
                <a16:creationId xmlns:a16="http://schemas.microsoft.com/office/drawing/2014/main" id="{736FEC5E-8F1F-4B2F-8C2C-192118C03090}"/>
              </a:ext>
            </a:extLst>
          </p:cNvPr>
          <p:cNvSpPr txBox="1"/>
          <p:nvPr/>
        </p:nvSpPr>
        <p:spPr>
          <a:xfrm>
            <a:off x="838200" y="3790950"/>
            <a:ext cx="7086600" cy="646331"/>
          </a:xfrm>
          <a:prstGeom prst="rect">
            <a:avLst/>
          </a:prstGeom>
          <a:noFill/>
        </p:spPr>
        <p:txBody>
          <a:bodyPr wrap="square" rtlCol="0">
            <a:spAutoFit/>
          </a:bodyPr>
          <a:lstStyle/>
          <a:p>
            <a:pPr marL="342900" indent="-342900">
              <a:buAutoNum type="arabicPeriod"/>
            </a:pPr>
            <a:r>
              <a:rPr lang="en-US" dirty="0">
                <a:latin typeface="Arial" pitchFamily="34" charset="0"/>
                <a:cs typeface="Arial" pitchFamily="34" charset="0"/>
              </a:rPr>
              <a:t>Average transaction processed per day is 31000</a:t>
            </a:r>
          </a:p>
          <a:p>
            <a:pPr marL="342900" indent="-342900">
              <a:buAutoNum type="arabicPeriod"/>
            </a:pPr>
            <a:r>
              <a:rPr lang="en-US" dirty="0">
                <a:latin typeface="Arial" pitchFamily="34" charset="0"/>
                <a:cs typeface="Arial" pitchFamily="34" charset="0"/>
              </a:rPr>
              <a:t>Transaction volume is indirection proportion with ticket volume</a:t>
            </a:r>
          </a:p>
        </p:txBody>
      </p:sp>
    </p:spTree>
    <p:extLst>
      <p:ext uri="{BB962C8B-B14F-4D97-AF65-F5344CB8AC3E}">
        <p14:creationId xmlns:p14="http://schemas.microsoft.com/office/powerpoint/2010/main" val="30318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9"/>
          <p:cNvSpPr txBox="1">
            <a:spLocks noChangeArrowheads="1"/>
          </p:cNvSpPr>
          <p:nvPr/>
        </p:nvSpPr>
        <p:spPr bwMode="auto">
          <a:xfrm>
            <a:off x="217714" y="244983"/>
            <a:ext cx="4354285" cy="307777"/>
          </a:xfrm>
          <a:prstGeom prst="rect">
            <a:avLst/>
          </a:prstGeom>
          <a:noFill/>
          <a:ln w="9525">
            <a:noFill/>
            <a:miter lim="800000"/>
            <a:headEnd/>
            <a:tailEnd/>
          </a:ln>
        </p:spPr>
        <p:txBody>
          <a:bodyPr wrap="square">
            <a:spAutoFit/>
          </a:bodyPr>
          <a:lstStyle/>
          <a:p>
            <a:pPr fontAlgn="base">
              <a:spcBef>
                <a:spcPct val="0"/>
              </a:spcBef>
              <a:spcAft>
                <a:spcPct val="0"/>
              </a:spcAft>
              <a:defRPr/>
            </a:pPr>
            <a:r>
              <a:rPr lang="en-US" sz="1400" b="1" dirty="0">
                <a:solidFill>
                  <a:schemeClr val="tx2"/>
                </a:solidFill>
                <a:latin typeface="Arial" pitchFamily="34" charset="0"/>
                <a:ea typeface="+mj-ea"/>
                <a:cs typeface="Arial" pitchFamily="34" charset="0"/>
              </a:rPr>
              <a:t>Data Analysis –Day to Day Trend</a:t>
            </a:r>
          </a:p>
        </p:txBody>
      </p:sp>
      <p:graphicFrame>
        <p:nvGraphicFramePr>
          <p:cNvPr id="9" name="Chart 8">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532985765"/>
              </p:ext>
            </p:extLst>
          </p:nvPr>
        </p:nvGraphicFramePr>
        <p:xfrm>
          <a:off x="1050909" y="685800"/>
          <a:ext cx="6950091" cy="326583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9A9D7D11-C445-430B-8186-833439A0B28E}"/>
              </a:ext>
            </a:extLst>
          </p:cNvPr>
          <p:cNvSpPr txBox="1"/>
          <p:nvPr/>
        </p:nvSpPr>
        <p:spPr>
          <a:xfrm>
            <a:off x="1143000" y="4105580"/>
            <a:ext cx="6400800" cy="646331"/>
          </a:xfrm>
          <a:prstGeom prst="rect">
            <a:avLst/>
          </a:prstGeom>
          <a:noFill/>
        </p:spPr>
        <p:txBody>
          <a:bodyPr wrap="square" rtlCol="0">
            <a:spAutoFit/>
          </a:bodyPr>
          <a:lstStyle/>
          <a:p>
            <a:r>
              <a:rPr lang="en-US" dirty="0">
                <a:latin typeface="Arial" pitchFamily="34" charset="0"/>
                <a:cs typeface="Arial" pitchFamily="34" charset="0"/>
              </a:rPr>
              <a:t>Average transaction varies from 5000 to 15000 for most of the time. Q3 Transaction volume is 37000 </a:t>
            </a:r>
          </a:p>
        </p:txBody>
      </p:sp>
    </p:spTree>
    <p:extLst>
      <p:ext uri="{BB962C8B-B14F-4D97-AF65-F5344CB8AC3E}">
        <p14:creationId xmlns:p14="http://schemas.microsoft.com/office/powerpoint/2010/main" val="414377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962150"/>
            <a:ext cx="2438400" cy="500853"/>
          </a:xfrm>
        </p:spPr>
        <p:txBody>
          <a:bodyPr/>
          <a:lstStyle/>
          <a:p>
            <a:r>
              <a:rPr lang="en-US" dirty="0"/>
              <a:t>Improve</a:t>
            </a:r>
          </a:p>
        </p:txBody>
      </p:sp>
    </p:spTree>
    <p:extLst>
      <p:ext uri="{BB962C8B-B14F-4D97-AF65-F5344CB8AC3E}">
        <p14:creationId xmlns:p14="http://schemas.microsoft.com/office/powerpoint/2010/main" val="327072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9"/>
          <p:cNvSpPr txBox="1">
            <a:spLocks noChangeArrowheads="1"/>
          </p:cNvSpPr>
          <p:nvPr/>
        </p:nvSpPr>
        <p:spPr bwMode="auto">
          <a:xfrm>
            <a:off x="152400" y="168101"/>
            <a:ext cx="5810321" cy="346249"/>
          </a:xfrm>
          <a:prstGeom prst="rect">
            <a:avLst/>
          </a:prstGeom>
          <a:noFill/>
          <a:ln w="9525">
            <a:noFill/>
            <a:miter lim="800000"/>
            <a:headEnd/>
            <a:tailEnd/>
          </a:ln>
        </p:spPr>
        <p:txBody>
          <a:bodyPr wrap="square" lIns="68580" tIns="34290" rIns="68580" bIns="34290">
            <a:spAutoFit/>
          </a:bodyPr>
          <a:lstStyle/>
          <a:p>
            <a:pPr fontAlgn="base">
              <a:spcBef>
                <a:spcPct val="0"/>
              </a:spcBef>
              <a:spcAft>
                <a:spcPct val="0"/>
              </a:spcAft>
              <a:defRPr/>
            </a:pPr>
            <a:r>
              <a:rPr lang="en-US" b="1" dirty="0">
                <a:solidFill>
                  <a:schemeClr val="tx2"/>
                </a:solidFill>
                <a:latin typeface="Arial" pitchFamily="34" charset="0"/>
                <a:ea typeface="+mj-ea"/>
                <a:cs typeface="Arial" pitchFamily="34" charset="0"/>
              </a:rPr>
              <a:t>Solution Deployed</a:t>
            </a:r>
          </a:p>
        </p:txBody>
      </p:sp>
      <p:graphicFrame>
        <p:nvGraphicFramePr>
          <p:cNvPr id="6" name="Table 5"/>
          <p:cNvGraphicFramePr>
            <a:graphicFrameLocks noGrp="1"/>
          </p:cNvGraphicFramePr>
          <p:nvPr>
            <p:extLst>
              <p:ext uri="{D42A27DB-BD31-4B8C-83A1-F6EECF244321}">
                <p14:modId xmlns:p14="http://schemas.microsoft.com/office/powerpoint/2010/main" val="3855808713"/>
              </p:ext>
            </p:extLst>
          </p:nvPr>
        </p:nvGraphicFramePr>
        <p:xfrm>
          <a:off x="304800" y="552450"/>
          <a:ext cx="8458200" cy="3980526"/>
        </p:xfrm>
        <a:graphic>
          <a:graphicData uri="http://schemas.openxmlformats.org/drawingml/2006/table">
            <a:tbl>
              <a:tblPr/>
              <a:tblGrid>
                <a:gridCol w="370089">
                  <a:extLst>
                    <a:ext uri="{9D8B030D-6E8A-4147-A177-3AD203B41FA5}">
                      <a16:colId xmlns:a16="http://schemas.microsoft.com/office/drawing/2014/main" val="20000"/>
                    </a:ext>
                  </a:extLst>
                </a:gridCol>
                <a:gridCol w="1013421">
                  <a:extLst>
                    <a:ext uri="{9D8B030D-6E8A-4147-A177-3AD203B41FA5}">
                      <a16:colId xmlns:a16="http://schemas.microsoft.com/office/drawing/2014/main" val="20001"/>
                    </a:ext>
                  </a:extLst>
                </a:gridCol>
                <a:gridCol w="1367150">
                  <a:extLst>
                    <a:ext uri="{9D8B030D-6E8A-4147-A177-3AD203B41FA5}">
                      <a16:colId xmlns:a16="http://schemas.microsoft.com/office/drawing/2014/main" val="20002"/>
                    </a:ext>
                  </a:extLst>
                </a:gridCol>
                <a:gridCol w="1875451">
                  <a:extLst>
                    <a:ext uri="{9D8B030D-6E8A-4147-A177-3AD203B41FA5}">
                      <a16:colId xmlns:a16="http://schemas.microsoft.com/office/drawing/2014/main" val="20003"/>
                    </a:ext>
                  </a:extLst>
                </a:gridCol>
                <a:gridCol w="813296">
                  <a:extLst>
                    <a:ext uri="{9D8B030D-6E8A-4147-A177-3AD203B41FA5}">
                      <a16:colId xmlns:a16="http://schemas.microsoft.com/office/drawing/2014/main" val="20004"/>
                    </a:ext>
                  </a:extLst>
                </a:gridCol>
                <a:gridCol w="921190">
                  <a:extLst>
                    <a:ext uri="{9D8B030D-6E8A-4147-A177-3AD203B41FA5}">
                      <a16:colId xmlns:a16="http://schemas.microsoft.com/office/drawing/2014/main" val="20007"/>
                    </a:ext>
                  </a:extLst>
                </a:gridCol>
                <a:gridCol w="987336">
                  <a:extLst>
                    <a:ext uri="{9D8B030D-6E8A-4147-A177-3AD203B41FA5}">
                      <a16:colId xmlns:a16="http://schemas.microsoft.com/office/drawing/2014/main" val="20008"/>
                    </a:ext>
                  </a:extLst>
                </a:gridCol>
                <a:gridCol w="1110267">
                  <a:extLst>
                    <a:ext uri="{9D8B030D-6E8A-4147-A177-3AD203B41FA5}">
                      <a16:colId xmlns:a16="http://schemas.microsoft.com/office/drawing/2014/main" val="20009"/>
                    </a:ext>
                  </a:extLst>
                </a:gridCol>
              </a:tblGrid>
              <a:tr h="470245">
                <a:tc>
                  <a:txBody>
                    <a:bodyPr/>
                    <a:lstStyle/>
                    <a:p>
                      <a:pPr algn="ctr" rtl="0" fontAlgn="ctr"/>
                      <a:r>
                        <a:rPr lang="en-US" sz="1000" b="1" i="0" u="none" strike="noStrike" dirty="0" err="1">
                          <a:solidFill>
                            <a:srgbClr val="000000"/>
                          </a:solidFill>
                          <a:effectLst/>
                          <a:latin typeface="+mn-lt"/>
                        </a:rPr>
                        <a:t>S.Nos</a:t>
                      </a:r>
                      <a:endParaRPr lang="en-US" sz="1000" b="1" i="0" u="none" strike="noStrike" dirty="0">
                        <a:solidFill>
                          <a:srgbClr val="000000"/>
                        </a:solidFill>
                        <a:effectLst/>
                        <a:latin typeface="+mn-lt"/>
                      </a:endParaRP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rtl="0" fontAlgn="ctr"/>
                      <a:r>
                        <a:rPr lang="en-US" sz="1000" b="1" i="0" u="none" strike="noStrike" dirty="0">
                          <a:solidFill>
                            <a:srgbClr val="000000"/>
                          </a:solidFill>
                          <a:effectLst/>
                          <a:latin typeface="+mn-lt"/>
                        </a:rPr>
                        <a:t>Type</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rtl="0" fontAlgn="ctr"/>
                      <a:r>
                        <a:rPr lang="en-US" sz="1000" b="1" i="0" u="none" strike="noStrike" dirty="0">
                          <a:solidFill>
                            <a:srgbClr val="000000"/>
                          </a:solidFill>
                          <a:effectLst/>
                          <a:latin typeface="+mn-lt"/>
                        </a:rPr>
                        <a:t>Cause</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rtl="0" fontAlgn="ctr"/>
                      <a:r>
                        <a:rPr lang="en-US" sz="1000" b="1" i="0" u="none" strike="noStrike" dirty="0">
                          <a:solidFill>
                            <a:srgbClr val="000000"/>
                          </a:solidFill>
                          <a:effectLst/>
                          <a:latin typeface="+mn-lt"/>
                        </a:rPr>
                        <a:t>Solution Deployed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rtl="0" fontAlgn="ctr"/>
                      <a:r>
                        <a:rPr lang="en-US" sz="1000" b="1" i="0" u="none" strike="noStrike" dirty="0">
                          <a:solidFill>
                            <a:srgbClr val="000000"/>
                          </a:solidFill>
                          <a:effectLst/>
                          <a:latin typeface="+mn-lt"/>
                        </a:rPr>
                        <a:t>Quantifiable / Non Quantifiable</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rtl="0" fontAlgn="ctr"/>
                      <a:r>
                        <a:rPr lang="en-US" sz="1000" b="1" i="0" u="none" strike="noStrike" dirty="0">
                          <a:solidFill>
                            <a:srgbClr val="000000"/>
                          </a:solidFill>
                          <a:effectLst/>
                          <a:latin typeface="+mn-lt"/>
                        </a:rPr>
                        <a:t>date of deployment</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rtl="0" fontAlgn="ctr"/>
                      <a:r>
                        <a:rPr lang="en-US" sz="1000" b="1" i="0" u="none" strike="noStrike">
                          <a:solidFill>
                            <a:srgbClr val="000000"/>
                          </a:solidFill>
                          <a:effectLst/>
                          <a:latin typeface="+mn-lt"/>
                        </a:rPr>
                        <a:t>Status</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rtl="0" fontAlgn="ctr"/>
                      <a:r>
                        <a:rPr lang="en-US" sz="1000" b="1" i="0" u="none" strike="noStrike">
                          <a:solidFill>
                            <a:srgbClr val="000000"/>
                          </a:solidFill>
                          <a:effectLst/>
                          <a:latin typeface="+mn-lt"/>
                        </a:rPr>
                        <a:t>Responsible</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extLst>
                  <a:ext uri="{0D108BD9-81ED-4DB2-BD59-A6C34878D82A}">
                    <a16:rowId xmlns:a16="http://schemas.microsoft.com/office/drawing/2014/main" val="10000"/>
                  </a:ext>
                </a:extLst>
              </a:tr>
              <a:tr h="236847">
                <a:tc rowSpan="2">
                  <a:txBody>
                    <a:bodyPr/>
                    <a:lstStyle/>
                    <a:p>
                      <a:pPr algn="ctr" rtl="0" fontAlgn="ctr"/>
                      <a:r>
                        <a:rPr lang="en-US" sz="1000" b="0" i="0" u="none" strike="noStrike">
                          <a:solidFill>
                            <a:srgbClr val="000000"/>
                          </a:solidFill>
                          <a:effectLst/>
                          <a:latin typeface="+mn-lt"/>
                        </a:rPr>
                        <a:t>1</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rtl="0" fontAlgn="ctr"/>
                      <a:r>
                        <a:rPr lang="en-US" sz="1000" b="0" i="0" u="none" strike="noStrike" dirty="0">
                          <a:solidFill>
                            <a:srgbClr val="000000"/>
                          </a:solidFill>
                          <a:effectLst/>
                          <a:latin typeface="+mn-lt"/>
                        </a:rPr>
                        <a:t>Template standardization</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ctr"/>
                      <a:r>
                        <a:rPr lang="en-US" sz="1000" b="0" i="0" u="none" strike="noStrike" dirty="0">
                          <a:solidFill>
                            <a:srgbClr val="000000"/>
                          </a:solidFill>
                          <a:effectLst/>
                          <a:latin typeface="+mn-lt"/>
                        </a:rPr>
                        <a:t>Requestor not following the correct template in Service now</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1. Template standardization has been completed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ctr"/>
                      <a:r>
                        <a:rPr lang="en-US" sz="1000" b="0" i="0" u="none" strike="noStrike" dirty="0">
                          <a:solidFill>
                            <a:srgbClr val="000000"/>
                          </a:solidFill>
                          <a:effectLst/>
                          <a:latin typeface="+mn-lt"/>
                        </a:rPr>
                        <a:t>Quantifiable(utilization%)</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mn-lt"/>
                        </a:rPr>
                        <a:t>15-Apr-19</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mn-lt"/>
                        </a:rPr>
                        <a:t>Completed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mn-lt"/>
                        </a:rPr>
                        <a:t>Babu</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68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1000" b="0" i="0" u="none" strike="noStrike" dirty="0">
                          <a:solidFill>
                            <a:srgbClr val="000000"/>
                          </a:solidFill>
                          <a:effectLst/>
                          <a:latin typeface="+mn-lt"/>
                        </a:rPr>
                        <a:t>2. KT has been provided to requestors to follow the templates</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699482">
                <a:tc>
                  <a:txBody>
                    <a:bodyPr/>
                    <a:lstStyle/>
                    <a:p>
                      <a:pPr algn="ctr" rtl="0" fontAlgn="ctr"/>
                      <a:r>
                        <a:rPr lang="en-US" sz="1000" b="0" i="0" u="none" strike="noStrike">
                          <a:solidFill>
                            <a:srgbClr val="000000"/>
                          </a:solidFill>
                          <a:effectLst/>
                          <a:latin typeface="+mn-lt"/>
                        </a:rPr>
                        <a:t>2</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ctr"/>
                      <a:r>
                        <a:rPr lang="en-US" sz="1000" b="0" i="0" u="none" strike="noStrike" dirty="0">
                          <a:solidFill>
                            <a:srgbClr val="000000"/>
                          </a:solidFill>
                          <a:effectLst/>
                          <a:latin typeface="+mn-lt"/>
                        </a:rPr>
                        <a:t>Quality Check</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Manual Quality check for material creation is a repetitive process</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Reduce the time by using SE16N report for Post validations for all creation requests</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Quantifiable(utilization%)</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mn-lt"/>
                        </a:rPr>
                        <a:t>3-Jul-19</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mn-lt"/>
                        </a:rPr>
                        <a:t>Completed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mn-lt"/>
                        </a:rPr>
                        <a:t>Babu\Lakshmi</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1079">
                <a:tc rowSpan="2">
                  <a:txBody>
                    <a:bodyPr/>
                    <a:lstStyle/>
                    <a:p>
                      <a:pPr algn="ctr" rtl="0" fontAlgn="ctr"/>
                      <a:r>
                        <a:rPr lang="en-US" sz="1000" b="0" i="0" u="none" strike="noStrike" dirty="0">
                          <a:solidFill>
                            <a:srgbClr val="000000"/>
                          </a:solidFill>
                          <a:effectLst/>
                          <a:latin typeface="+mn-lt"/>
                        </a:rPr>
                        <a:t>3</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rtl="0" fontAlgn="ctr"/>
                      <a:r>
                        <a:rPr lang="en-US" sz="1000" b="0" i="0" u="none" strike="noStrike" dirty="0">
                          <a:solidFill>
                            <a:srgbClr val="000000"/>
                          </a:solidFill>
                          <a:effectLst/>
                          <a:latin typeface="+mn-lt"/>
                        </a:rPr>
                        <a:t>Lack of Winshuttle</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ctr"/>
                      <a:r>
                        <a:rPr lang="en-US" sz="1000" b="0" i="0" u="none" strike="noStrike" dirty="0">
                          <a:solidFill>
                            <a:srgbClr val="000000"/>
                          </a:solidFill>
                          <a:effectLst/>
                          <a:latin typeface="+mn-lt"/>
                        </a:rPr>
                        <a:t>Missed SLA for many tickets due to lack of Winshuttle ID</a:t>
                      </a:r>
                    </a:p>
                  </a:txBody>
                  <a:tcPr marL="8744" marR="8744" marT="87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Additionally received licenses for executing the requests on time without missing the SLA</a:t>
                      </a:r>
                    </a:p>
                  </a:txBody>
                  <a:tcPr marL="8744" marR="8744" marT="87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ctr"/>
                      <a:r>
                        <a:rPr lang="en-US" sz="1000" b="0" i="0" u="none" strike="noStrike" dirty="0">
                          <a:solidFill>
                            <a:srgbClr val="000000"/>
                          </a:solidFill>
                          <a:effectLst/>
                          <a:latin typeface="+mn-lt"/>
                        </a:rPr>
                        <a:t>Quantifiable</a:t>
                      </a:r>
                    </a:p>
                    <a:p>
                      <a:pPr algn="l" rtl="0" fontAlgn="ctr"/>
                      <a:endParaRPr lang="en-US" sz="1000" b="0" i="0" u="none" strike="noStrike" dirty="0">
                        <a:solidFill>
                          <a:srgbClr val="000000"/>
                        </a:solidFill>
                        <a:effectLst/>
                        <a:latin typeface="+mn-lt"/>
                      </a:endParaRPr>
                    </a:p>
                  </a:txBody>
                  <a:tcPr marL="8744" marR="8744" marT="87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mn-lt"/>
                        </a:rPr>
                        <a:t>15-Aug-19</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mn-lt"/>
                        </a:rPr>
                        <a:t>Completed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mn-lt"/>
                        </a:rPr>
                        <a:t>Ram\Saravana</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68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1000" b="0" i="0" u="none" strike="noStrike" dirty="0">
                          <a:solidFill>
                            <a:srgbClr val="000000"/>
                          </a:solidFill>
                          <a:effectLst/>
                          <a:latin typeface="+mn-lt"/>
                        </a:rPr>
                        <a:t>Runner License can be used simultaneously</a:t>
                      </a:r>
                    </a:p>
                  </a:txBody>
                  <a:tcPr marL="8744" marR="8744" marT="87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583823">
                <a:tc>
                  <a:txBody>
                    <a:bodyPr/>
                    <a:lstStyle/>
                    <a:p>
                      <a:pPr algn="ctr" rtl="0" fontAlgn="ctr"/>
                      <a:r>
                        <a:rPr lang="en-US" sz="1000" b="0" i="0" u="none" strike="noStrike" dirty="0">
                          <a:solidFill>
                            <a:srgbClr val="000000"/>
                          </a:solidFill>
                          <a:effectLst/>
                          <a:latin typeface="+mn-lt"/>
                        </a:rPr>
                        <a:t>4</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ctr"/>
                      <a:r>
                        <a:rPr lang="en-US" sz="1000" b="0" i="0" u="none" strike="noStrike" dirty="0">
                          <a:solidFill>
                            <a:srgbClr val="000000"/>
                          </a:solidFill>
                          <a:effectLst/>
                          <a:latin typeface="+mn-lt"/>
                        </a:rPr>
                        <a:t>Cross training</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Workload not balanced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Team members has been cross trained effectively to have knowledge on all the process and support in case of urgency</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Quantifiable</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mn-lt"/>
                        </a:rPr>
                        <a:t>10-Jun-19</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mn-lt"/>
                        </a:rPr>
                        <a:t>Completed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mn-lt"/>
                        </a:rPr>
                        <a:t>Lakshmi, Mahendran, Babu</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2505">
                <a:tc rowSpan="2">
                  <a:txBody>
                    <a:bodyPr/>
                    <a:lstStyle/>
                    <a:p>
                      <a:pPr algn="ctr" rtl="0" fontAlgn="ctr"/>
                      <a:r>
                        <a:rPr lang="en-US" sz="1000" b="0" i="0" u="none" strike="noStrike" dirty="0">
                          <a:solidFill>
                            <a:srgbClr val="000000"/>
                          </a:solidFill>
                          <a:effectLst/>
                          <a:latin typeface="+mn-lt"/>
                        </a:rPr>
                        <a:t>5</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rtl="0" fontAlgn="ctr"/>
                      <a:r>
                        <a:rPr lang="en-US" sz="1000" b="0" i="0" u="none" strike="noStrike" dirty="0">
                          <a:solidFill>
                            <a:srgbClr val="000000"/>
                          </a:solidFill>
                          <a:effectLst/>
                          <a:latin typeface="+mn-lt"/>
                        </a:rPr>
                        <a:t>SAP Access to all team members</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ctr"/>
                      <a:r>
                        <a:rPr lang="en-US" sz="1000" b="0" i="0" u="none" strike="noStrike" dirty="0">
                          <a:solidFill>
                            <a:srgbClr val="000000"/>
                          </a:solidFill>
                          <a:effectLst/>
                          <a:latin typeface="+mn-lt"/>
                        </a:rPr>
                        <a:t>Due to Job role limitation, it is difficult to assign tickets to team members to support if the volume is High</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mn-lt"/>
                        </a:rPr>
                        <a:t>Requested for additional Job roles to the team members</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ctr"/>
                      <a:r>
                        <a:rPr lang="en-US" sz="1000" b="0" i="0" u="none" strike="noStrike" dirty="0">
                          <a:solidFill>
                            <a:srgbClr val="000000"/>
                          </a:solidFill>
                          <a:effectLst/>
                          <a:latin typeface="+mn-lt"/>
                        </a:rPr>
                        <a:t>Quantifiable</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mn-lt"/>
                        </a:rPr>
                        <a:t>04-Oct-19</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mn-lt"/>
                        </a:rPr>
                        <a:t>Completed</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dirty="0">
                          <a:solidFill>
                            <a:srgbClr val="000000"/>
                          </a:solidFill>
                          <a:effectLst/>
                          <a:latin typeface="+mn-lt"/>
                        </a:rPr>
                        <a:t>Ramamurthy.K</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64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1000" b="0" i="0" u="none" strike="noStrike" dirty="0">
                          <a:solidFill>
                            <a:srgbClr val="000000"/>
                          </a:solidFill>
                          <a:effectLst/>
                          <a:latin typeface="+mn-lt"/>
                        </a:rPr>
                        <a:t>All the team members can get cross trained and process tickets</a:t>
                      </a:r>
                    </a:p>
                  </a:txBody>
                  <a:tcPr marL="8744" marR="8744" marT="87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641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962150"/>
            <a:ext cx="2438400" cy="500853"/>
          </a:xfrm>
        </p:spPr>
        <p:txBody>
          <a:bodyPr/>
          <a:lstStyle/>
          <a:p>
            <a:r>
              <a:rPr lang="en-US" dirty="0"/>
              <a:t>Control</a:t>
            </a:r>
          </a:p>
        </p:txBody>
      </p:sp>
    </p:spTree>
    <p:extLst>
      <p:ext uri="{BB962C8B-B14F-4D97-AF65-F5344CB8AC3E}">
        <p14:creationId xmlns:p14="http://schemas.microsoft.com/office/powerpoint/2010/main" val="145928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04801" y="209550"/>
            <a:ext cx="457199" cy="3164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S1</a:t>
            </a:r>
          </a:p>
        </p:txBody>
      </p:sp>
      <p:graphicFrame>
        <p:nvGraphicFramePr>
          <p:cNvPr id="11" name="Table 10"/>
          <p:cNvGraphicFramePr>
            <a:graphicFrameLocks noGrp="1"/>
          </p:cNvGraphicFramePr>
          <p:nvPr>
            <p:extLst>
              <p:ext uri="{D42A27DB-BD31-4B8C-83A1-F6EECF244321}">
                <p14:modId xmlns:p14="http://schemas.microsoft.com/office/powerpoint/2010/main" val="2149585210"/>
              </p:ext>
            </p:extLst>
          </p:nvPr>
        </p:nvGraphicFramePr>
        <p:xfrm>
          <a:off x="1295400" y="971550"/>
          <a:ext cx="6400801" cy="2285998"/>
        </p:xfrm>
        <a:graphic>
          <a:graphicData uri="http://schemas.openxmlformats.org/drawingml/2006/table">
            <a:tbl>
              <a:tblPr/>
              <a:tblGrid>
                <a:gridCol w="3474446">
                  <a:extLst>
                    <a:ext uri="{9D8B030D-6E8A-4147-A177-3AD203B41FA5}">
                      <a16:colId xmlns:a16="http://schemas.microsoft.com/office/drawing/2014/main" val="2888665516"/>
                    </a:ext>
                  </a:extLst>
                </a:gridCol>
                <a:gridCol w="1682734">
                  <a:extLst>
                    <a:ext uri="{9D8B030D-6E8A-4147-A177-3AD203B41FA5}">
                      <a16:colId xmlns:a16="http://schemas.microsoft.com/office/drawing/2014/main" val="1904333149"/>
                    </a:ext>
                  </a:extLst>
                </a:gridCol>
                <a:gridCol w="1243621">
                  <a:extLst>
                    <a:ext uri="{9D8B030D-6E8A-4147-A177-3AD203B41FA5}">
                      <a16:colId xmlns:a16="http://schemas.microsoft.com/office/drawing/2014/main" val="606714148"/>
                    </a:ext>
                  </a:extLst>
                </a:gridCol>
              </a:tblGrid>
              <a:tr h="207818">
                <a:tc>
                  <a:txBody>
                    <a:bodyPr/>
                    <a:lstStyle/>
                    <a:p>
                      <a:pPr algn="ctr" fontAlgn="b"/>
                      <a:r>
                        <a:rPr lang="en-US" sz="1100" b="1" i="0" u="none" strike="noStrike">
                          <a:solidFill>
                            <a:srgbClr val="000000"/>
                          </a:solidFill>
                          <a:effectLst/>
                          <a:latin typeface="Calibri" panose="020F0502020204030204" pitchFamily="34" charset="0"/>
                        </a:rPr>
                        <a:t>Activities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n-US" sz="1100" b="1" i="0" u="none" strike="noStrike">
                          <a:solidFill>
                            <a:srgbClr val="000000"/>
                          </a:solidFill>
                          <a:effectLst/>
                          <a:latin typeface="Calibri" panose="020F0502020204030204" pitchFamily="34" charset="0"/>
                        </a:rPr>
                        <a:t>Before Improvement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1100" b="1" i="0" u="none" strike="noStrike">
                          <a:solidFill>
                            <a:srgbClr val="000000"/>
                          </a:solidFill>
                          <a:effectLst/>
                          <a:latin typeface="Calibri" panose="020F0502020204030204" pitchFamily="34" charset="0"/>
                        </a:rPr>
                        <a:t>After Improvement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93871399"/>
                  </a:ext>
                </a:extLst>
              </a:tr>
              <a:tr h="207818">
                <a:tc>
                  <a:txBody>
                    <a:bodyPr/>
                    <a:lstStyle/>
                    <a:p>
                      <a:pPr algn="l" fontAlgn="b"/>
                      <a:r>
                        <a:rPr lang="en-US" sz="1100" b="0" i="0" u="none" strike="noStrike">
                          <a:solidFill>
                            <a:srgbClr val="000000"/>
                          </a:solidFill>
                          <a:effectLst/>
                          <a:latin typeface="Calibri" panose="020F0502020204030204" pitchFamily="34" charset="0"/>
                        </a:rPr>
                        <a:t>Average number of tickets processed manually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9768095"/>
                  </a:ext>
                </a:extLst>
              </a:tr>
              <a:tr h="207818">
                <a:tc>
                  <a:txBody>
                    <a:bodyPr/>
                    <a:lstStyle/>
                    <a:p>
                      <a:pPr algn="l" fontAlgn="b"/>
                      <a:r>
                        <a:rPr lang="en-US" sz="1100" b="0" i="0" u="none" strike="noStrike">
                          <a:solidFill>
                            <a:srgbClr val="000000"/>
                          </a:solidFill>
                          <a:effectLst/>
                          <a:latin typeface="Calibri" panose="020F0502020204030204" pitchFamily="34" charset="0"/>
                        </a:rPr>
                        <a:t>AHT for manual processing - mins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4734655"/>
                  </a:ext>
                </a:extLst>
              </a:tr>
              <a:tr h="207818">
                <a:tc>
                  <a:txBody>
                    <a:bodyPr/>
                    <a:lstStyle/>
                    <a:p>
                      <a:pPr algn="l" fontAlgn="b"/>
                      <a:r>
                        <a:rPr lang="en-US" sz="1100" b="0" i="0" u="none" strike="noStrike">
                          <a:solidFill>
                            <a:srgbClr val="000000"/>
                          </a:solidFill>
                          <a:effectLst/>
                          <a:latin typeface="Calibri" panose="020F0502020204030204" pitchFamily="34" charset="0"/>
                        </a:rPr>
                        <a:t>Total Manual work - Mins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535022"/>
                  </a:ext>
                </a:extLst>
              </a:tr>
              <a:tr h="207818">
                <a:tc>
                  <a:txBody>
                    <a:bodyPr/>
                    <a:lstStyle/>
                    <a:p>
                      <a:pPr algn="l" fontAlgn="b"/>
                      <a:r>
                        <a:rPr lang="en-US" sz="1100" b="0" i="0" u="none" strike="noStrike">
                          <a:solidFill>
                            <a:srgbClr val="000000"/>
                          </a:solidFill>
                          <a:effectLst/>
                          <a:latin typeface="Calibri" panose="020F0502020204030204" pitchFamily="34" charset="0"/>
                        </a:rPr>
                        <a:t>Total Manual work - hours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356667"/>
                  </a:ext>
                </a:extLst>
              </a:tr>
              <a:tr h="207818">
                <a:tc>
                  <a:txBody>
                    <a:bodyPr/>
                    <a:lstStyle/>
                    <a:p>
                      <a:pPr algn="l" fontAlgn="b"/>
                      <a:r>
                        <a:rPr lang="en-US" sz="1100" b="0" i="0" u="none" strike="noStrike">
                          <a:solidFill>
                            <a:srgbClr val="000000"/>
                          </a:solidFill>
                          <a:effectLst/>
                          <a:latin typeface="Calibri" panose="020F0502020204030204" pitchFamily="34" charset="0"/>
                        </a:rPr>
                        <a:t>Average transaction processed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15695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15695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334502"/>
                  </a:ext>
                </a:extLst>
              </a:tr>
              <a:tr h="207818">
                <a:tc>
                  <a:txBody>
                    <a:bodyPr/>
                    <a:lstStyle/>
                    <a:p>
                      <a:pPr algn="l" fontAlgn="b"/>
                      <a:r>
                        <a:rPr lang="en-US" sz="1100" b="0" i="0" u="none" strike="noStrike">
                          <a:solidFill>
                            <a:srgbClr val="000000"/>
                          </a:solidFill>
                          <a:effectLst/>
                          <a:latin typeface="Calibri" panose="020F0502020204030204" pitchFamily="34" charset="0"/>
                        </a:rPr>
                        <a:t>Average time spend in upload in system per day (hours)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500868"/>
                  </a:ext>
                </a:extLst>
              </a:tr>
              <a:tr h="207818">
                <a:tc>
                  <a:txBody>
                    <a:bodyPr/>
                    <a:lstStyle/>
                    <a:p>
                      <a:pPr algn="l" fontAlgn="b"/>
                      <a:r>
                        <a:rPr lang="en-US" sz="1100" b="0" i="0" u="none" strike="noStrike">
                          <a:solidFill>
                            <a:srgbClr val="000000"/>
                          </a:solidFill>
                          <a:effectLst/>
                          <a:latin typeface="Calibri" panose="020F0502020204030204" pitchFamily="34" charset="0"/>
                        </a:rPr>
                        <a:t>Waiting time between upload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346045"/>
                  </a:ext>
                </a:extLst>
              </a:tr>
              <a:tr h="207818">
                <a:tc>
                  <a:txBody>
                    <a:bodyPr/>
                    <a:lstStyle/>
                    <a:p>
                      <a:pPr algn="l" fontAlgn="b"/>
                      <a:r>
                        <a:rPr lang="en-US" sz="1100" b="0" i="0" u="none" strike="noStrike">
                          <a:solidFill>
                            <a:srgbClr val="000000"/>
                          </a:solidFill>
                          <a:effectLst/>
                          <a:latin typeface="Calibri" panose="020F0502020204030204" pitchFamily="34" charset="0"/>
                        </a:rPr>
                        <a:t>Clarification/Email handling time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373994"/>
                  </a:ext>
                </a:extLst>
              </a:tr>
              <a:tr h="207818">
                <a:tc>
                  <a:txBody>
                    <a:bodyPr/>
                    <a:lstStyle/>
                    <a:p>
                      <a:pPr algn="l" fontAlgn="b"/>
                      <a:r>
                        <a:rPr lang="en-US" sz="1100" b="0" i="0" u="none" strike="noStrike">
                          <a:solidFill>
                            <a:srgbClr val="000000"/>
                          </a:solidFill>
                          <a:effectLst/>
                          <a:latin typeface="Calibri" panose="020F0502020204030204" pitchFamily="34" charset="0"/>
                        </a:rPr>
                        <a:t>Time required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34.69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5075238"/>
                  </a:ext>
                </a:extLst>
              </a:tr>
              <a:tr h="207818">
                <a:tc>
                  <a:txBody>
                    <a:bodyPr/>
                    <a:lstStyle/>
                    <a:p>
                      <a:pPr algn="l" fontAlgn="b"/>
                      <a:r>
                        <a:rPr lang="en-US" sz="1100" b="0" i="0" u="none" strike="noStrike">
                          <a:solidFill>
                            <a:srgbClr val="000000"/>
                          </a:solidFill>
                          <a:effectLst/>
                          <a:latin typeface="Calibri" panose="020F0502020204030204" pitchFamily="34" charset="0"/>
                        </a:rPr>
                        <a:t>Time required per 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763.25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532.22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91961"/>
                  </a:ext>
                </a:extLst>
              </a:tr>
            </a:tbl>
          </a:graphicData>
        </a:graphic>
      </p:graphicFrame>
    </p:spTree>
    <p:extLst>
      <p:ext uri="{BB962C8B-B14F-4D97-AF65-F5344CB8AC3E}">
        <p14:creationId xmlns:p14="http://schemas.microsoft.com/office/powerpoint/2010/main" val="310131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217714" y="256664"/>
            <a:ext cx="457199" cy="3164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S3</a:t>
            </a:r>
          </a:p>
        </p:txBody>
      </p:sp>
      <p:sp>
        <p:nvSpPr>
          <p:cNvPr id="4" name="Rounded Rectangle 3"/>
          <p:cNvSpPr/>
          <p:nvPr/>
        </p:nvSpPr>
        <p:spPr>
          <a:xfrm>
            <a:off x="2023698" y="1015066"/>
            <a:ext cx="1503369" cy="90863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 Allocating to specific person having license to upload the mass Requests</a:t>
            </a:r>
          </a:p>
        </p:txBody>
      </p:sp>
      <p:sp>
        <p:nvSpPr>
          <p:cNvPr id="5" name="Right Arrow 4"/>
          <p:cNvSpPr/>
          <p:nvPr/>
        </p:nvSpPr>
        <p:spPr>
          <a:xfrm>
            <a:off x="1773711" y="1425754"/>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583953" y="1428250"/>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394211" y="1419747"/>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4632" y="1015066"/>
            <a:ext cx="1569125" cy="91369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dirty="0"/>
          </a:p>
          <a:p>
            <a:pPr algn="ctr"/>
            <a:r>
              <a:rPr lang="en-US" sz="1100" dirty="0"/>
              <a:t>Input Validation</a:t>
            </a:r>
          </a:p>
          <a:p>
            <a:pPr algn="ctr"/>
            <a:endParaRPr lang="en-US" sz="1100" dirty="0"/>
          </a:p>
        </p:txBody>
      </p:sp>
      <p:sp>
        <p:nvSpPr>
          <p:cNvPr id="9" name="Rounded Rectangle 8"/>
          <p:cNvSpPr/>
          <p:nvPr/>
        </p:nvSpPr>
        <p:spPr>
          <a:xfrm>
            <a:off x="7523480" y="1015066"/>
            <a:ext cx="1467074" cy="9057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Quality Check</a:t>
            </a:r>
          </a:p>
        </p:txBody>
      </p:sp>
      <p:sp>
        <p:nvSpPr>
          <p:cNvPr id="10" name="Right Arrow 9"/>
          <p:cNvSpPr/>
          <p:nvPr/>
        </p:nvSpPr>
        <p:spPr>
          <a:xfrm>
            <a:off x="7235746" y="1419746"/>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26503" y="1015066"/>
            <a:ext cx="1503369" cy="90863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Request Execution based on License availability and SAP access roles </a:t>
            </a:r>
          </a:p>
        </p:txBody>
      </p:sp>
      <p:sp>
        <p:nvSpPr>
          <p:cNvPr id="12" name="Rounded Rectangle 11"/>
          <p:cNvSpPr/>
          <p:nvPr/>
        </p:nvSpPr>
        <p:spPr>
          <a:xfrm>
            <a:off x="5693139" y="1015066"/>
            <a:ext cx="1467074" cy="9057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Request completion</a:t>
            </a:r>
          </a:p>
        </p:txBody>
      </p:sp>
      <p:sp>
        <p:nvSpPr>
          <p:cNvPr id="13" name="Oval 12"/>
          <p:cNvSpPr/>
          <p:nvPr/>
        </p:nvSpPr>
        <p:spPr>
          <a:xfrm>
            <a:off x="545458" y="703674"/>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1</a:t>
            </a:r>
          </a:p>
        </p:txBody>
      </p:sp>
      <p:sp>
        <p:nvSpPr>
          <p:cNvPr id="14" name="Oval 13"/>
          <p:cNvSpPr/>
          <p:nvPr/>
        </p:nvSpPr>
        <p:spPr>
          <a:xfrm>
            <a:off x="2394382" y="715628"/>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2</a:t>
            </a:r>
          </a:p>
        </p:txBody>
      </p:sp>
      <p:sp>
        <p:nvSpPr>
          <p:cNvPr id="15" name="Oval 14"/>
          <p:cNvSpPr/>
          <p:nvPr/>
        </p:nvSpPr>
        <p:spPr>
          <a:xfrm>
            <a:off x="4193669" y="727065"/>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3</a:t>
            </a:r>
          </a:p>
        </p:txBody>
      </p:sp>
      <p:sp>
        <p:nvSpPr>
          <p:cNvPr id="16" name="Oval 15"/>
          <p:cNvSpPr/>
          <p:nvPr/>
        </p:nvSpPr>
        <p:spPr>
          <a:xfrm>
            <a:off x="6045676" y="705223"/>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4</a:t>
            </a:r>
          </a:p>
        </p:txBody>
      </p:sp>
      <p:sp>
        <p:nvSpPr>
          <p:cNvPr id="17" name="Oval 16"/>
          <p:cNvSpPr/>
          <p:nvPr/>
        </p:nvSpPr>
        <p:spPr>
          <a:xfrm>
            <a:off x="7897683" y="727065"/>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5</a:t>
            </a:r>
          </a:p>
        </p:txBody>
      </p:sp>
      <p:sp>
        <p:nvSpPr>
          <p:cNvPr id="18" name="Rounded Rectangle 17"/>
          <p:cNvSpPr/>
          <p:nvPr/>
        </p:nvSpPr>
        <p:spPr>
          <a:xfrm>
            <a:off x="2034202" y="2696531"/>
            <a:ext cx="1503369" cy="908633"/>
          </a:xfrm>
          <a:prstGeom prst="roundRect">
            <a:avLst/>
          </a:prstGeom>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Allocating the requests to team members to perform the ticket</a:t>
            </a:r>
          </a:p>
        </p:txBody>
      </p:sp>
      <p:sp>
        <p:nvSpPr>
          <p:cNvPr id="19" name="Right Arrow 18"/>
          <p:cNvSpPr/>
          <p:nvPr/>
        </p:nvSpPr>
        <p:spPr>
          <a:xfrm>
            <a:off x="1784215" y="3107219"/>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594457" y="3109715"/>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404715" y="3101212"/>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52400" y="2692557"/>
            <a:ext cx="1600200" cy="9086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Input Validation/Clarification</a:t>
            </a:r>
          </a:p>
        </p:txBody>
      </p:sp>
      <p:sp>
        <p:nvSpPr>
          <p:cNvPr id="24" name="Rounded Rectangle 23"/>
          <p:cNvSpPr/>
          <p:nvPr/>
        </p:nvSpPr>
        <p:spPr>
          <a:xfrm>
            <a:off x="7533984" y="2696531"/>
            <a:ext cx="1467074" cy="9057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Quality Check</a:t>
            </a:r>
          </a:p>
        </p:txBody>
      </p:sp>
      <p:sp>
        <p:nvSpPr>
          <p:cNvPr id="25" name="Right Arrow 24"/>
          <p:cNvSpPr/>
          <p:nvPr/>
        </p:nvSpPr>
        <p:spPr>
          <a:xfrm>
            <a:off x="7246250" y="3101211"/>
            <a:ext cx="222522" cy="132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837007" y="2696531"/>
            <a:ext cx="1503369" cy="908633"/>
          </a:xfrm>
          <a:prstGeom prst="roundRect">
            <a:avLst/>
          </a:prstGeom>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Executing the Mass requests</a:t>
            </a:r>
          </a:p>
        </p:txBody>
      </p:sp>
      <p:sp>
        <p:nvSpPr>
          <p:cNvPr id="27" name="Rounded Rectangle 26"/>
          <p:cNvSpPr/>
          <p:nvPr/>
        </p:nvSpPr>
        <p:spPr>
          <a:xfrm>
            <a:off x="5703643" y="2696531"/>
            <a:ext cx="1467074" cy="905788"/>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Request completion</a:t>
            </a:r>
          </a:p>
        </p:txBody>
      </p:sp>
      <p:sp>
        <p:nvSpPr>
          <p:cNvPr id="28" name="Oval 27"/>
          <p:cNvSpPr/>
          <p:nvPr/>
        </p:nvSpPr>
        <p:spPr>
          <a:xfrm>
            <a:off x="555962" y="2385139"/>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1</a:t>
            </a:r>
          </a:p>
        </p:txBody>
      </p:sp>
      <p:sp>
        <p:nvSpPr>
          <p:cNvPr id="29" name="Oval 28"/>
          <p:cNvSpPr/>
          <p:nvPr/>
        </p:nvSpPr>
        <p:spPr>
          <a:xfrm>
            <a:off x="2404886" y="2397093"/>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2</a:t>
            </a:r>
          </a:p>
        </p:txBody>
      </p:sp>
      <p:sp>
        <p:nvSpPr>
          <p:cNvPr id="30" name="Oval 29"/>
          <p:cNvSpPr/>
          <p:nvPr/>
        </p:nvSpPr>
        <p:spPr>
          <a:xfrm>
            <a:off x="4204173" y="2408530"/>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3</a:t>
            </a:r>
          </a:p>
        </p:txBody>
      </p:sp>
      <p:sp>
        <p:nvSpPr>
          <p:cNvPr id="31" name="Oval 30"/>
          <p:cNvSpPr/>
          <p:nvPr/>
        </p:nvSpPr>
        <p:spPr>
          <a:xfrm>
            <a:off x="6056180" y="2386688"/>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4</a:t>
            </a:r>
          </a:p>
        </p:txBody>
      </p:sp>
      <p:sp>
        <p:nvSpPr>
          <p:cNvPr id="32" name="Oval 31"/>
          <p:cNvSpPr/>
          <p:nvPr/>
        </p:nvSpPr>
        <p:spPr>
          <a:xfrm>
            <a:off x="7908187" y="2408530"/>
            <a:ext cx="762000" cy="2286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accent6">
                    <a:lumMod val="75000"/>
                  </a:schemeClr>
                </a:solidFill>
              </a:rPr>
              <a:t>STEP 5</a:t>
            </a:r>
          </a:p>
        </p:txBody>
      </p:sp>
      <p:sp>
        <p:nvSpPr>
          <p:cNvPr id="33" name="Rounded Rectangle 32"/>
          <p:cNvSpPr/>
          <p:nvPr/>
        </p:nvSpPr>
        <p:spPr>
          <a:xfrm>
            <a:off x="3837007" y="285750"/>
            <a:ext cx="1219200" cy="228600"/>
          </a:xfrm>
          <a:prstGeom prst="roundRect">
            <a:avLst/>
          </a:prstGeom>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accent1">
                    <a:lumMod val="50000"/>
                  </a:schemeClr>
                </a:solidFill>
              </a:rPr>
              <a:t>Before</a:t>
            </a:r>
          </a:p>
        </p:txBody>
      </p:sp>
      <p:sp>
        <p:nvSpPr>
          <p:cNvPr id="34" name="Rounded Rectangle 33"/>
          <p:cNvSpPr/>
          <p:nvPr/>
        </p:nvSpPr>
        <p:spPr>
          <a:xfrm>
            <a:off x="3837007" y="2081515"/>
            <a:ext cx="1219200" cy="228600"/>
          </a:xfrm>
          <a:prstGeom prst="roundRect">
            <a:avLst/>
          </a:prstGeom>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accent1">
                    <a:lumMod val="50000"/>
                  </a:schemeClr>
                </a:solidFill>
              </a:rPr>
              <a:t>After</a:t>
            </a:r>
          </a:p>
        </p:txBody>
      </p:sp>
      <p:sp>
        <p:nvSpPr>
          <p:cNvPr id="2" name="TextBox 1"/>
          <p:cNvSpPr txBox="1"/>
          <p:nvPr/>
        </p:nvSpPr>
        <p:spPr>
          <a:xfrm>
            <a:off x="1066800" y="3943350"/>
            <a:ext cx="6391468" cy="738664"/>
          </a:xfrm>
          <a:prstGeom prst="rect">
            <a:avLst/>
          </a:prstGeom>
          <a:noFill/>
        </p:spPr>
        <p:txBody>
          <a:bodyPr wrap="square" rtlCol="0">
            <a:spAutoFit/>
          </a:bodyPr>
          <a:lstStyle/>
          <a:p>
            <a:r>
              <a:rPr lang="en-US" sz="1400" dirty="0">
                <a:latin typeface="Arial" pitchFamily="34" charset="0"/>
                <a:cs typeface="Arial" pitchFamily="34" charset="0"/>
              </a:rPr>
              <a:t>Note: Steps highlighted in green has been improved and sustained by getting additional license to perform the ticket without missing SLA, cross trained all the team members internally and utilized efficiently</a:t>
            </a:r>
          </a:p>
        </p:txBody>
      </p:sp>
    </p:spTree>
    <p:extLst>
      <p:ext uri="{BB962C8B-B14F-4D97-AF65-F5344CB8AC3E}">
        <p14:creationId xmlns:p14="http://schemas.microsoft.com/office/powerpoint/2010/main" val="34813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57150"/>
            <a:ext cx="7467600" cy="400110"/>
          </a:xfrm>
          <a:prstGeom prst="rect">
            <a:avLst/>
          </a:prstGeom>
        </p:spPr>
        <p:txBody>
          <a:bodyPr wrap="square">
            <a:spAutoFit/>
          </a:bodyPr>
          <a:lstStyle>
            <a:defPPr>
              <a:defRPr lang="en-US"/>
            </a:defPPr>
            <a:lvl1pPr>
              <a:defRPr sz="2000" b="1">
                <a:solidFill>
                  <a:schemeClr val="accent1"/>
                </a:solidFill>
                <a:latin typeface="Arial" pitchFamily="34" charset="0"/>
                <a:ea typeface="+mj-ea"/>
                <a:cs typeface="Arial" pitchFamily="34" charset="0"/>
              </a:defRPr>
            </a:lvl1pPr>
          </a:lstStyle>
          <a:p>
            <a:r>
              <a:rPr lang="en-US" b="0" dirty="0"/>
              <a:t>Project Title: </a:t>
            </a:r>
            <a:r>
              <a:rPr lang="en-US" sz="1600" dirty="0"/>
              <a:t>Utilization Enhancement in Material Creation Service</a:t>
            </a:r>
            <a:endParaRPr lang="en-US" sz="1600" b="0" dirty="0"/>
          </a:p>
        </p:txBody>
      </p:sp>
      <p:sp>
        <p:nvSpPr>
          <p:cNvPr id="38" name="Slide Number Placeholder 1"/>
          <p:cNvSpPr>
            <a:spLocks noGrp="1"/>
          </p:cNvSpPr>
          <p:nvPr>
            <p:ph type="sldNum" sz="quarter" idx="4294967295"/>
          </p:nvPr>
        </p:nvSpPr>
        <p:spPr>
          <a:xfrm>
            <a:off x="4518268" y="4857750"/>
            <a:ext cx="107465" cy="190821"/>
          </a:xfrm>
          <a:prstGeom prst="rect">
            <a:avLst/>
          </a:prstGeom>
        </p:spPr>
        <p:txBody>
          <a:bodyPr/>
          <a:lstStyle/>
          <a:p>
            <a:r>
              <a:rPr lang="en-US" b="0" dirty="0">
                <a:solidFill>
                  <a:schemeClr val="bg1"/>
                </a:solidFill>
              </a:rPr>
              <a:t>2</a:t>
            </a:r>
          </a:p>
        </p:txBody>
      </p:sp>
      <p:graphicFrame>
        <p:nvGraphicFramePr>
          <p:cNvPr id="49" name="Table 48"/>
          <p:cNvGraphicFramePr>
            <a:graphicFrameLocks noGrp="1"/>
          </p:cNvGraphicFramePr>
          <p:nvPr>
            <p:extLst>
              <p:ext uri="{D42A27DB-BD31-4B8C-83A1-F6EECF244321}">
                <p14:modId xmlns:p14="http://schemas.microsoft.com/office/powerpoint/2010/main" val="1959944844"/>
              </p:ext>
            </p:extLst>
          </p:nvPr>
        </p:nvGraphicFramePr>
        <p:xfrm>
          <a:off x="4114800" y="361950"/>
          <a:ext cx="2362200" cy="457200"/>
        </p:xfrm>
        <a:graphic>
          <a:graphicData uri="http://schemas.openxmlformats.org/drawingml/2006/table">
            <a:tbl>
              <a:tblPr firstRow="1" bandRow="1"/>
              <a:tblGrid>
                <a:gridCol w="914399">
                  <a:extLst>
                    <a:ext uri="{9D8B030D-6E8A-4147-A177-3AD203B41FA5}">
                      <a16:colId xmlns:a16="http://schemas.microsoft.com/office/drawing/2014/main" val="20000"/>
                    </a:ext>
                  </a:extLst>
                </a:gridCol>
                <a:gridCol w="1447801">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Portfolio </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b="0" dirty="0">
                          <a:solidFill>
                            <a:srgbClr val="000000"/>
                          </a:solidFill>
                        </a:rPr>
                        <a:t>MFG2</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28600">
                <a:tc>
                  <a:txBody>
                    <a:bodyPr/>
                    <a:lstStyle/>
                    <a:p>
                      <a:endParaRPr lang="en-US" sz="900" dirty="0">
                        <a:solidFill>
                          <a:schemeClr val="bg1"/>
                        </a:solidFill>
                      </a:endParaRPr>
                    </a:p>
                  </a:txBody>
                  <a:tcPr marL="68580" marR="6858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p>
                      <a:endParaRPr lang="en-US" sz="900" b="0" dirty="0">
                        <a:solidFill>
                          <a:srgbClr val="000000"/>
                        </a:solidFill>
                      </a:endParaRPr>
                    </a:p>
                  </a:txBody>
                  <a:tcPr marL="68580" marR="6858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3499504176"/>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856873994"/>
              </p:ext>
            </p:extLst>
          </p:nvPr>
        </p:nvGraphicFramePr>
        <p:xfrm>
          <a:off x="5182716" y="616256"/>
          <a:ext cx="1827684" cy="228600"/>
        </p:xfrm>
        <a:graphic>
          <a:graphicData uri="http://schemas.openxmlformats.org/drawingml/2006/table">
            <a:tbl>
              <a:tblPr firstRow="1" bandRow="1"/>
              <a:tblGrid>
                <a:gridCol w="914451">
                  <a:extLst>
                    <a:ext uri="{9D8B030D-6E8A-4147-A177-3AD203B41FA5}">
                      <a16:colId xmlns:a16="http://schemas.microsoft.com/office/drawing/2014/main" val="20000"/>
                    </a:ext>
                  </a:extLst>
                </a:gridCol>
                <a:gridCol w="913233">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type</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GB</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505938599"/>
              </p:ext>
            </p:extLst>
          </p:nvPr>
        </p:nvGraphicFramePr>
        <p:xfrm>
          <a:off x="160637" y="361950"/>
          <a:ext cx="1896763" cy="457200"/>
        </p:xfrm>
        <a:graphic>
          <a:graphicData uri="http://schemas.openxmlformats.org/drawingml/2006/table">
            <a:tbl>
              <a:tblPr firstRow="1" bandRow="1"/>
              <a:tblGrid>
                <a:gridCol w="486410">
                  <a:extLst>
                    <a:ext uri="{9D8B030D-6E8A-4147-A177-3AD203B41FA5}">
                      <a16:colId xmlns:a16="http://schemas.microsoft.com/office/drawing/2014/main" val="20000"/>
                    </a:ext>
                  </a:extLst>
                </a:gridCol>
                <a:gridCol w="1410353">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Client</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b="0" dirty="0">
                          <a:solidFill>
                            <a:srgbClr val="000000"/>
                          </a:solidFill>
                        </a:rPr>
                        <a:t>S</a:t>
                      </a:r>
                      <a:r>
                        <a:rPr lang="en-US" sz="900" b="0" dirty="0">
                          <a:solidFill>
                            <a:srgbClr val="000000"/>
                          </a:solidFill>
                        </a:rPr>
                        <a:t>ignify EIM</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28600">
                <a:tc>
                  <a:txBody>
                    <a:bodyPr/>
                    <a:lstStyle/>
                    <a:p>
                      <a:endParaRPr lang="en-US" sz="900" dirty="0">
                        <a:solidFill>
                          <a:schemeClr val="bg1"/>
                        </a:solidFill>
                      </a:endParaRPr>
                    </a:p>
                  </a:txBody>
                  <a:tcPr marL="68580" marR="6858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rgbClr val="000000"/>
                        </a:solidFill>
                      </a:endParaRPr>
                    </a:p>
                  </a:txBody>
                  <a:tcPr marL="68580" marR="6858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647503671"/>
              </p:ext>
            </p:extLst>
          </p:nvPr>
        </p:nvGraphicFramePr>
        <p:xfrm>
          <a:off x="152400" y="616256"/>
          <a:ext cx="2362200" cy="457200"/>
        </p:xfrm>
        <a:graphic>
          <a:graphicData uri="http://schemas.openxmlformats.org/drawingml/2006/table">
            <a:tbl>
              <a:tblPr firstRow="1" bandRow="1"/>
              <a:tblGrid>
                <a:gridCol w="674913">
                  <a:extLst>
                    <a:ext uri="{9D8B030D-6E8A-4147-A177-3AD203B41FA5}">
                      <a16:colId xmlns:a16="http://schemas.microsoft.com/office/drawing/2014/main" val="20000"/>
                    </a:ext>
                  </a:extLst>
                </a:gridCol>
                <a:gridCol w="1687287">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Process</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b="0" dirty="0">
                          <a:solidFill>
                            <a:srgbClr val="000000"/>
                          </a:solidFill>
                        </a:rPr>
                        <a:t>P</a:t>
                      </a:r>
                      <a:r>
                        <a:rPr lang="en-US" sz="900" b="0" dirty="0">
                          <a:solidFill>
                            <a:srgbClr val="000000"/>
                          </a:solidFill>
                        </a:rPr>
                        <a:t>roduct Master data</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28600">
                <a:tc>
                  <a:txBody>
                    <a:bodyPr/>
                    <a:lstStyle/>
                    <a:p>
                      <a:endParaRPr lang="en-US" sz="900" dirty="0">
                        <a:solidFill>
                          <a:schemeClr val="bg1"/>
                        </a:solidFill>
                      </a:endParaRPr>
                    </a:p>
                  </a:txBody>
                  <a:tcPr marL="68580" marR="6858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rgbClr val="000000"/>
                        </a:solidFill>
                      </a:endParaRPr>
                    </a:p>
                  </a:txBody>
                  <a:tcPr marL="68580" marR="6858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3378245349"/>
              </p:ext>
            </p:extLst>
          </p:nvPr>
        </p:nvGraphicFramePr>
        <p:xfrm>
          <a:off x="6436548" y="316763"/>
          <a:ext cx="1524000" cy="365760"/>
        </p:xfrm>
        <a:graphic>
          <a:graphicData uri="http://schemas.openxmlformats.org/drawingml/2006/table">
            <a:tbl>
              <a:tblPr firstRow="1" bandRow="1"/>
              <a:tblGrid>
                <a:gridCol w="562621">
                  <a:extLst>
                    <a:ext uri="{9D8B030D-6E8A-4147-A177-3AD203B41FA5}">
                      <a16:colId xmlns:a16="http://schemas.microsoft.com/office/drawing/2014/main" val="20000"/>
                    </a:ext>
                  </a:extLst>
                </a:gridCol>
                <a:gridCol w="961379">
                  <a:extLst>
                    <a:ext uri="{9D8B030D-6E8A-4147-A177-3AD203B41FA5}">
                      <a16:colId xmlns:a16="http://schemas.microsoft.com/office/drawing/2014/main" val="20001"/>
                    </a:ext>
                  </a:extLst>
                </a:gridCol>
              </a:tblGrid>
              <a:tr h="297181">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LOB</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Data Management</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590800" y="361950"/>
          <a:ext cx="1499682" cy="457200"/>
        </p:xfrm>
        <a:graphic>
          <a:graphicData uri="http://schemas.openxmlformats.org/drawingml/2006/table">
            <a:tbl>
              <a:tblPr firstRow="1" bandRow="1"/>
              <a:tblGrid>
                <a:gridCol w="685800">
                  <a:extLst>
                    <a:ext uri="{9D8B030D-6E8A-4147-A177-3AD203B41FA5}">
                      <a16:colId xmlns:a16="http://schemas.microsoft.com/office/drawing/2014/main" val="20000"/>
                    </a:ext>
                  </a:extLst>
                </a:gridCol>
                <a:gridCol w="813882">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Location</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b="0" dirty="0">
                          <a:solidFill>
                            <a:srgbClr val="000000"/>
                          </a:solidFill>
                        </a:rPr>
                        <a:t>Chennai</a:t>
                      </a:r>
                    </a:p>
                  </a:txBody>
                  <a:tcPr marL="68580" marR="6858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28600">
                <a:tc>
                  <a:txBody>
                    <a:bodyPr/>
                    <a:lstStyle/>
                    <a:p>
                      <a:endParaRPr lang="en-US" sz="900" dirty="0">
                        <a:solidFill>
                          <a:schemeClr val="bg1"/>
                        </a:solidFill>
                      </a:endParaRPr>
                    </a:p>
                  </a:txBody>
                  <a:tcPr marL="68580" marR="6858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p>
                      <a:endParaRPr lang="en-US" sz="900" b="0" dirty="0">
                        <a:solidFill>
                          <a:srgbClr val="000000"/>
                        </a:solidFill>
                      </a:endParaRPr>
                    </a:p>
                  </a:txBody>
                  <a:tcPr marL="68580" marR="6858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301359008"/>
              </p:ext>
            </p:extLst>
          </p:nvPr>
        </p:nvGraphicFramePr>
        <p:xfrm>
          <a:off x="7907766" y="361950"/>
          <a:ext cx="1160034" cy="228600"/>
        </p:xfrm>
        <a:graphic>
          <a:graphicData uri="http://schemas.openxmlformats.org/drawingml/2006/table">
            <a:tbl>
              <a:tblPr firstRow="1" bandRow="1"/>
              <a:tblGrid>
                <a:gridCol w="562621">
                  <a:extLst>
                    <a:ext uri="{9D8B030D-6E8A-4147-A177-3AD203B41FA5}">
                      <a16:colId xmlns:a16="http://schemas.microsoft.com/office/drawing/2014/main" val="20000"/>
                    </a:ext>
                  </a:extLst>
                </a:gridCol>
                <a:gridCol w="597413">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Vertical</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MFG</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2346839240"/>
              </p:ext>
            </p:extLst>
          </p:nvPr>
        </p:nvGraphicFramePr>
        <p:xfrm>
          <a:off x="2590800" y="616256"/>
          <a:ext cx="2438400" cy="228600"/>
        </p:xfrm>
        <a:graphic>
          <a:graphicData uri="http://schemas.openxmlformats.org/drawingml/2006/table">
            <a:tbl>
              <a:tblPr firstRow="1" bandRow="1"/>
              <a:tblGrid>
                <a:gridCol w="1220012">
                  <a:extLst>
                    <a:ext uri="{9D8B030D-6E8A-4147-A177-3AD203B41FA5}">
                      <a16:colId xmlns:a16="http://schemas.microsoft.com/office/drawing/2014/main" val="20000"/>
                    </a:ext>
                  </a:extLst>
                </a:gridCol>
                <a:gridCol w="1218388">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Category</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Six Sigma</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76420221"/>
              </p:ext>
            </p:extLst>
          </p:nvPr>
        </p:nvGraphicFramePr>
        <p:xfrm>
          <a:off x="7239000" y="671640"/>
          <a:ext cx="1981200" cy="22860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PACE</a:t>
                      </a:r>
                      <a:r>
                        <a:rPr lang="en-US" sz="900" baseline="0" dirty="0">
                          <a:solidFill>
                            <a:schemeClr val="bg1"/>
                          </a:solidFill>
                        </a:rPr>
                        <a:t> Track PIN</a:t>
                      </a:r>
                      <a:endParaRPr lang="en-US" sz="900" dirty="0">
                        <a:solidFill>
                          <a:schemeClr val="bg1"/>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b="0" dirty="0">
                          <a:solidFill>
                            <a:srgbClr val="000000"/>
                          </a:solidFill>
                        </a:rPr>
                        <a:t>11829</a:t>
                      </a:r>
                      <a:endParaRPr lang="en-US" sz="900" b="0" dirty="0">
                        <a:solidFill>
                          <a:srgbClr val="000000"/>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78296893"/>
              </p:ext>
            </p:extLst>
          </p:nvPr>
        </p:nvGraphicFramePr>
        <p:xfrm>
          <a:off x="152400" y="888400"/>
          <a:ext cx="2362200" cy="228600"/>
        </p:xfrm>
        <a:graphic>
          <a:graphicData uri="http://schemas.openxmlformats.org/drawingml/2006/table">
            <a:tbl>
              <a:tblPr firstRow="1" bandRow="1"/>
              <a:tblGrid>
                <a:gridCol w="1295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Kick</a:t>
                      </a:r>
                      <a:r>
                        <a:rPr lang="en-US" sz="900" baseline="0" dirty="0">
                          <a:solidFill>
                            <a:schemeClr val="bg1"/>
                          </a:solidFill>
                        </a:rPr>
                        <a:t> off date</a:t>
                      </a:r>
                      <a:endParaRPr lang="en-US" sz="900" dirty="0">
                        <a:solidFill>
                          <a:schemeClr val="bg1"/>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 15-07-2019</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23377678"/>
              </p:ext>
            </p:extLst>
          </p:nvPr>
        </p:nvGraphicFramePr>
        <p:xfrm>
          <a:off x="5410200" y="888400"/>
          <a:ext cx="3657600" cy="2286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Leader &amp; </a:t>
                      </a:r>
                      <a:r>
                        <a:rPr lang="en-US" sz="900" dirty="0" err="1">
                          <a:solidFill>
                            <a:schemeClr val="bg1"/>
                          </a:solidFill>
                        </a:rPr>
                        <a:t>Emp</a:t>
                      </a:r>
                      <a:r>
                        <a:rPr lang="en-US" sz="900" dirty="0">
                          <a:solidFill>
                            <a:schemeClr val="bg1"/>
                          </a:solidFill>
                        </a:rPr>
                        <a:t> #</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baseline="0" dirty="0">
                          <a:solidFill>
                            <a:srgbClr val="000000"/>
                          </a:solidFill>
                        </a:rPr>
                        <a:t>Ramamurthy.K(988529</a:t>
                      </a:r>
                      <a:r>
                        <a:rPr lang="en-US" sz="900" b="0" dirty="0">
                          <a:solidFill>
                            <a:srgbClr val="000000"/>
                          </a:solidFill>
                        </a:rPr>
                        <a:t>)</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951308187"/>
              </p:ext>
            </p:extLst>
          </p:nvPr>
        </p:nvGraphicFramePr>
        <p:xfrm>
          <a:off x="2590800" y="888400"/>
          <a:ext cx="2667000" cy="228600"/>
        </p:xfrm>
        <a:graphic>
          <a:graphicData uri="http://schemas.openxmlformats.org/drawingml/2006/table">
            <a:tbl>
              <a:tblPr firstRow="1" bandRow="1"/>
              <a:tblGrid>
                <a:gridCol w="1828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Expected Closure</a:t>
                      </a:r>
                      <a:r>
                        <a:rPr lang="en-US" sz="900" baseline="0" dirty="0">
                          <a:solidFill>
                            <a:schemeClr val="bg1"/>
                          </a:solidFill>
                        </a:rPr>
                        <a:t> Date</a:t>
                      </a:r>
                      <a:endParaRPr lang="en-US" sz="900" dirty="0">
                        <a:solidFill>
                          <a:schemeClr val="bg1"/>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25-11-2019</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sp>
        <p:nvSpPr>
          <p:cNvPr id="68" name="TextBox 67"/>
          <p:cNvSpPr txBox="1"/>
          <p:nvPr/>
        </p:nvSpPr>
        <p:spPr>
          <a:xfrm>
            <a:off x="7924800" y="-14332"/>
            <a:ext cx="1242391" cy="300082"/>
          </a:xfrm>
          <a:prstGeom prst="rect">
            <a:avLst/>
          </a:prstGeom>
          <a:noFill/>
        </p:spPr>
        <p:txBody>
          <a:bodyPr wrap="none" rtlCol="0">
            <a:spAutoFit/>
          </a:bodyPr>
          <a:lstStyle/>
          <a:p>
            <a:r>
              <a:rPr lang="en-US" sz="1350" i="1" dirty="0">
                <a:solidFill>
                  <a:schemeClr val="tx2">
                    <a:lumMod val="75000"/>
                  </a:schemeClr>
                </a:solidFill>
              </a:rPr>
              <a:t>Project Charter</a:t>
            </a:r>
          </a:p>
        </p:txBody>
      </p:sp>
      <p:sp>
        <p:nvSpPr>
          <p:cNvPr id="30" name="Rectangle 29"/>
          <p:cNvSpPr/>
          <p:nvPr/>
        </p:nvSpPr>
        <p:spPr>
          <a:xfrm>
            <a:off x="158931" y="1139756"/>
            <a:ext cx="8903902" cy="9747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i="1" dirty="0">
                <a:solidFill>
                  <a:srgbClr val="000000"/>
                </a:solidFill>
              </a:rPr>
              <a:t>Business Case  </a:t>
            </a:r>
            <a:r>
              <a:rPr lang="en-US" sz="1000" i="1" dirty="0">
                <a:solidFill>
                  <a:srgbClr val="000000"/>
                </a:solidFill>
              </a:rPr>
              <a:t>:  Material creation and maintenance is one of the main sub activities of Product Master Data. Team create and change the master data in SAP as per the request. This is new transition project and team receives both Mass and manual tickets in workflow tool. Currently team consists of 5 FTE, as part of contract requirement, team has to validate actual FTE required. Also, Infosys agreed 16% saving in FY20 at the time of contract Sign off ,This project critical to measure the utilization and enhance the efficiency in the process.</a:t>
            </a:r>
          </a:p>
          <a:p>
            <a:endParaRPr lang="en-US" sz="1000" i="1" dirty="0">
              <a:solidFill>
                <a:srgbClr val="000000"/>
              </a:solidFill>
            </a:endParaRPr>
          </a:p>
        </p:txBody>
      </p:sp>
      <p:sp>
        <p:nvSpPr>
          <p:cNvPr id="31" name="Rectangle 30"/>
          <p:cNvSpPr/>
          <p:nvPr/>
        </p:nvSpPr>
        <p:spPr>
          <a:xfrm>
            <a:off x="158931" y="2142339"/>
            <a:ext cx="8903902" cy="7342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r>
              <a:rPr lang="en-US" sz="1000" b="1" i="1" dirty="0">
                <a:solidFill>
                  <a:srgbClr val="000000"/>
                </a:solidFill>
              </a:rPr>
              <a:t>Problem Statement </a:t>
            </a:r>
            <a:r>
              <a:rPr lang="en-US" sz="1000" i="1" dirty="0">
                <a:solidFill>
                  <a:srgbClr val="000000"/>
                </a:solidFill>
              </a:rPr>
              <a:t>:Average working hours (Apr’19 to June’19) in PMD is 735 per month which has to be downsized as per client requirement. </a:t>
            </a:r>
          </a:p>
        </p:txBody>
      </p:sp>
      <p:sp>
        <p:nvSpPr>
          <p:cNvPr id="32" name="Rectangle 31"/>
          <p:cNvSpPr/>
          <p:nvPr/>
        </p:nvSpPr>
        <p:spPr>
          <a:xfrm>
            <a:off x="152400" y="3178373"/>
            <a:ext cx="4876800" cy="53935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fontAlgn="base">
              <a:spcBef>
                <a:spcPct val="0"/>
              </a:spcBef>
              <a:spcAft>
                <a:spcPct val="0"/>
              </a:spcAft>
            </a:pPr>
            <a:r>
              <a:rPr lang="en-US" sz="1000" b="1" dirty="0">
                <a:solidFill>
                  <a:srgbClr val="000000"/>
                </a:solidFill>
                <a:latin typeface="Arial" pitchFamily="34" charset="0"/>
              </a:rPr>
              <a:t>In Scope:  </a:t>
            </a:r>
            <a:r>
              <a:rPr lang="en-US" sz="900" dirty="0">
                <a:solidFill>
                  <a:srgbClr val="000000"/>
                </a:solidFill>
                <a:latin typeface="Arial" pitchFamily="34" charset="0"/>
              </a:rPr>
              <a:t>PMD 10NC\12NC Creation &amp; Change Execution (EMEA,NAM,LATAM &amp; CANADA)</a:t>
            </a:r>
          </a:p>
        </p:txBody>
      </p:sp>
      <p:sp>
        <p:nvSpPr>
          <p:cNvPr id="33" name="Rectangle 32"/>
          <p:cNvSpPr/>
          <p:nvPr/>
        </p:nvSpPr>
        <p:spPr>
          <a:xfrm>
            <a:off x="5060616" y="3252945"/>
            <a:ext cx="4061076" cy="38068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fontAlgn="base">
              <a:spcBef>
                <a:spcPct val="0"/>
              </a:spcBef>
              <a:spcAft>
                <a:spcPct val="0"/>
              </a:spcAft>
            </a:pPr>
            <a:r>
              <a:rPr lang="en-US" sz="1000" b="1" dirty="0">
                <a:solidFill>
                  <a:srgbClr val="000000"/>
                </a:solidFill>
                <a:latin typeface="Arial" pitchFamily="34" charset="0"/>
              </a:rPr>
              <a:t>Out of  Scope: </a:t>
            </a:r>
            <a:r>
              <a:rPr lang="en-US" sz="900" b="1" dirty="0">
                <a:solidFill>
                  <a:srgbClr val="000000"/>
                </a:solidFill>
                <a:latin typeface="Arial" pitchFamily="34" charset="0"/>
              </a:rPr>
              <a:t>PMD</a:t>
            </a:r>
            <a:r>
              <a:rPr lang="en-US" sz="900" dirty="0">
                <a:solidFill>
                  <a:srgbClr val="000000"/>
                </a:solidFill>
                <a:latin typeface="Arial" pitchFamily="34" charset="0"/>
              </a:rPr>
              <a:t> Table maintenance &amp; Product pricing</a:t>
            </a:r>
          </a:p>
        </p:txBody>
      </p:sp>
      <p:graphicFrame>
        <p:nvGraphicFramePr>
          <p:cNvPr id="35" name="Table 34"/>
          <p:cNvGraphicFramePr>
            <a:graphicFrameLocks noGrp="1"/>
          </p:cNvGraphicFramePr>
          <p:nvPr>
            <p:extLst>
              <p:ext uri="{D42A27DB-BD31-4B8C-83A1-F6EECF244321}">
                <p14:modId xmlns:p14="http://schemas.microsoft.com/office/powerpoint/2010/main" val="1784662710"/>
              </p:ext>
            </p:extLst>
          </p:nvPr>
        </p:nvGraphicFramePr>
        <p:xfrm>
          <a:off x="222881" y="3789092"/>
          <a:ext cx="3554519" cy="904794"/>
        </p:xfrm>
        <a:graphic>
          <a:graphicData uri="http://schemas.openxmlformats.org/drawingml/2006/table">
            <a:tbl>
              <a:tblPr firstRow="1" bandRow="1">
                <a:tableStyleId>{2D5ABB26-0587-4C30-8999-92F81FD0307C}</a:tableStyleId>
              </a:tblPr>
              <a:tblGrid>
                <a:gridCol w="310250">
                  <a:extLst>
                    <a:ext uri="{9D8B030D-6E8A-4147-A177-3AD203B41FA5}">
                      <a16:colId xmlns:a16="http://schemas.microsoft.com/office/drawing/2014/main" val="20000"/>
                    </a:ext>
                  </a:extLst>
                </a:gridCol>
                <a:gridCol w="133927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57199">
                  <a:extLst>
                    <a:ext uri="{9D8B030D-6E8A-4147-A177-3AD203B41FA5}">
                      <a16:colId xmlns:a16="http://schemas.microsoft.com/office/drawing/2014/main" val="20004"/>
                    </a:ext>
                  </a:extLst>
                </a:gridCol>
              </a:tblGrid>
              <a:tr h="284202">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800" dirty="0">
                          <a:solidFill>
                            <a:srgbClr val="000000"/>
                          </a:solidFill>
                          <a:latin typeface="Arial" pitchFamily="34" charset="0"/>
                          <a:cs typeface="Arial" pitchFamily="34" charset="0"/>
                        </a:rPr>
                        <a:t>Metric</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800" dirty="0">
                          <a:solidFill>
                            <a:srgbClr val="000000"/>
                          </a:solidFill>
                          <a:latin typeface="Arial" pitchFamily="34" charset="0"/>
                          <a:cs typeface="Arial" pitchFamily="34" charset="0"/>
                        </a:rPr>
                        <a:t>Unit of Measure</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pPr algn="ctr"/>
                      <a:r>
                        <a:rPr lang="en-US" sz="800" dirty="0">
                          <a:solidFill>
                            <a:srgbClr val="000000"/>
                          </a:solidFill>
                          <a:latin typeface="Arial" pitchFamily="34" charset="0"/>
                          <a:cs typeface="Arial" pitchFamily="34" charset="0"/>
                        </a:rPr>
                        <a:t>Baseline</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pPr algn="ctr"/>
                      <a:r>
                        <a:rPr lang="en-US" sz="800" dirty="0">
                          <a:solidFill>
                            <a:srgbClr val="000000"/>
                          </a:solidFill>
                          <a:latin typeface="Arial" pitchFamily="34" charset="0"/>
                          <a:cs typeface="Arial" pitchFamily="34" charset="0"/>
                        </a:rPr>
                        <a:t>Target</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extLst>
                  <a:ext uri="{0D108BD9-81ED-4DB2-BD59-A6C34878D82A}">
                    <a16:rowId xmlns:a16="http://schemas.microsoft.com/office/drawing/2014/main" val="10000"/>
                  </a:ext>
                </a:extLst>
              </a:tr>
              <a:tr h="206864">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dirty="0">
                          <a:solidFill>
                            <a:srgbClr val="000000"/>
                          </a:solidFill>
                          <a:latin typeface="Arial" pitchFamily="34" charset="0"/>
                          <a:cs typeface="Arial" pitchFamily="34" charset="0"/>
                        </a:rPr>
                        <a:t>Y1</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dirty="0">
                          <a:solidFill>
                            <a:srgbClr val="000000"/>
                          </a:solidFill>
                          <a:latin typeface="Arial" pitchFamily="34" charset="0"/>
                          <a:cs typeface="Arial" pitchFamily="34" charset="0"/>
                        </a:rPr>
                        <a:t>Hours</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900" i="1" kern="1200" dirty="0">
                          <a:solidFill>
                            <a:srgbClr val="000000"/>
                          </a:solidFill>
                          <a:latin typeface="Arial" pitchFamily="34" charset="0"/>
                          <a:ea typeface="+mn-ea"/>
                          <a:cs typeface="+mn-cs"/>
                        </a:rPr>
                        <a:t>Number</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r>
                        <a:rPr lang="en-US" sz="900" i="1" kern="1200" dirty="0">
                          <a:solidFill>
                            <a:srgbClr val="000000"/>
                          </a:solidFill>
                          <a:latin typeface="Arial" pitchFamily="34" charset="0"/>
                          <a:ea typeface="+mn-ea"/>
                          <a:cs typeface="+mn-cs"/>
                        </a:rPr>
                        <a:t>735</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r>
                        <a:rPr lang="en-US" sz="900" i="1" kern="1200" dirty="0">
                          <a:solidFill>
                            <a:srgbClr val="000000"/>
                          </a:solidFill>
                          <a:latin typeface="Arial" pitchFamily="34" charset="0"/>
                          <a:ea typeface="+mn-ea"/>
                          <a:cs typeface="+mn-cs"/>
                        </a:rPr>
                        <a:t>514</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extLst>
                  <a:ext uri="{0D108BD9-81ED-4DB2-BD59-A6C34878D82A}">
                    <a16:rowId xmlns:a16="http://schemas.microsoft.com/office/drawing/2014/main" val="10001"/>
                  </a:ext>
                </a:extLst>
              </a:tr>
              <a:tr h="206864">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i="1" kern="1200" dirty="0">
                        <a:solidFill>
                          <a:srgbClr val="000000"/>
                        </a:solidFill>
                        <a:latin typeface="Arial" pitchFamily="34" charset="0"/>
                        <a:ea typeface="+mn-ea"/>
                        <a:cs typeface="+mn-cs"/>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i="1" kern="1200" dirty="0">
                        <a:solidFill>
                          <a:srgbClr val="000000"/>
                        </a:solidFill>
                        <a:latin typeface="Arial" pitchFamily="34" charset="0"/>
                        <a:ea typeface="+mn-ea"/>
                        <a:cs typeface="+mn-cs"/>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i="1" kern="1200" dirty="0">
                        <a:solidFill>
                          <a:srgbClr val="000000"/>
                        </a:solidFill>
                        <a:latin typeface="Arial" pitchFamily="34" charset="0"/>
                        <a:ea typeface="+mn-ea"/>
                        <a:cs typeface="+mn-cs"/>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extLst>
                  <a:ext uri="{0D108BD9-81ED-4DB2-BD59-A6C34878D82A}">
                    <a16:rowId xmlns:a16="http://schemas.microsoft.com/office/drawing/2014/main" val="10002"/>
                  </a:ext>
                </a:extLst>
              </a:tr>
              <a:tr h="206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i="1" kern="1200" dirty="0">
                        <a:solidFill>
                          <a:srgbClr val="000000"/>
                        </a:solidFill>
                        <a:latin typeface="Arial" pitchFamily="34" charset="0"/>
                        <a:ea typeface="+mn-ea"/>
                        <a:cs typeface="+mn-cs"/>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i="1" kern="1200" dirty="0">
                        <a:solidFill>
                          <a:srgbClr val="000000"/>
                        </a:solidFill>
                        <a:latin typeface="Arial" pitchFamily="34" charset="0"/>
                        <a:ea typeface="+mn-ea"/>
                        <a:cs typeface="+mn-cs"/>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i="1" kern="1200" dirty="0">
                        <a:solidFill>
                          <a:srgbClr val="000000"/>
                        </a:solidFill>
                        <a:latin typeface="Arial" pitchFamily="34" charset="0"/>
                        <a:ea typeface="+mn-ea"/>
                        <a:cs typeface="+mn-cs"/>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BAB"/>
                    </a:solidFill>
                  </a:tcPr>
                </a:tc>
                <a:extLst>
                  <a:ext uri="{0D108BD9-81ED-4DB2-BD59-A6C34878D82A}">
                    <a16:rowId xmlns:a16="http://schemas.microsoft.com/office/drawing/2014/main" val="10003"/>
                  </a:ext>
                </a:extLst>
              </a:tr>
            </a:tbl>
          </a:graphicData>
        </a:graphic>
      </p:graphicFrame>
      <p:sp>
        <p:nvSpPr>
          <p:cNvPr id="36" name="TextBox 35"/>
          <p:cNvSpPr txBox="1"/>
          <p:nvPr/>
        </p:nvSpPr>
        <p:spPr>
          <a:xfrm>
            <a:off x="2819400" y="3547715"/>
            <a:ext cx="867545" cy="215444"/>
          </a:xfrm>
          <a:prstGeom prst="rect">
            <a:avLst/>
          </a:prstGeom>
          <a:noFill/>
        </p:spPr>
        <p:txBody>
          <a:bodyPr wrap="none" rtlCol="0">
            <a:spAutoFit/>
          </a:bodyPr>
          <a:lstStyle/>
          <a:p>
            <a:r>
              <a:rPr lang="en-US" sz="800" dirty="0">
                <a:latin typeface="Arial" pitchFamily="34" charset="0"/>
                <a:cs typeface="Arial" pitchFamily="34" charset="0"/>
              </a:rPr>
              <a:t>* As applicable</a:t>
            </a:r>
          </a:p>
        </p:txBody>
      </p:sp>
      <p:sp>
        <p:nvSpPr>
          <p:cNvPr id="37" name="TextBox 36"/>
          <p:cNvSpPr txBox="1"/>
          <p:nvPr/>
        </p:nvSpPr>
        <p:spPr>
          <a:xfrm>
            <a:off x="65154" y="3501548"/>
            <a:ext cx="2173993" cy="307777"/>
          </a:xfrm>
          <a:prstGeom prst="rect">
            <a:avLst/>
          </a:prstGeom>
          <a:noFill/>
        </p:spPr>
        <p:txBody>
          <a:bodyPr wrap="none" rtlCol="0">
            <a:spAutoFit/>
          </a:bodyPr>
          <a:lstStyle/>
          <a:p>
            <a:r>
              <a:rPr lang="en-US" sz="1400" u="sng" dirty="0">
                <a:solidFill>
                  <a:srgbClr val="000000"/>
                </a:solidFill>
                <a:latin typeface="Arial" pitchFamily="34" charset="0"/>
                <a:cs typeface="Arial" pitchFamily="34" charset="0"/>
              </a:rPr>
              <a:t>                 Project Metric </a:t>
            </a:r>
          </a:p>
        </p:txBody>
      </p:sp>
      <p:graphicFrame>
        <p:nvGraphicFramePr>
          <p:cNvPr id="40" name="Table 39"/>
          <p:cNvGraphicFramePr>
            <a:graphicFrameLocks noGrp="1"/>
          </p:cNvGraphicFramePr>
          <p:nvPr>
            <p:extLst>
              <p:ext uri="{D42A27DB-BD31-4B8C-83A1-F6EECF244321}">
                <p14:modId xmlns:p14="http://schemas.microsoft.com/office/powerpoint/2010/main" val="1053164395"/>
              </p:ext>
            </p:extLst>
          </p:nvPr>
        </p:nvGraphicFramePr>
        <p:xfrm>
          <a:off x="6540184" y="3797336"/>
          <a:ext cx="2413288" cy="883920"/>
        </p:xfrm>
        <a:graphic>
          <a:graphicData uri="http://schemas.openxmlformats.org/drawingml/2006/table">
            <a:tbl>
              <a:tblPr firstRow="1" bandRow="1">
                <a:tableStyleId>{2D5ABB26-0587-4C30-8999-92F81FD0307C}</a:tableStyleId>
              </a:tblPr>
              <a:tblGrid>
                <a:gridCol w="889289">
                  <a:extLst>
                    <a:ext uri="{9D8B030D-6E8A-4147-A177-3AD203B41FA5}">
                      <a16:colId xmlns:a16="http://schemas.microsoft.com/office/drawing/2014/main" val="20000"/>
                    </a:ext>
                  </a:extLst>
                </a:gridCol>
                <a:gridCol w="529073">
                  <a:extLst>
                    <a:ext uri="{9D8B030D-6E8A-4147-A177-3AD203B41FA5}">
                      <a16:colId xmlns:a16="http://schemas.microsoft.com/office/drawing/2014/main" val="20001"/>
                    </a:ext>
                  </a:extLst>
                </a:gridCol>
                <a:gridCol w="994926">
                  <a:extLst>
                    <a:ext uri="{9D8B030D-6E8A-4147-A177-3AD203B41FA5}">
                      <a16:colId xmlns:a16="http://schemas.microsoft.com/office/drawing/2014/main" val="20002"/>
                    </a:ext>
                  </a:extLst>
                </a:gridCol>
              </a:tblGrid>
              <a:tr h="18288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dirty="0">
                          <a:solidFill>
                            <a:srgbClr val="000000"/>
                          </a:solidFill>
                          <a:latin typeface="Arial" pitchFamily="34" charset="0"/>
                          <a:cs typeface="Arial" pitchFamily="34" charset="0"/>
                        </a:rPr>
                        <a:t>Team Member 1</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IN" sz="800" i="1" dirty="0">
                          <a:solidFill>
                            <a:srgbClr val="000000"/>
                          </a:solidFill>
                          <a:latin typeface="Arial" pitchFamily="34" charset="0"/>
                          <a:cs typeface="Arial" pitchFamily="34" charset="0"/>
                        </a:rPr>
                        <a:t>853241</a:t>
                      </a:r>
                      <a:endParaRPr lang="en-US" sz="800" i="1"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IN" sz="800" i="1" dirty="0">
                          <a:solidFill>
                            <a:srgbClr val="000000"/>
                          </a:solidFill>
                          <a:latin typeface="Arial" pitchFamily="34" charset="0"/>
                          <a:cs typeface="Arial" pitchFamily="34" charset="0"/>
                        </a:rPr>
                        <a:t>Babu Vijayaraghavan</a:t>
                      </a:r>
                      <a:endParaRPr lang="en-US" sz="800" i="1"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extLst>
                  <a:ext uri="{0D108BD9-81ED-4DB2-BD59-A6C34878D82A}">
                    <a16:rowId xmlns:a16="http://schemas.microsoft.com/office/drawing/2014/main" val="10000"/>
                  </a:ext>
                </a:extLst>
              </a:tr>
              <a:tr h="18288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Arial" pitchFamily="34" charset="0"/>
                          <a:cs typeface="Arial" pitchFamily="34" charset="0"/>
                        </a:rPr>
                        <a:t>Team Member 2</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IN" sz="800" i="1" dirty="0">
                          <a:solidFill>
                            <a:srgbClr val="000000"/>
                          </a:solidFill>
                          <a:latin typeface="Arial" pitchFamily="34" charset="0"/>
                          <a:cs typeface="Arial" pitchFamily="34" charset="0"/>
                        </a:rPr>
                        <a:t>8</a:t>
                      </a:r>
                      <a:r>
                        <a:rPr lang="en-US" sz="800" i="1" dirty="0">
                          <a:solidFill>
                            <a:srgbClr val="000000"/>
                          </a:solidFill>
                          <a:latin typeface="Arial" pitchFamily="34" charset="0"/>
                          <a:cs typeface="Arial" pitchFamily="34" charset="0"/>
                        </a:rPr>
                        <a:t>55437</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i="1" dirty="0">
                          <a:solidFill>
                            <a:srgbClr val="000000"/>
                          </a:solidFill>
                          <a:latin typeface="Arial" pitchFamily="34" charset="0"/>
                          <a:cs typeface="Arial" pitchFamily="34" charset="0"/>
                        </a:rPr>
                        <a:t>Lakshmipriya C</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extLst>
                  <a:ext uri="{0D108BD9-81ED-4DB2-BD59-A6C34878D82A}">
                    <a16:rowId xmlns:a16="http://schemas.microsoft.com/office/drawing/2014/main" val="10001"/>
                  </a:ext>
                </a:extLst>
              </a:tr>
              <a:tr h="18288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Arial" pitchFamily="34" charset="0"/>
                          <a:cs typeface="Arial" pitchFamily="34" charset="0"/>
                        </a:rPr>
                        <a:t>Team Member 3</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p>
                      <a:pPr marL="0" algn="ctr" defTabSz="914400" rtl="0" eaLnBrk="1" fontAlgn="ctr" latinLnBrk="0" hangingPunct="1"/>
                      <a:r>
                        <a:rPr lang="en-IN" sz="800" i="1" kern="1200" dirty="0">
                          <a:solidFill>
                            <a:srgbClr val="000000"/>
                          </a:solidFill>
                          <a:latin typeface="Arial" pitchFamily="34" charset="0"/>
                          <a:ea typeface="+mn-ea"/>
                          <a:cs typeface="Arial" pitchFamily="34" charset="0"/>
                        </a:rPr>
                        <a:t>8</a:t>
                      </a:r>
                      <a:r>
                        <a:rPr lang="en-US" sz="800" i="1" kern="1200" dirty="0">
                          <a:solidFill>
                            <a:srgbClr val="000000"/>
                          </a:solidFill>
                          <a:latin typeface="Arial" pitchFamily="34" charset="0"/>
                          <a:ea typeface="+mn-ea"/>
                          <a:cs typeface="Arial" pitchFamily="34" charset="0"/>
                        </a:rPr>
                        <a:t>55436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p>
                      <a:pPr marL="0" algn="l" defTabSz="914400" rtl="0" eaLnBrk="1" fontAlgn="ctr" latinLnBrk="0" hangingPunct="1"/>
                      <a:r>
                        <a:rPr lang="en-IN" sz="800" i="1" kern="1200" dirty="0">
                          <a:solidFill>
                            <a:srgbClr val="000000"/>
                          </a:solidFill>
                          <a:latin typeface="Arial" pitchFamily="34" charset="0"/>
                          <a:ea typeface="+mn-ea"/>
                          <a:cs typeface="Arial" pitchFamily="34" charset="0"/>
                        </a:rPr>
                        <a:t>Saravana Balaji K</a:t>
                      </a:r>
                      <a:endParaRPr lang="en-US" sz="800" i="1" kern="1200" dirty="0">
                        <a:solidFill>
                          <a:srgbClr val="000000"/>
                        </a:solidFill>
                        <a:latin typeface="Arial" pitchFamily="34" charset="0"/>
                        <a:ea typeface="+mn-ea"/>
                        <a:cs typeface="Arial" pitchFamily="34" charset="0"/>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extLst>
                  <a:ext uri="{0D108BD9-81ED-4DB2-BD59-A6C34878D82A}">
                    <a16:rowId xmlns:a16="http://schemas.microsoft.com/office/drawing/2014/main" val="10002"/>
                  </a:ext>
                </a:extLst>
              </a:tr>
              <a:tr h="18288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0000"/>
                          </a:solidFill>
                          <a:latin typeface="Arial" pitchFamily="34" charset="0"/>
                          <a:cs typeface="Arial" pitchFamily="34" charset="0"/>
                        </a:rPr>
                        <a:t>Team Member</a:t>
                      </a:r>
                      <a:r>
                        <a:rPr lang="en-US" sz="800" baseline="0" dirty="0">
                          <a:solidFill>
                            <a:srgbClr val="000000"/>
                          </a:solidFill>
                          <a:latin typeface="Arial" pitchFamily="34" charset="0"/>
                          <a:cs typeface="Arial" pitchFamily="34" charset="0"/>
                        </a:rPr>
                        <a:t> 4</a:t>
                      </a:r>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p>
                      <a:pPr marL="0" algn="ctr" defTabSz="914400" rtl="0" eaLnBrk="1" fontAlgn="ctr" latinLnBrk="0" hangingPunct="1"/>
                      <a:r>
                        <a:rPr lang="en-IN" sz="800" i="1" kern="1200" dirty="0">
                          <a:solidFill>
                            <a:srgbClr val="000000"/>
                          </a:solidFill>
                          <a:latin typeface="Arial" pitchFamily="34" charset="0"/>
                          <a:ea typeface="+mn-ea"/>
                          <a:cs typeface="Arial" pitchFamily="34" charset="0"/>
                        </a:rPr>
                        <a:t>8</a:t>
                      </a:r>
                      <a:r>
                        <a:rPr lang="en-US" sz="800" i="1" kern="1200" dirty="0">
                          <a:solidFill>
                            <a:srgbClr val="000000"/>
                          </a:solidFill>
                          <a:latin typeface="Arial" pitchFamily="34" charset="0"/>
                          <a:ea typeface="+mn-ea"/>
                          <a:cs typeface="Arial" pitchFamily="34" charset="0"/>
                        </a:rPr>
                        <a:t>53706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p>
                      <a:pPr marL="0" algn="l" defTabSz="914400" rtl="0" eaLnBrk="1" fontAlgn="ctr" latinLnBrk="0" hangingPunct="1"/>
                      <a:r>
                        <a:rPr lang="en-IN" sz="800" i="1" kern="1200" dirty="0">
                          <a:solidFill>
                            <a:srgbClr val="000000"/>
                          </a:solidFill>
                          <a:latin typeface="Arial" pitchFamily="34" charset="0"/>
                          <a:ea typeface="+mn-ea"/>
                          <a:cs typeface="Arial" pitchFamily="34" charset="0"/>
                        </a:rPr>
                        <a:t>Mahendran Anandraj</a:t>
                      </a:r>
                      <a:endParaRPr lang="en-US" sz="800" i="1" kern="1200" dirty="0">
                        <a:solidFill>
                          <a:srgbClr val="000000"/>
                        </a:solidFill>
                        <a:latin typeface="Arial" pitchFamily="34" charset="0"/>
                        <a:ea typeface="+mn-ea"/>
                        <a:cs typeface="Arial" pitchFamily="34" charset="0"/>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extLst>
                  <a:ext uri="{0D108BD9-81ED-4DB2-BD59-A6C34878D82A}">
                    <a16:rowId xmlns:a16="http://schemas.microsoft.com/office/drawing/2014/main" val="1000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826451433"/>
              </p:ext>
            </p:extLst>
          </p:nvPr>
        </p:nvGraphicFramePr>
        <p:xfrm>
          <a:off x="3842055" y="3772556"/>
          <a:ext cx="2633474" cy="502920"/>
        </p:xfrm>
        <a:graphic>
          <a:graphicData uri="http://schemas.openxmlformats.org/drawingml/2006/table">
            <a:tbl>
              <a:tblPr firstRow="1" bandRow="1">
                <a:tableStyleId>{2D5ABB26-0587-4C30-8999-92F81FD0307C}</a:tableStyleId>
              </a:tblPr>
              <a:tblGrid>
                <a:gridCol w="957074">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288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dirty="0">
                          <a:solidFill>
                            <a:srgbClr val="000000"/>
                          </a:solidFill>
                          <a:latin typeface="Arial" pitchFamily="34" charset="0"/>
                          <a:cs typeface="Arial" pitchFamily="34" charset="0"/>
                        </a:rPr>
                        <a:t>Project Champion</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800" i="1"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i="1" dirty="0">
                          <a:solidFill>
                            <a:srgbClr val="000000"/>
                          </a:solidFill>
                          <a:latin typeface="Arial" pitchFamily="34" charset="0"/>
                          <a:cs typeface="Arial" pitchFamily="34" charset="0"/>
                        </a:rPr>
                        <a:t>Srinivasan D</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extLst>
                  <a:ext uri="{0D108BD9-81ED-4DB2-BD59-A6C34878D82A}">
                    <a16:rowId xmlns:a16="http://schemas.microsoft.com/office/drawing/2014/main" val="10000"/>
                  </a:ext>
                </a:extLst>
              </a:tr>
              <a:tr h="18288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dirty="0">
                          <a:solidFill>
                            <a:srgbClr val="000000"/>
                          </a:solidFill>
                          <a:latin typeface="Arial" pitchFamily="34" charset="0"/>
                          <a:cs typeface="Arial" pitchFamily="34" charset="0"/>
                        </a:rPr>
                        <a:t>PI Consultant</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i="1" dirty="0">
                          <a:solidFill>
                            <a:srgbClr val="000000"/>
                          </a:solidFill>
                          <a:latin typeface="Arial" pitchFamily="34" charset="0"/>
                          <a:cs typeface="Arial" pitchFamily="34" charset="0"/>
                        </a:rPr>
                        <a:t>838389</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i="1" dirty="0">
                          <a:solidFill>
                            <a:srgbClr val="000000"/>
                          </a:solidFill>
                          <a:latin typeface="Arial" pitchFamily="34" charset="0"/>
                          <a:cs typeface="Arial" pitchFamily="34" charset="0"/>
                        </a:rPr>
                        <a:t>Satheesh</a:t>
                      </a:r>
                      <a:r>
                        <a:rPr lang="en-US" sz="800" i="1" baseline="0" dirty="0">
                          <a:solidFill>
                            <a:srgbClr val="000000"/>
                          </a:solidFill>
                          <a:latin typeface="Arial" pitchFamily="34" charset="0"/>
                          <a:cs typeface="Arial" pitchFamily="34" charset="0"/>
                        </a:rPr>
                        <a:t> Jagannathan</a:t>
                      </a:r>
                      <a:endParaRPr lang="en-US" sz="800" i="1"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B1DCA8"/>
                    </a:solidFill>
                  </a:tcPr>
                </a:tc>
                <a:extLst>
                  <a:ext uri="{0D108BD9-81ED-4DB2-BD59-A6C34878D82A}">
                    <a16:rowId xmlns:a16="http://schemas.microsoft.com/office/drawing/2014/main" val="10001"/>
                  </a:ext>
                </a:extLst>
              </a:tr>
            </a:tbl>
          </a:graphicData>
        </a:graphic>
      </p:graphicFrame>
      <p:sp>
        <p:nvSpPr>
          <p:cNvPr id="44" name="TextBox 43"/>
          <p:cNvSpPr txBox="1"/>
          <p:nvPr/>
        </p:nvSpPr>
        <p:spPr>
          <a:xfrm>
            <a:off x="3986596" y="3522523"/>
            <a:ext cx="2148040" cy="307777"/>
          </a:xfrm>
          <a:prstGeom prst="rect">
            <a:avLst/>
          </a:prstGeom>
          <a:noFill/>
        </p:spPr>
        <p:txBody>
          <a:bodyPr wrap="square" rtlCol="0">
            <a:spAutoFit/>
          </a:bodyPr>
          <a:lstStyle/>
          <a:p>
            <a:r>
              <a:rPr lang="en-US" sz="1400" u="sng" dirty="0">
                <a:solidFill>
                  <a:srgbClr val="000000"/>
                </a:solidFill>
                <a:latin typeface="Arial" pitchFamily="34" charset="0"/>
                <a:cs typeface="Arial" pitchFamily="34" charset="0"/>
              </a:rPr>
              <a:t>        Project Team</a:t>
            </a:r>
          </a:p>
        </p:txBody>
      </p:sp>
      <p:graphicFrame>
        <p:nvGraphicFramePr>
          <p:cNvPr id="48" name="Table 47"/>
          <p:cNvGraphicFramePr>
            <a:graphicFrameLocks noGrp="1"/>
          </p:cNvGraphicFramePr>
          <p:nvPr>
            <p:extLst>
              <p:ext uri="{D42A27DB-BD31-4B8C-83A1-F6EECF244321}">
                <p14:modId xmlns:p14="http://schemas.microsoft.com/office/powerpoint/2010/main" val="1724654499"/>
              </p:ext>
            </p:extLst>
          </p:nvPr>
        </p:nvGraphicFramePr>
        <p:xfrm>
          <a:off x="3842055" y="4290990"/>
          <a:ext cx="2633474" cy="381000"/>
        </p:xfrm>
        <a:graphic>
          <a:graphicData uri="http://schemas.openxmlformats.org/drawingml/2006/table">
            <a:tbl>
              <a:tblPr firstRow="1" bandRow="1">
                <a:tableStyleId>{2D5ABB26-0587-4C30-8999-92F81FD0307C}</a:tableStyleId>
              </a:tblPr>
              <a:tblGrid>
                <a:gridCol w="957074">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3089">
                <a:tc>
                  <a:txBody>
                    <a:bodyPr/>
                    <a:lstStyle/>
                    <a:p>
                      <a:r>
                        <a:rPr lang="en-US" sz="800" dirty="0">
                          <a:solidFill>
                            <a:srgbClr val="000000"/>
                          </a:solidFill>
                          <a:latin typeface="Arial" pitchFamily="34" charset="0"/>
                          <a:cs typeface="Arial" pitchFamily="34" charset="0"/>
                        </a:rPr>
                        <a:t>Developer</a:t>
                      </a:r>
                      <a:r>
                        <a:rPr lang="en-US" sz="800" baseline="0" dirty="0">
                          <a:solidFill>
                            <a:srgbClr val="000000"/>
                          </a:solidFill>
                          <a:latin typeface="Arial" pitchFamily="34" charset="0"/>
                          <a:cs typeface="Arial" pitchFamily="34" charset="0"/>
                        </a:rPr>
                        <a:t> , if any</a:t>
                      </a:r>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i="1" dirty="0" err="1">
                          <a:solidFill>
                            <a:srgbClr val="000000"/>
                          </a:solidFill>
                          <a:latin typeface="Arial" pitchFamily="34" charset="0"/>
                          <a:cs typeface="Arial" pitchFamily="34" charset="0"/>
                        </a:rPr>
                        <a:t>Emp</a:t>
                      </a:r>
                      <a:r>
                        <a:rPr lang="en-US" sz="800" i="1" dirty="0">
                          <a:solidFill>
                            <a:srgbClr val="000000"/>
                          </a:solidFill>
                          <a:latin typeface="Arial" pitchFamily="34" charset="0"/>
                          <a:cs typeface="Arial" pitchFamily="34" charset="0"/>
                        </a:rPr>
                        <a:t>#</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800" i="1" dirty="0">
                          <a:solidFill>
                            <a:srgbClr val="000000"/>
                          </a:solidFill>
                          <a:latin typeface="Arial" pitchFamily="34" charset="0"/>
                          <a:cs typeface="Arial" pitchFamily="34" charset="0"/>
                        </a:rPr>
                        <a:t>Name</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83089">
                <a:tc gridSpan="3">
                  <a:txBody>
                    <a:bodyPr/>
                    <a:lstStyle/>
                    <a:p>
                      <a:r>
                        <a:rPr lang="en-US" sz="800" dirty="0">
                          <a:solidFill>
                            <a:srgbClr val="000000"/>
                          </a:solidFill>
                          <a:latin typeface="Arial" pitchFamily="34" charset="0"/>
                          <a:cs typeface="Arial" pitchFamily="34" charset="0"/>
                        </a:rPr>
                        <a:t>Department of the Developer:</a:t>
                      </a:r>
                      <a:r>
                        <a:rPr lang="en-US" sz="800" baseline="0" dirty="0">
                          <a:solidFill>
                            <a:srgbClr val="000000"/>
                          </a:solidFill>
                          <a:latin typeface="Arial" pitchFamily="34" charset="0"/>
                          <a:cs typeface="Arial" pitchFamily="34" charset="0"/>
                        </a:rPr>
                        <a:t> </a:t>
                      </a:r>
                      <a:endParaRPr lang="en-US" sz="80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hMerge="1">
                  <a:txBody>
                    <a:bodyPr/>
                    <a:lstStyle/>
                    <a:p>
                      <a:endParaRPr lang="en-US" sz="800" i="1"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hMerge="1">
                  <a:txBody>
                    <a:bodyPr/>
                    <a:lstStyle/>
                    <a:p>
                      <a:endParaRPr lang="en-US" sz="800" i="1"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bl>
          </a:graphicData>
        </a:graphic>
      </p:graphicFrame>
      <p:sp>
        <p:nvSpPr>
          <p:cNvPr id="52" name="Rectangle 51"/>
          <p:cNvSpPr/>
          <p:nvPr/>
        </p:nvSpPr>
        <p:spPr>
          <a:xfrm>
            <a:off x="168393" y="2876551"/>
            <a:ext cx="6080007" cy="3441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900" b="1" i="1" dirty="0">
                <a:solidFill>
                  <a:srgbClr val="000000"/>
                </a:solidFill>
              </a:rPr>
              <a:t>Goal Statement : </a:t>
            </a:r>
            <a:r>
              <a:rPr lang="en-US" sz="1000" i="1" dirty="0">
                <a:solidFill>
                  <a:srgbClr val="000000"/>
                </a:solidFill>
              </a:rPr>
              <a:t>Reduce the average working hours from 735 to 514 by October’19</a:t>
            </a:r>
          </a:p>
        </p:txBody>
      </p:sp>
      <p:sp>
        <p:nvSpPr>
          <p:cNvPr id="54" name="Rectangle 53"/>
          <p:cNvSpPr/>
          <p:nvPr/>
        </p:nvSpPr>
        <p:spPr>
          <a:xfrm>
            <a:off x="6324600" y="2876551"/>
            <a:ext cx="2738233" cy="3441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i="1" dirty="0">
                <a:solidFill>
                  <a:srgbClr val="000000"/>
                </a:solidFill>
              </a:rPr>
              <a:t>Expected benefit $/FTE:  1.5 FTE</a:t>
            </a:r>
            <a:endParaRPr lang="en-US" sz="1000" i="1" dirty="0">
              <a:solidFill>
                <a:srgbClr val="000000"/>
              </a:solidFill>
            </a:endParaRPr>
          </a:p>
        </p:txBody>
      </p:sp>
    </p:spTree>
    <p:extLst>
      <p:ext uri="{BB962C8B-B14F-4D97-AF65-F5344CB8AC3E}">
        <p14:creationId xmlns:p14="http://schemas.microsoft.com/office/powerpoint/2010/main" val="1339581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67089614"/>
              </p:ext>
            </p:extLst>
          </p:nvPr>
        </p:nvGraphicFramePr>
        <p:xfrm>
          <a:off x="1283517" y="420433"/>
          <a:ext cx="4873430" cy="883920"/>
        </p:xfrm>
        <a:graphic>
          <a:graphicData uri="http://schemas.openxmlformats.org/drawingml/2006/table">
            <a:tbl>
              <a:tblPr firstRow="1" bandRow="1">
                <a:tableStyleId>{5C22544A-7EE6-4342-B048-85BDC9FD1C3A}</a:tableStyleId>
              </a:tblPr>
              <a:tblGrid>
                <a:gridCol w="2604563">
                  <a:extLst>
                    <a:ext uri="{9D8B030D-6E8A-4147-A177-3AD203B41FA5}">
                      <a16:colId xmlns:a16="http://schemas.microsoft.com/office/drawing/2014/main" val="20000"/>
                    </a:ext>
                  </a:extLst>
                </a:gridCol>
                <a:gridCol w="729277">
                  <a:extLst>
                    <a:ext uri="{9D8B030D-6E8A-4147-A177-3AD203B41FA5}">
                      <a16:colId xmlns:a16="http://schemas.microsoft.com/office/drawing/2014/main" val="20004"/>
                    </a:ext>
                  </a:extLst>
                </a:gridCol>
                <a:gridCol w="810308">
                  <a:extLst>
                    <a:ext uri="{9D8B030D-6E8A-4147-A177-3AD203B41FA5}">
                      <a16:colId xmlns:a16="http://schemas.microsoft.com/office/drawing/2014/main" val="20005"/>
                    </a:ext>
                  </a:extLst>
                </a:gridCol>
                <a:gridCol w="729282">
                  <a:extLst>
                    <a:ext uri="{9D8B030D-6E8A-4147-A177-3AD203B41FA5}">
                      <a16:colId xmlns:a16="http://schemas.microsoft.com/office/drawing/2014/main" val="20009"/>
                    </a:ext>
                  </a:extLst>
                </a:gridCol>
              </a:tblGrid>
              <a:tr h="178523">
                <a:tc rowSpan="2">
                  <a:txBody>
                    <a:bodyPr/>
                    <a:lstStyle/>
                    <a:p>
                      <a:r>
                        <a:rPr lang="en-US" sz="1000" dirty="0">
                          <a:latin typeface="Arial" panose="020B0604020202020204" pitchFamily="34" charset="0"/>
                          <a:cs typeface="Arial" panose="020B0604020202020204" pitchFamily="34" charset="0"/>
                        </a:rPr>
                        <a:t>Project Metric: </a:t>
                      </a:r>
                      <a:r>
                        <a:rPr lang="en-US" sz="1000" dirty="0"/>
                        <a:t>Utilization Enhancement in Material Creation Service</a:t>
                      </a:r>
                    </a:p>
                    <a:p>
                      <a:r>
                        <a:rPr lang="en-US" sz="1000" baseline="0" dirty="0">
                          <a:latin typeface="Arial" panose="020B0604020202020204" pitchFamily="34" charset="0"/>
                          <a:cs typeface="Arial" panose="020B0604020202020204" pitchFamily="34" charset="0"/>
                        </a:rPr>
                        <a:t>UOM: </a:t>
                      </a:r>
                      <a:r>
                        <a:rPr lang="en-US" sz="1000" baseline="0" dirty="0" err="1">
                          <a:latin typeface="Arial" panose="020B0604020202020204" pitchFamily="34" charset="0"/>
                          <a:cs typeface="Arial" panose="020B0604020202020204" pitchFamily="34" charset="0"/>
                        </a:rPr>
                        <a:t>hrs</a:t>
                      </a:r>
                      <a:endParaRPr lang="en-US"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Baseline</a:t>
                      </a:r>
                    </a:p>
                  </a:txBody>
                  <a:tcPr/>
                </a:tc>
                <a:tc rowSpan="2">
                  <a:txBody>
                    <a:bodyPr/>
                    <a:lstStyle/>
                    <a:p>
                      <a:r>
                        <a:rPr lang="en-US" sz="1000" dirty="0">
                          <a:latin typeface="Arial" panose="020B0604020202020204" pitchFamily="34" charset="0"/>
                          <a:cs typeface="Arial" panose="020B0604020202020204" pitchFamily="34" charset="0"/>
                        </a:rPr>
                        <a:t>Target</a:t>
                      </a:r>
                    </a:p>
                  </a:txBody>
                  <a:tcPr/>
                </a:tc>
                <a:tc>
                  <a:txBody>
                    <a:bodyPr/>
                    <a:lstStyle/>
                    <a:p>
                      <a:pPr algn="ctr"/>
                      <a:r>
                        <a:rPr lang="en-US" sz="1000" dirty="0">
                          <a:latin typeface="Arial" panose="020B0604020202020204" pitchFamily="34" charset="0"/>
                          <a:cs typeface="Arial" panose="020B0604020202020204" pitchFamily="34" charset="0"/>
                        </a:rPr>
                        <a:t>Improvement</a:t>
                      </a:r>
                    </a:p>
                  </a:txBody>
                  <a:tcPr/>
                </a:tc>
                <a:extLst>
                  <a:ext uri="{0D108BD9-81ED-4DB2-BD59-A6C34878D82A}">
                    <a16:rowId xmlns:a16="http://schemas.microsoft.com/office/drawing/2014/main" val="10000"/>
                  </a:ext>
                </a:extLst>
              </a:tr>
              <a:tr h="178523">
                <a:tc vMerge="1">
                  <a:txBody>
                    <a:bodyPr/>
                    <a:lstStyle/>
                    <a:p>
                      <a:endParaRPr lang="en-US" sz="1000" dirty="0">
                        <a:latin typeface="Arial" panose="020B0604020202020204" pitchFamily="34" charset="0"/>
                        <a:cs typeface="Arial" panose="020B0604020202020204" pitchFamily="34" charset="0"/>
                      </a:endParaRPr>
                    </a:p>
                  </a:txBody>
                  <a:tcPr>
                    <a:solidFill>
                      <a:srgbClr val="B9E6FF"/>
                    </a:solidFill>
                  </a:tcPr>
                </a:tc>
                <a:tc>
                  <a:txBody>
                    <a:bodyPr/>
                    <a:lstStyle/>
                    <a:p>
                      <a:r>
                        <a:rPr lang="en-US" sz="1000" b="1" dirty="0">
                          <a:solidFill>
                            <a:srgbClr val="000000"/>
                          </a:solidFill>
                          <a:latin typeface="Arial" panose="020B0604020202020204" pitchFamily="34" charset="0"/>
                          <a:cs typeface="Arial" panose="020B0604020202020204" pitchFamily="34" charset="0"/>
                        </a:rPr>
                        <a:t>Average</a:t>
                      </a:r>
                      <a:endParaRPr lang="en-US" sz="1000" dirty="0">
                        <a:solidFill>
                          <a:srgbClr val="000000"/>
                        </a:solidFill>
                        <a:latin typeface="Arial" panose="020B0604020202020204" pitchFamily="34" charset="0"/>
                        <a:cs typeface="Arial" panose="020B0604020202020204" pitchFamily="34" charset="0"/>
                      </a:endParaRPr>
                    </a:p>
                  </a:txBody>
                  <a:tcPr anchor="ctr">
                    <a:solidFill>
                      <a:srgbClr val="2DB4FF"/>
                    </a:solidFill>
                  </a:tcPr>
                </a:tc>
                <a:tc vMerge="1">
                  <a:txBody>
                    <a:bodyPr/>
                    <a:lstStyle/>
                    <a:p>
                      <a:endParaRPr lang="en-US" sz="1000" dirty="0">
                        <a:latin typeface="Arial" panose="020B0604020202020204" pitchFamily="34" charset="0"/>
                        <a:cs typeface="Arial" panose="020B0604020202020204" pitchFamily="34" charset="0"/>
                      </a:endParaRPr>
                    </a:p>
                  </a:txBody>
                  <a:tcPr>
                    <a:solidFill>
                      <a:srgbClr val="2DB4FF"/>
                    </a:solidFill>
                  </a:tcPr>
                </a:tc>
                <a:tc>
                  <a:txBody>
                    <a:bodyPr/>
                    <a:lstStyle/>
                    <a:p>
                      <a:endParaRPr lang="en-US" sz="1000" dirty="0">
                        <a:solidFill>
                          <a:srgbClr val="000000"/>
                        </a:solidFill>
                        <a:latin typeface="Arial" panose="020B0604020202020204" pitchFamily="34" charset="0"/>
                        <a:cs typeface="Arial" panose="020B0604020202020204" pitchFamily="34" charset="0"/>
                      </a:endParaRPr>
                    </a:p>
                  </a:txBody>
                  <a:tcPr anchor="ctr">
                    <a:solidFill>
                      <a:srgbClr val="2DB4FF"/>
                    </a:solidFill>
                  </a:tcPr>
                </a:tc>
                <a:extLst>
                  <a:ext uri="{0D108BD9-81ED-4DB2-BD59-A6C34878D82A}">
                    <a16:rowId xmlns:a16="http://schemas.microsoft.com/office/drawing/2014/main" val="10001"/>
                  </a:ext>
                </a:extLst>
              </a:tr>
              <a:tr h="178523">
                <a:tc>
                  <a:txBody>
                    <a:bodyPr/>
                    <a:lstStyle/>
                    <a:p>
                      <a:r>
                        <a:rPr lang="en-US" sz="1000" dirty="0">
                          <a:solidFill>
                            <a:srgbClr val="000000"/>
                          </a:solidFill>
                          <a:latin typeface="Arial" panose="020B0604020202020204" pitchFamily="34" charset="0"/>
                          <a:cs typeface="Arial" panose="020B0604020202020204" pitchFamily="34" charset="0"/>
                        </a:rPr>
                        <a:t>Metric – Mean</a:t>
                      </a:r>
                    </a:p>
                  </a:txBody>
                  <a:tcPr anchor="ctr">
                    <a:solidFill>
                      <a:srgbClr val="B9E6FF"/>
                    </a:solidFill>
                  </a:tcPr>
                </a:tc>
                <a:tc>
                  <a:txBody>
                    <a:bodyPr/>
                    <a:lstStyle/>
                    <a:p>
                      <a:r>
                        <a:rPr lang="en-US" sz="1000" dirty="0">
                          <a:latin typeface="Arial" panose="020B0604020202020204" pitchFamily="34" charset="0"/>
                          <a:cs typeface="Arial" panose="020B0604020202020204" pitchFamily="34" charset="0"/>
                        </a:rPr>
                        <a:t>763</a:t>
                      </a:r>
                    </a:p>
                  </a:txBody>
                  <a:tcPr anchor="ctr">
                    <a:solidFill>
                      <a:srgbClr val="B9E6FF"/>
                    </a:solidFill>
                  </a:tcPr>
                </a:tc>
                <a:tc>
                  <a:txBody>
                    <a:bodyPr/>
                    <a:lstStyle/>
                    <a:p>
                      <a:r>
                        <a:rPr lang="en-US" sz="1000" dirty="0">
                          <a:latin typeface="Arial" panose="020B0604020202020204" pitchFamily="34" charset="0"/>
                          <a:cs typeface="Arial" panose="020B0604020202020204" pitchFamily="34" charset="0"/>
                        </a:rPr>
                        <a:t>550</a:t>
                      </a:r>
                    </a:p>
                  </a:txBody>
                  <a:tcPr anchor="ctr">
                    <a:solidFill>
                      <a:srgbClr val="B9E6FF"/>
                    </a:solidFill>
                  </a:tcPr>
                </a:tc>
                <a:tc>
                  <a:txBody>
                    <a:bodyPr/>
                    <a:lstStyle/>
                    <a:p>
                      <a:r>
                        <a:rPr lang="en-US" sz="1000" dirty="0">
                          <a:latin typeface="Arial" panose="020B0604020202020204" pitchFamily="34" charset="0"/>
                          <a:cs typeface="Arial" panose="020B0604020202020204" pitchFamily="34" charset="0"/>
                        </a:rPr>
                        <a:t>532</a:t>
                      </a:r>
                    </a:p>
                  </a:txBody>
                  <a:tcPr anchor="ctr">
                    <a:solidFill>
                      <a:srgbClr val="B9E6FF"/>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1541048" y="-12976"/>
            <a:ext cx="6677668" cy="400110"/>
          </a:xfrm>
          <a:prstGeom prst="rect">
            <a:avLst/>
          </a:prstGeom>
        </p:spPr>
        <p:txBody>
          <a:bodyPr wrap="square">
            <a:spAutoFit/>
          </a:bodyPr>
          <a:lstStyle>
            <a:defPPr>
              <a:defRPr lang="en-US"/>
            </a:defPPr>
            <a:lvl1pPr>
              <a:defRPr sz="2000" b="1">
                <a:solidFill>
                  <a:schemeClr val="accent1"/>
                </a:solidFill>
                <a:latin typeface="Arial" pitchFamily="34" charset="0"/>
                <a:ea typeface="+mj-ea"/>
                <a:cs typeface="Arial" pitchFamily="34" charset="0"/>
              </a:defRPr>
            </a:lvl1pPr>
          </a:lstStyle>
          <a:p>
            <a:r>
              <a:rPr lang="en-US" b="0" dirty="0"/>
              <a:t>Supporting data on improvement and Financial Validation</a:t>
            </a:r>
          </a:p>
        </p:txBody>
      </p:sp>
      <p:sp>
        <p:nvSpPr>
          <p:cNvPr id="38" name="Slide Number Placeholder 1"/>
          <p:cNvSpPr>
            <a:spLocks noGrp="1"/>
          </p:cNvSpPr>
          <p:nvPr>
            <p:ph type="sldNum" sz="quarter" idx="4294967295"/>
          </p:nvPr>
        </p:nvSpPr>
        <p:spPr>
          <a:xfrm>
            <a:off x="8622009" y="34850"/>
            <a:ext cx="107465" cy="190821"/>
          </a:xfrm>
          <a:prstGeom prst="rect">
            <a:avLst/>
          </a:prstGeom>
        </p:spPr>
        <p:txBody>
          <a:bodyPr/>
          <a:lstStyle/>
          <a:p>
            <a:r>
              <a:rPr lang="en-US" sz="1000" dirty="0">
                <a:solidFill>
                  <a:srgbClr val="6D6E71"/>
                </a:solidFill>
                <a:latin typeface="Arial" panose="020B0604020202020204" pitchFamily="34" charset="0"/>
                <a:cs typeface="Arial" panose="020B0604020202020204" pitchFamily="34" charset="0"/>
              </a:rPr>
              <a:t>2</a:t>
            </a:r>
          </a:p>
        </p:txBody>
      </p:sp>
      <p:sp>
        <p:nvSpPr>
          <p:cNvPr id="43" name="Rectangle 42"/>
          <p:cNvSpPr/>
          <p:nvPr/>
        </p:nvSpPr>
        <p:spPr>
          <a:xfrm>
            <a:off x="0" y="1411753"/>
            <a:ext cx="1547218" cy="307777"/>
          </a:xfrm>
          <a:prstGeom prst="rect">
            <a:avLst/>
          </a:prstGeom>
        </p:spPr>
        <p:txBody>
          <a:bodyPr wrap="none">
            <a:spAutoFit/>
          </a:bodyPr>
          <a:lstStyle/>
          <a:p>
            <a:r>
              <a:rPr lang="en-US" sz="1400" b="1" dirty="0">
                <a:solidFill>
                  <a:srgbClr val="000000"/>
                </a:solidFill>
                <a:latin typeface="Arial" panose="020B0604020202020204" pitchFamily="34" charset="0"/>
                <a:cs typeface="Arial" panose="020B0604020202020204" pitchFamily="34" charset="0"/>
              </a:rPr>
              <a:t>Project Benefits</a:t>
            </a:r>
          </a:p>
        </p:txBody>
      </p:sp>
      <p:sp>
        <p:nvSpPr>
          <p:cNvPr id="45" name="Rectangle 44"/>
          <p:cNvSpPr/>
          <p:nvPr/>
        </p:nvSpPr>
        <p:spPr>
          <a:xfrm>
            <a:off x="8165733" y="1726838"/>
            <a:ext cx="925286" cy="814432"/>
          </a:xfrm>
          <a:prstGeom prst="rect">
            <a:avLst/>
          </a:prstGeom>
          <a:solidFill>
            <a:srgbClr val="B1D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19063" indent="-119063">
              <a:buFont typeface="Arial" panose="020B0604020202020204" pitchFamily="34" charset="0"/>
              <a:buChar char="•"/>
            </a:pPr>
            <a:endParaRPr lang="en-US" sz="1000" i="1" dirty="0">
              <a:solidFill>
                <a:srgbClr val="000000"/>
              </a:solidFill>
            </a:endParaRPr>
          </a:p>
          <a:p>
            <a:pPr algn="r"/>
            <a:r>
              <a:rPr lang="en-US" sz="1000" i="1" dirty="0">
                <a:solidFill>
                  <a:srgbClr val="000000"/>
                </a:solidFill>
              </a:rPr>
              <a:t>Excel Attachment</a:t>
            </a:r>
          </a:p>
        </p:txBody>
      </p:sp>
      <p:sp>
        <p:nvSpPr>
          <p:cNvPr id="44" name="Rectangular Callout 43"/>
          <p:cNvSpPr/>
          <p:nvPr/>
        </p:nvSpPr>
        <p:spPr>
          <a:xfrm>
            <a:off x="7314826" y="1721693"/>
            <a:ext cx="937992" cy="819577"/>
          </a:xfrm>
          <a:prstGeom prst="wedgeRectCallout">
            <a:avLst>
              <a:gd name="adj1" fmla="val 57734"/>
              <a:gd name="adj2" fmla="val 2013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dirty="0">
                <a:solidFill>
                  <a:schemeClr val="bg1"/>
                </a:solidFill>
                <a:latin typeface="Segoe UI" panose="020B0502040204020203" pitchFamily="34" charset="0"/>
                <a:ea typeface="Segoe UI" panose="020B0502040204020203" pitchFamily="34" charset="0"/>
                <a:cs typeface="Segoe UI" panose="020B0502040204020203" pitchFamily="34" charset="0"/>
              </a:rPr>
              <a:t>Benefits calculation</a:t>
            </a:r>
            <a:endParaRPr lang="en-US" sz="105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48" name="Table 47"/>
          <p:cNvGraphicFramePr>
            <a:graphicFrameLocks noGrp="1"/>
          </p:cNvGraphicFramePr>
          <p:nvPr>
            <p:extLst>
              <p:ext uri="{D42A27DB-BD31-4B8C-83A1-F6EECF244321}">
                <p14:modId xmlns:p14="http://schemas.microsoft.com/office/powerpoint/2010/main" val="3000396520"/>
              </p:ext>
            </p:extLst>
          </p:nvPr>
        </p:nvGraphicFramePr>
        <p:xfrm>
          <a:off x="97432" y="2647950"/>
          <a:ext cx="6455768" cy="540889"/>
        </p:xfrm>
        <a:graphic>
          <a:graphicData uri="http://schemas.openxmlformats.org/drawingml/2006/table">
            <a:tbl>
              <a:tblPr firstRow="1" bandRow="1"/>
              <a:tblGrid>
                <a:gridCol w="6455768">
                  <a:extLst>
                    <a:ext uri="{9D8B030D-6E8A-4147-A177-3AD203B41FA5}">
                      <a16:colId xmlns:a16="http://schemas.microsoft.com/office/drawing/2014/main" val="20000"/>
                    </a:ext>
                  </a:extLst>
                </a:gridCol>
              </a:tblGrid>
              <a:tr h="540889">
                <a:tc>
                  <a:txBody>
                    <a:bodyPr/>
                    <a:lstStyle>
                      <a:defPPr>
                        <a:defRPr lang="en-US"/>
                      </a:defPPr>
                      <a:lvl1pPr marL="0" algn="l" defTabSz="914400" rtl="0" eaLnBrk="1" latinLnBrk="0" hangingPunct="1">
                        <a:defRPr sz="1800" b="1" kern="1200">
                          <a:solidFill>
                            <a:schemeClr val="dk1"/>
                          </a:solidFill>
                          <a:latin typeface="Arial"/>
                        </a:defRPr>
                      </a:lvl1pPr>
                      <a:lvl2pPr marL="457200" algn="l" defTabSz="914400" rtl="0" eaLnBrk="1" latinLnBrk="0" hangingPunct="1">
                        <a:defRPr sz="1800" b="1" kern="1200">
                          <a:solidFill>
                            <a:schemeClr val="dk1"/>
                          </a:solidFill>
                          <a:latin typeface="Arial"/>
                        </a:defRPr>
                      </a:lvl2pPr>
                      <a:lvl3pPr marL="914400" algn="l" defTabSz="914400" rtl="0" eaLnBrk="1" latinLnBrk="0" hangingPunct="1">
                        <a:defRPr sz="1800" b="1" kern="1200">
                          <a:solidFill>
                            <a:schemeClr val="dk1"/>
                          </a:solidFill>
                          <a:latin typeface="Arial"/>
                        </a:defRPr>
                      </a:lvl3pPr>
                      <a:lvl4pPr marL="1371600" algn="l" defTabSz="914400" rtl="0" eaLnBrk="1" latinLnBrk="0" hangingPunct="1">
                        <a:defRPr sz="1800" b="1" kern="1200">
                          <a:solidFill>
                            <a:schemeClr val="dk1"/>
                          </a:solidFill>
                          <a:latin typeface="Arial"/>
                        </a:defRPr>
                      </a:lvl4pPr>
                      <a:lvl5pPr marL="1828800" algn="l" defTabSz="914400" rtl="0" eaLnBrk="1" latinLnBrk="0" hangingPunct="1">
                        <a:defRPr sz="1800" b="1" kern="1200">
                          <a:solidFill>
                            <a:schemeClr val="dk1"/>
                          </a:solidFill>
                          <a:latin typeface="Arial"/>
                        </a:defRPr>
                      </a:lvl5pPr>
                      <a:lvl6pPr marL="2286000" algn="l" defTabSz="914400" rtl="0" eaLnBrk="1" latinLnBrk="0" hangingPunct="1">
                        <a:defRPr sz="1800" b="1" kern="1200">
                          <a:solidFill>
                            <a:schemeClr val="dk1"/>
                          </a:solidFill>
                          <a:latin typeface="Arial"/>
                        </a:defRPr>
                      </a:lvl6pPr>
                      <a:lvl7pPr marL="2743200" algn="l" defTabSz="914400" rtl="0" eaLnBrk="1" latinLnBrk="0" hangingPunct="1">
                        <a:defRPr sz="1800" b="1" kern="1200">
                          <a:solidFill>
                            <a:schemeClr val="dk1"/>
                          </a:solidFill>
                          <a:latin typeface="Arial"/>
                        </a:defRPr>
                      </a:lvl7pPr>
                      <a:lvl8pPr marL="3200400" algn="l" defTabSz="914400" rtl="0" eaLnBrk="1" latinLnBrk="0" hangingPunct="1">
                        <a:defRPr sz="1800" b="1" kern="1200">
                          <a:solidFill>
                            <a:schemeClr val="dk1"/>
                          </a:solidFill>
                          <a:latin typeface="Arial"/>
                        </a:defRPr>
                      </a:lvl8pPr>
                      <a:lvl9pPr marL="3657600" algn="l" defTabSz="914400" rtl="0" eaLnBrk="1" latinLnBrk="0" hangingPunct="1">
                        <a:defRPr sz="1800" b="1" kern="1200">
                          <a:solidFill>
                            <a:schemeClr val="dk1"/>
                          </a:solidFill>
                          <a:latin typeface="Arial"/>
                        </a:defRPr>
                      </a:lvl9pPr>
                    </a:lstStyle>
                    <a:p>
                      <a:r>
                        <a:rPr lang="en-US" sz="1050" b="1" u="sng" kern="1200" dirty="0">
                          <a:solidFill>
                            <a:srgbClr val="000000"/>
                          </a:solidFill>
                          <a:latin typeface="Segoe UI" panose="020B0502040204020203" pitchFamily="34" charset="0"/>
                          <a:ea typeface="Segoe UI" panose="020B0502040204020203" pitchFamily="34" charset="0"/>
                          <a:cs typeface="Segoe UI" panose="020B0502040204020203" pitchFamily="34" charset="0"/>
                        </a:rPr>
                        <a:t>Soft Benefits – Qualitative:</a:t>
                      </a:r>
                    </a:p>
                    <a:p>
                      <a:r>
                        <a:rPr lang="en-US" sz="1200" dirty="0">
                          <a:solidFill>
                            <a:srgbClr val="000000"/>
                          </a:solidFill>
                        </a:rPr>
                        <a:t>Utilization has been increased and 1.5 FTE reduced as outcome</a:t>
                      </a:r>
                      <a:r>
                        <a:rPr lang="en-US" sz="1200" baseline="0" dirty="0">
                          <a:solidFill>
                            <a:srgbClr val="000000"/>
                          </a:solidFill>
                        </a:rPr>
                        <a:t> of the project</a:t>
                      </a:r>
                      <a:endParaRPr lang="en-US" sz="1200" dirty="0">
                        <a:solidFill>
                          <a:srgbClr val="000000"/>
                        </a:solidFill>
                      </a:endParaRPr>
                    </a:p>
                  </a:txBody>
                  <a:tcPr marL="68580" marR="68580" marT="34290" marB="34290">
                    <a:lnL w="12700" cmpd="sng">
                      <a:solidFill>
                        <a:srgbClr val="1A5692"/>
                      </a:solidFill>
                    </a:lnL>
                    <a:lnR w="12700" cmpd="sng">
                      <a:solidFill>
                        <a:srgbClr val="1A5692"/>
                      </a:solidFill>
                    </a:lnR>
                    <a:lnT w="12700" cmpd="sng">
                      <a:solidFill>
                        <a:srgbClr val="1A5692"/>
                      </a:solidFill>
                    </a:lnT>
                    <a:lnB w="12700" cmpd="sng">
                      <a:solidFill>
                        <a:srgbClr val="1A5692"/>
                      </a:solidFill>
                    </a:lnB>
                    <a:lnTlToBr w="12700" cmpd="sng">
                      <a:noFill/>
                      <a:prstDash val="solid"/>
                    </a:lnTlToBr>
                    <a:lnBlToTr w="12700" cmpd="sng">
                      <a:noFill/>
                      <a:prstDash val="solid"/>
                    </a:lnBlToTr>
                    <a:solidFill>
                      <a:srgbClr val="B1DCA8"/>
                    </a:solidFill>
                  </a:tcPr>
                </a:tc>
                <a:extLst>
                  <a:ext uri="{0D108BD9-81ED-4DB2-BD59-A6C34878D82A}">
                    <a16:rowId xmlns:a16="http://schemas.microsoft.com/office/drawing/2014/main" val="10000"/>
                  </a:ext>
                </a:extLst>
              </a:tr>
            </a:tbl>
          </a:graphicData>
        </a:graphic>
      </p:graphicFrame>
      <p:sp>
        <p:nvSpPr>
          <p:cNvPr id="49" name="Rectangle 48"/>
          <p:cNvSpPr/>
          <p:nvPr/>
        </p:nvSpPr>
        <p:spPr>
          <a:xfrm>
            <a:off x="293115" y="3543015"/>
            <a:ext cx="713878" cy="6649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19063" indent="-119063">
              <a:buFont typeface="Arial" panose="020B0604020202020204" pitchFamily="34" charset="0"/>
              <a:buChar char="•"/>
            </a:pPr>
            <a:endParaRPr lang="en-US" sz="1000" i="1" dirty="0">
              <a:solidFill>
                <a:srgbClr val="000000"/>
              </a:solidFill>
            </a:endParaRPr>
          </a:p>
        </p:txBody>
      </p:sp>
      <p:sp>
        <p:nvSpPr>
          <p:cNvPr id="52" name="Rectangle 51"/>
          <p:cNvSpPr/>
          <p:nvPr/>
        </p:nvSpPr>
        <p:spPr>
          <a:xfrm>
            <a:off x="1295400" y="3562351"/>
            <a:ext cx="952848" cy="493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100" dirty="0">
              <a:solidFill>
                <a:schemeClr val="tx1">
                  <a:lumMod val="50000"/>
                </a:schemeClr>
              </a:solidFill>
              <a:latin typeface="Arial" pitchFamily="34" charset="0"/>
              <a:cs typeface="Arial" pitchFamily="34" charset="0"/>
            </a:endParaRPr>
          </a:p>
        </p:txBody>
      </p:sp>
      <p:sp>
        <p:nvSpPr>
          <p:cNvPr id="53" name="Rectangular Callout 52"/>
          <p:cNvSpPr/>
          <p:nvPr/>
        </p:nvSpPr>
        <p:spPr>
          <a:xfrm>
            <a:off x="150414" y="4227345"/>
            <a:ext cx="2286000" cy="478005"/>
          </a:xfrm>
          <a:prstGeom prst="wedgeRectCallout">
            <a:avLst>
              <a:gd name="adj1" fmla="val 22500"/>
              <a:gd name="adj2" fmla="val -775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000000"/>
                </a:solidFill>
                <a:latin typeface="Segoe UI" panose="020B0502040204020203" pitchFamily="34" charset="0"/>
                <a:ea typeface="Segoe UI" panose="020B0502040204020203" pitchFamily="34" charset="0"/>
                <a:cs typeface="Segoe UI" panose="020B0502040204020203" pitchFamily="34" charset="0"/>
              </a:rPr>
              <a:t>Improvement data  </a:t>
            </a:r>
            <a:r>
              <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rPr>
              <a:t>(1 month data for mistake proofing solutions. 3 months data for general solutions )</a:t>
            </a:r>
          </a:p>
        </p:txBody>
      </p:sp>
      <p:sp>
        <p:nvSpPr>
          <p:cNvPr id="54" name="Rectangular Callout 53"/>
          <p:cNvSpPr/>
          <p:nvPr/>
        </p:nvSpPr>
        <p:spPr>
          <a:xfrm>
            <a:off x="150414" y="3302493"/>
            <a:ext cx="2286000" cy="259857"/>
          </a:xfrm>
          <a:prstGeom prst="wedgeRectCallout">
            <a:avLst>
              <a:gd name="adj1" fmla="val -22738"/>
              <a:gd name="adj2" fmla="val 825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Baseline performance data</a:t>
            </a:r>
          </a:p>
        </p:txBody>
      </p:sp>
      <p:sp>
        <p:nvSpPr>
          <p:cNvPr id="55" name="Rectangle 54"/>
          <p:cNvSpPr/>
          <p:nvPr/>
        </p:nvSpPr>
        <p:spPr>
          <a:xfrm>
            <a:off x="2583174" y="3719895"/>
            <a:ext cx="1144985" cy="6649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19063" indent="-119063">
              <a:buFont typeface="Arial" panose="020B0604020202020204" pitchFamily="34" charset="0"/>
              <a:buChar char="•"/>
            </a:pPr>
            <a:r>
              <a:rPr lang="en-US" sz="1000" i="1" dirty="0">
                <a:solidFill>
                  <a:srgbClr val="000000"/>
                </a:solidFill>
              </a:rPr>
              <a:t>Mail Attachment</a:t>
            </a:r>
          </a:p>
        </p:txBody>
      </p:sp>
      <p:sp>
        <p:nvSpPr>
          <p:cNvPr id="58" name="Rectangle 57"/>
          <p:cNvSpPr/>
          <p:nvPr/>
        </p:nvSpPr>
        <p:spPr>
          <a:xfrm>
            <a:off x="3728159" y="3719895"/>
            <a:ext cx="1144985" cy="664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100" dirty="0">
              <a:solidFill>
                <a:schemeClr val="tx1">
                  <a:lumMod val="50000"/>
                </a:schemeClr>
              </a:solidFill>
              <a:latin typeface="Arial" pitchFamily="34" charset="0"/>
              <a:cs typeface="Arial" pitchFamily="34" charset="0"/>
            </a:endParaRPr>
          </a:p>
        </p:txBody>
      </p:sp>
      <p:sp>
        <p:nvSpPr>
          <p:cNvPr id="59" name="Rectangular Callout 58"/>
          <p:cNvSpPr/>
          <p:nvPr/>
        </p:nvSpPr>
        <p:spPr>
          <a:xfrm>
            <a:off x="2583173" y="4324350"/>
            <a:ext cx="2286000" cy="381000"/>
          </a:xfrm>
          <a:prstGeom prst="wedgeRectCallout">
            <a:avLst>
              <a:gd name="adj1" fmla="val 22500"/>
              <a:gd name="adj2" fmla="val -775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Finance team sing off mail </a:t>
            </a:r>
          </a:p>
          <a:p>
            <a:pPr lvl="0"/>
            <a:r>
              <a:rPr lang="en-US" sz="1050" u="sng" dirty="0">
                <a:solidFill>
                  <a:srgbClr val="000000"/>
                </a:solidFill>
                <a:latin typeface="Segoe UI" panose="020B0502040204020203" pitchFamily="34" charset="0"/>
                <a:ea typeface="Segoe UI" panose="020B0502040204020203" pitchFamily="34" charset="0"/>
                <a:cs typeface="Segoe UI" panose="020B0502040204020203" pitchFamily="34" charset="0"/>
              </a:rPr>
              <a:t>On financial benefits, if applicable</a:t>
            </a:r>
            <a:endPar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0" name="Rectangular Callout 59"/>
          <p:cNvSpPr/>
          <p:nvPr/>
        </p:nvSpPr>
        <p:spPr>
          <a:xfrm>
            <a:off x="2583173" y="3302493"/>
            <a:ext cx="2286000" cy="381000"/>
          </a:xfrm>
          <a:prstGeom prst="wedgeRectCallout">
            <a:avLst>
              <a:gd name="adj1" fmla="val -22738"/>
              <a:gd name="adj2" fmla="val 825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Champion/ COH Sign off mail</a:t>
            </a:r>
          </a:p>
          <a:p>
            <a:pPr lvl="0"/>
            <a:r>
              <a:rPr lang="en-US" sz="1050" u="sng" dirty="0">
                <a:solidFill>
                  <a:srgbClr val="000000"/>
                </a:solidFill>
                <a:latin typeface="Segoe UI" panose="020B0502040204020203" pitchFamily="34" charset="0"/>
                <a:ea typeface="Segoe UI" panose="020B0502040204020203" pitchFamily="34" charset="0"/>
                <a:cs typeface="Segoe UI" panose="020B0502040204020203" pitchFamily="34" charset="0"/>
              </a:rPr>
              <a:t>on metric improvement &amp; benefits</a:t>
            </a:r>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a:t>
            </a:r>
            <a:endPar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1" name="Rectangle 60"/>
          <p:cNvSpPr/>
          <p:nvPr/>
        </p:nvSpPr>
        <p:spPr>
          <a:xfrm>
            <a:off x="5011962" y="3710226"/>
            <a:ext cx="1144985" cy="66499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19063" indent="-119063">
              <a:buFont typeface="Arial" panose="020B0604020202020204" pitchFamily="34" charset="0"/>
              <a:buChar char="•"/>
            </a:pPr>
            <a:r>
              <a:rPr lang="en-US" sz="1000" i="1" dirty="0">
                <a:solidFill>
                  <a:srgbClr val="000000"/>
                </a:solidFill>
              </a:rPr>
              <a:t>Mail Attachment</a:t>
            </a:r>
          </a:p>
        </p:txBody>
      </p:sp>
      <p:sp>
        <p:nvSpPr>
          <p:cNvPr id="62" name="Rectangle 61"/>
          <p:cNvSpPr/>
          <p:nvPr/>
        </p:nvSpPr>
        <p:spPr>
          <a:xfrm>
            <a:off x="6156947" y="3710226"/>
            <a:ext cx="1144985" cy="664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a:solidFill>
                  <a:schemeClr val="tx1">
                    <a:lumMod val="50000"/>
                  </a:schemeClr>
                </a:solidFill>
                <a:latin typeface="Arial" pitchFamily="34" charset="0"/>
                <a:cs typeface="Arial" pitchFamily="34" charset="0"/>
              </a:rPr>
              <a:t>Mail Attachment</a:t>
            </a:r>
          </a:p>
        </p:txBody>
      </p:sp>
      <p:sp>
        <p:nvSpPr>
          <p:cNvPr id="63" name="Rectangular Callout 62"/>
          <p:cNvSpPr/>
          <p:nvPr/>
        </p:nvSpPr>
        <p:spPr>
          <a:xfrm>
            <a:off x="5011961" y="4324350"/>
            <a:ext cx="2286000" cy="381000"/>
          </a:xfrm>
          <a:prstGeom prst="wedgeRectCallout">
            <a:avLst>
              <a:gd name="adj1" fmla="val 22500"/>
              <a:gd name="adj2" fmla="val -775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Consultant / Lead Consultant</a:t>
            </a:r>
          </a:p>
          <a:p>
            <a:pPr lvl="0"/>
            <a:r>
              <a:rPr lang="en-US" sz="1050" u="sng" dirty="0">
                <a:solidFill>
                  <a:srgbClr val="000000"/>
                </a:solidFill>
                <a:latin typeface="Segoe UI" panose="020B0502040204020203" pitchFamily="34" charset="0"/>
                <a:ea typeface="Segoe UI" panose="020B0502040204020203" pitchFamily="34" charset="0"/>
                <a:cs typeface="Segoe UI" panose="020B0502040204020203" pitchFamily="34" charset="0"/>
              </a:rPr>
              <a:t>Sing off as applicable</a:t>
            </a:r>
            <a:endPar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4" name="Rectangular Callout 63"/>
          <p:cNvSpPr/>
          <p:nvPr/>
        </p:nvSpPr>
        <p:spPr>
          <a:xfrm>
            <a:off x="5011961" y="3302493"/>
            <a:ext cx="2286000" cy="381000"/>
          </a:xfrm>
          <a:prstGeom prst="wedgeRectCallout">
            <a:avLst>
              <a:gd name="adj1" fmla="val -22738"/>
              <a:gd name="adj2" fmla="val 825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Client Sign off (as applicable)</a:t>
            </a:r>
          </a:p>
          <a:p>
            <a:pPr lvl="0"/>
            <a:r>
              <a:rPr lang="en-US" sz="1050" u="sng" dirty="0">
                <a:solidFill>
                  <a:srgbClr val="000000"/>
                </a:solidFill>
                <a:latin typeface="Segoe UI" panose="020B0502040204020203" pitchFamily="34" charset="0"/>
                <a:ea typeface="Segoe UI" panose="020B0502040204020203" pitchFamily="34" charset="0"/>
                <a:cs typeface="Segoe UI" panose="020B0502040204020203" pitchFamily="34" charset="0"/>
              </a:rPr>
              <a:t>on metric improvement &amp; benefits</a:t>
            </a:r>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a:t>
            </a:r>
            <a:endPar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5" name="Rectangle 64"/>
          <p:cNvSpPr/>
          <p:nvPr/>
        </p:nvSpPr>
        <p:spPr>
          <a:xfrm>
            <a:off x="7672981" y="2660890"/>
            <a:ext cx="1418038" cy="5506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i="1" dirty="0">
              <a:solidFill>
                <a:srgbClr val="000000"/>
              </a:solidFill>
            </a:endParaRPr>
          </a:p>
        </p:txBody>
      </p:sp>
      <p:sp>
        <p:nvSpPr>
          <p:cNvPr id="66" name="Rectangular Callout 65"/>
          <p:cNvSpPr/>
          <p:nvPr/>
        </p:nvSpPr>
        <p:spPr>
          <a:xfrm>
            <a:off x="6606181" y="2645669"/>
            <a:ext cx="1084039" cy="581062"/>
          </a:xfrm>
          <a:prstGeom prst="wedgeRectCallout">
            <a:avLst>
              <a:gd name="adj1" fmla="val 57524"/>
              <a:gd name="adj2" fmla="val -2629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Appreciations / Awards </a:t>
            </a:r>
            <a:endPar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69" name="Picture Placeholder 3"/>
          <p:cNvGraphicFramePr>
            <a:graphicFrameLocks noGrp="1"/>
          </p:cNvGraphicFramePr>
          <p:nvPr>
            <p:ph type="pic" sz="quarter" idx="11"/>
            <p:extLst>
              <p:ext uri="{D42A27DB-BD31-4B8C-83A1-F6EECF244321}">
                <p14:modId xmlns:p14="http://schemas.microsoft.com/office/powerpoint/2010/main" val="1588663407"/>
              </p:ext>
            </p:extLst>
          </p:nvPr>
        </p:nvGraphicFramePr>
        <p:xfrm>
          <a:off x="97432" y="1760674"/>
          <a:ext cx="5867400" cy="96774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222788">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chemeClr val="bg1"/>
                          </a:solidFill>
                          <a:latin typeface="Arial" panose="020B0604020202020204" pitchFamily="34" charset="0"/>
                          <a:cs typeface="Arial" panose="020B0604020202020204" pitchFamily="34" charset="0"/>
                        </a:rPr>
                        <a:t>FTE Saved/Man hours saved *</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chemeClr val="bg1"/>
                          </a:solidFill>
                          <a:latin typeface="Arial" panose="020B0604020202020204" pitchFamily="34" charset="0"/>
                          <a:cs typeface="Arial" panose="020B0604020202020204" pitchFamily="34" charset="0"/>
                        </a:rPr>
                        <a:t>Billing Rate *</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chemeClr val="bg1"/>
                          </a:solidFill>
                          <a:latin typeface="Arial" panose="020B0604020202020204" pitchFamily="34" charset="0"/>
                          <a:cs typeface="Arial" panose="020B0604020202020204" pitchFamily="34" charset="0"/>
                        </a:rPr>
                        <a:t>Total Annualized </a:t>
                      </a:r>
                    </a:p>
                    <a:p>
                      <a:pPr algn="ctr"/>
                      <a:r>
                        <a:rPr lang="en-US" sz="1000" b="1" dirty="0">
                          <a:solidFill>
                            <a:schemeClr val="bg1"/>
                          </a:solidFill>
                          <a:latin typeface="Arial" panose="020B0604020202020204" pitchFamily="34" charset="0"/>
                          <a:cs typeface="Arial" panose="020B0604020202020204" pitchFamily="34" charset="0"/>
                        </a:rPr>
                        <a:t>Benefits</a:t>
                      </a:r>
                      <a:r>
                        <a:rPr lang="en-US" sz="1000" b="1" baseline="0" dirty="0">
                          <a:solidFill>
                            <a:schemeClr val="bg1"/>
                          </a:solidFill>
                          <a:latin typeface="Arial" panose="020B0604020202020204" pitchFamily="34" charset="0"/>
                          <a:cs typeface="Arial" panose="020B0604020202020204" pitchFamily="34" charset="0"/>
                        </a:rPr>
                        <a:t> in $ (C)</a:t>
                      </a:r>
                      <a:endParaRPr lang="en-US" sz="1000" b="1" dirty="0">
                        <a:solidFill>
                          <a:schemeClr val="bg1"/>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chemeClr val="bg1"/>
                          </a:solidFill>
                          <a:latin typeface="Arial" panose="020B0604020202020204" pitchFamily="34" charset="0"/>
                          <a:cs typeface="Arial" panose="020B0604020202020204" pitchFamily="34" charset="0"/>
                        </a:rPr>
                        <a:t>Type of Benefits</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chemeClr val="bg1"/>
                          </a:solidFill>
                          <a:latin typeface="Arial" panose="020B0604020202020204" pitchFamily="34" charset="0"/>
                          <a:cs typeface="Arial" panose="020B0604020202020204" pitchFamily="34" charset="0"/>
                        </a:rPr>
                        <a:t>Benefit to </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158212">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dirty="0">
                          <a:solidFill>
                            <a:srgbClr val="000000"/>
                          </a:solidFill>
                          <a:latin typeface="Arial" panose="020B0604020202020204" pitchFamily="34" charset="0"/>
                          <a:cs typeface="Arial" panose="020B0604020202020204" pitchFamily="34" charset="0"/>
                        </a:rPr>
                        <a:t>1.5</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dirty="0">
                          <a:solidFill>
                            <a:srgbClr val="000000"/>
                          </a:solidFill>
                          <a:latin typeface="Arial" panose="020B0604020202020204" pitchFamily="34" charset="0"/>
                          <a:cs typeface="Arial" panose="020B0604020202020204" pitchFamily="34" charset="0"/>
                        </a:rPr>
                        <a:t>Jl-2,7942, JL-3</a:t>
                      </a:r>
                      <a:r>
                        <a:rPr lang="en-US" sz="1000" baseline="0" dirty="0">
                          <a:solidFill>
                            <a:srgbClr val="000000"/>
                          </a:solidFill>
                          <a:latin typeface="Arial" panose="020B0604020202020204" pitchFamily="34" charset="0"/>
                          <a:cs typeface="Arial" panose="020B0604020202020204" pitchFamily="34" charset="0"/>
                        </a:rPr>
                        <a:t> 4928</a:t>
                      </a:r>
                      <a:endParaRPr lang="en-US" sz="1000" dirty="0">
                        <a:solidFill>
                          <a:srgbClr val="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dirty="0">
                          <a:solidFill>
                            <a:srgbClr val="000000"/>
                          </a:solidFill>
                          <a:latin typeface="Arial" panose="020B0604020202020204" pitchFamily="34" charset="0"/>
                          <a:cs typeface="Arial" panose="020B0604020202020204" pitchFamily="34" charset="0"/>
                        </a:rPr>
                        <a:t>8899</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dirty="0">
                          <a:solidFill>
                            <a:srgbClr val="000000"/>
                          </a:solidFill>
                          <a:latin typeface="Arial" panose="020B0604020202020204" pitchFamily="34" charset="0"/>
                          <a:cs typeface="Arial" panose="020B0604020202020204" pitchFamily="34" charset="0"/>
                        </a:rPr>
                        <a:t>Hard </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dirty="0">
                          <a:solidFill>
                            <a:srgbClr val="000000"/>
                          </a:solidFill>
                          <a:latin typeface="Arial" panose="020B0604020202020204" pitchFamily="34" charset="0"/>
                          <a:cs typeface="Arial" panose="020B0604020202020204" pitchFamily="34" charset="0"/>
                        </a:rPr>
                        <a:t>Infosys BPM</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158212">
                <a:tc>
                  <a:txBody>
                    <a:bodyPr/>
                    <a:lstStyle/>
                    <a:p>
                      <a:pPr algn="ctr"/>
                      <a:endParaRPr lang="en-US" sz="1000" dirty="0">
                        <a:solidFill>
                          <a:srgbClr val="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solidFill>
                          <a:srgbClr val="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solidFill>
                          <a:srgbClr val="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solidFill>
                          <a:srgbClr val="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1000" dirty="0">
                        <a:solidFill>
                          <a:srgbClr val="00000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487107041"/>
                  </a:ext>
                </a:extLst>
              </a:tr>
            </a:tbl>
          </a:graphicData>
        </a:graphic>
      </p:graphicFrame>
      <p:sp>
        <p:nvSpPr>
          <p:cNvPr id="70" name="Rectangular Callout 69"/>
          <p:cNvSpPr/>
          <p:nvPr/>
        </p:nvSpPr>
        <p:spPr>
          <a:xfrm>
            <a:off x="7391400" y="3291003"/>
            <a:ext cx="1699619" cy="381000"/>
          </a:xfrm>
          <a:prstGeom prst="wedgeRectCallout">
            <a:avLst>
              <a:gd name="adj1" fmla="val -25362"/>
              <a:gd name="adj2" fmla="val 532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5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Actual Closure dates</a:t>
            </a:r>
            <a:endPar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7391400" y="3672003"/>
            <a:ext cx="1699619" cy="1033347"/>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a:solidFill>
                  <a:srgbClr val="000000"/>
                </a:solidFill>
              </a:rPr>
              <a:t>Define    : 10– Apr – 19</a:t>
            </a:r>
          </a:p>
          <a:p>
            <a:r>
              <a:rPr lang="en-US" sz="1000" i="1" dirty="0">
                <a:solidFill>
                  <a:srgbClr val="000000"/>
                </a:solidFill>
              </a:rPr>
              <a:t>Measure: 14 May--19</a:t>
            </a:r>
          </a:p>
          <a:p>
            <a:r>
              <a:rPr lang="en-US" sz="1000" i="1" dirty="0">
                <a:solidFill>
                  <a:srgbClr val="000000"/>
                </a:solidFill>
              </a:rPr>
              <a:t>Analyze  : 19 – Jun - 19</a:t>
            </a:r>
          </a:p>
          <a:p>
            <a:r>
              <a:rPr lang="en-US" sz="1000" i="1" dirty="0">
                <a:solidFill>
                  <a:srgbClr val="000000"/>
                </a:solidFill>
              </a:rPr>
              <a:t>Improve : 22-- Aug- 19</a:t>
            </a:r>
          </a:p>
          <a:p>
            <a:r>
              <a:rPr lang="en-US" sz="1000" i="1" dirty="0">
                <a:solidFill>
                  <a:srgbClr val="000000"/>
                </a:solidFill>
              </a:rPr>
              <a:t>Control  : 01- October  - 19</a:t>
            </a:r>
          </a:p>
          <a:p>
            <a:endParaRPr lang="en-US" sz="1000" i="1" dirty="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57934572"/>
              </p:ext>
            </p:extLst>
          </p:nvPr>
        </p:nvGraphicFramePr>
        <p:xfrm>
          <a:off x="8155641" y="1840984"/>
          <a:ext cx="914400" cy="771525"/>
        </p:xfrm>
        <a:graphic>
          <a:graphicData uri="http://schemas.openxmlformats.org/presentationml/2006/ole">
            <mc:AlternateContent xmlns:mc="http://schemas.openxmlformats.org/markup-compatibility/2006">
              <mc:Choice xmlns:v="urn:schemas-microsoft-com:vml" Requires="v">
                <p:oleObj spid="_x0000_s6406"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8155641" y="184098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7003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012926" y="2959289"/>
            <a:ext cx="2043922" cy="16820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050" b="1" dirty="0">
                <a:solidFill>
                  <a:srgbClr val="000000"/>
                </a:solidFill>
                <a:latin typeface="Segoe UI" panose="020B0502040204020203" pitchFamily="34" charset="0"/>
                <a:ea typeface="Segoe UI" panose="020B0502040204020203" pitchFamily="34" charset="0"/>
                <a:cs typeface="Segoe UI" panose="020B0502040204020203" pitchFamily="34" charset="0"/>
              </a:rPr>
              <a:t>5. Dissemination Learnings</a:t>
            </a:r>
          </a:p>
        </p:txBody>
      </p:sp>
      <p:sp>
        <p:nvSpPr>
          <p:cNvPr id="29" name="Rectangle 28"/>
          <p:cNvSpPr/>
          <p:nvPr/>
        </p:nvSpPr>
        <p:spPr>
          <a:xfrm>
            <a:off x="7010400" y="3118532"/>
            <a:ext cx="2045902" cy="15641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r>
              <a:rPr lang="en-US" sz="1000" i="1" dirty="0">
                <a:solidFill>
                  <a:srgbClr val="000000"/>
                </a:solidFill>
              </a:rPr>
              <a:t>NA</a:t>
            </a:r>
          </a:p>
        </p:txBody>
      </p:sp>
      <p:sp>
        <p:nvSpPr>
          <p:cNvPr id="22" name="Rectangle 21"/>
          <p:cNvSpPr/>
          <p:nvPr/>
        </p:nvSpPr>
        <p:spPr>
          <a:xfrm>
            <a:off x="150414" y="2955067"/>
            <a:ext cx="3507186" cy="1791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000000"/>
                </a:solidFill>
                <a:latin typeface="Arial" panose="020B0604020202020204" pitchFamily="34" charset="0"/>
                <a:cs typeface="Arial" panose="020B0604020202020204" pitchFamily="34" charset="0"/>
              </a:rPr>
              <a:t>3. How the process has been improved &amp;Sustained?</a:t>
            </a:r>
          </a:p>
        </p:txBody>
      </p:sp>
      <p:sp>
        <p:nvSpPr>
          <p:cNvPr id="20" name="Rectangle 19"/>
          <p:cNvSpPr/>
          <p:nvPr/>
        </p:nvSpPr>
        <p:spPr>
          <a:xfrm>
            <a:off x="150414" y="3134187"/>
            <a:ext cx="3507186" cy="15910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19063" indent="-119063">
              <a:buFont typeface="Arial" panose="020B0604020202020204" pitchFamily="34" charset="0"/>
              <a:buChar char="•"/>
              <a:defRPr/>
            </a:pPr>
            <a:r>
              <a:rPr lang="en-US" sz="1000" i="1" dirty="0">
                <a:solidFill>
                  <a:srgbClr val="000000"/>
                </a:solidFill>
              </a:rPr>
              <a:t>Additional license has been deployed to upload the materials and arrested the SLA miss tickets</a:t>
            </a:r>
          </a:p>
          <a:p>
            <a:pPr marL="119063" indent="-119063">
              <a:buFont typeface="Arial" panose="020B0604020202020204" pitchFamily="34" charset="0"/>
              <a:buChar char="•"/>
              <a:defRPr/>
            </a:pPr>
            <a:r>
              <a:rPr lang="en-US" sz="1000" i="1" dirty="0">
                <a:solidFill>
                  <a:srgbClr val="000000"/>
                </a:solidFill>
              </a:rPr>
              <a:t>New Job roles has assigned to all team members, so that processors can be used effectively in all the sub services in Product domain </a:t>
            </a:r>
          </a:p>
          <a:p>
            <a:pPr marL="119063" indent="-119063">
              <a:buFont typeface="Arial" panose="020B0604020202020204" pitchFamily="34" charset="0"/>
              <a:buChar char="•"/>
              <a:defRPr/>
            </a:pPr>
            <a:r>
              <a:rPr lang="en-US" sz="1000" i="1" dirty="0">
                <a:solidFill>
                  <a:srgbClr val="000000"/>
                </a:solidFill>
              </a:rPr>
              <a:t>Can able to Mange the priority volumes due to additional runner license</a:t>
            </a:r>
          </a:p>
          <a:p>
            <a:pPr marL="119063" indent="-119063">
              <a:buFont typeface="Arial" panose="020B0604020202020204" pitchFamily="34" charset="0"/>
              <a:buChar char="•"/>
              <a:defRPr/>
            </a:pPr>
            <a:r>
              <a:rPr lang="en-US" sz="1000" i="1" dirty="0">
                <a:solidFill>
                  <a:srgbClr val="000000"/>
                </a:solidFill>
              </a:rPr>
              <a:t>Process dependency has been reduced by creating proper backup matrix</a:t>
            </a:r>
          </a:p>
          <a:p>
            <a:pPr marL="119063" indent="-119063">
              <a:buFont typeface="Arial" panose="020B0604020202020204" pitchFamily="34" charset="0"/>
              <a:buChar char="•"/>
              <a:defRPr/>
            </a:pPr>
            <a:endParaRPr lang="en-US" sz="1000" i="1" dirty="0">
              <a:solidFill>
                <a:srgbClr val="000000"/>
              </a:solidFill>
            </a:endParaRPr>
          </a:p>
          <a:p>
            <a:pPr marL="119063" indent="-119063">
              <a:buFont typeface="Arial" panose="020B0604020202020204" pitchFamily="34" charset="0"/>
              <a:buChar char="•"/>
              <a:defRPr/>
            </a:pPr>
            <a:endParaRPr lang="en-US" sz="1000" i="1" dirty="0">
              <a:solidFill>
                <a:srgbClr val="000000"/>
              </a:solidFill>
            </a:endParaRPr>
          </a:p>
          <a:p>
            <a:pPr marL="119063" indent="-119063">
              <a:buFont typeface="Arial" panose="020B0604020202020204" pitchFamily="34" charset="0"/>
              <a:buChar char="•"/>
              <a:defRPr/>
            </a:pPr>
            <a:endParaRPr lang="en-US" sz="1000" i="1" dirty="0">
              <a:solidFill>
                <a:srgbClr val="000000"/>
              </a:solidFill>
            </a:endParaRPr>
          </a:p>
          <a:p>
            <a:pPr marL="119063" indent="-119063">
              <a:buFont typeface="Arial" panose="020B0604020202020204" pitchFamily="34" charset="0"/>
              <a:buChar char="•"/>
              <a:defRPr/>
            </a:pPr>
            <a:endParaRPr lang="en-US" sz="1000" i="1" dirty="0">
              <a:solidFill>
                <a:srgbClr val="000000"/>
              </a:solidFill>
            </a:endParaRPr>
          </a:p>
          <a:p>
            <a:pPr marL="119063" indent="-119063">
              <a:buFont typeface="Arial" panose="020B0604020202020204" pitchFamily="34" charset="0"/>
              <a:buChar char="•"/>
              <a:defRPr/>
            </a:pPr>
            <a:endParaRPr lang="en-US" sz="1000" i="1" dirty="0">
              <a:solidFill>
                <a:srgbClr val="000000"/>
              </a:solidFill>
            </a:endParaRPr>
          </a:p>
          <a:p>
            <a:pPr marL="119063" indent="-119063">
              <a:buFont typeface="Arial" panose="020B0604020202020204" pitchFamily="34" charset="0"/>
              <a:buChar char="•"/>
              <a:defRPr/>
            </a:pPr>
            <a:endParaRPr lang="en-US" sz="1000" i="1" dirty="0">
              <a:solidFill>
                <a:srgbClr val="000000"/>
              </a:solidFill>
            </a:endParaRPr>
          </a:p>
        </p:txBody>
      </p:sp>
      <p:sp>
        <p:nvSpPr>
          <p:cNvPr id="35" name="Rectangle 34"/>
          <p:cNvSpPr/>
          <p:nvPr/>
        </p:nvSpPr>
        <p:spPr>
          <a:xfrm>
            <a:off x="177231" y="3089425"/>
            <a:ext cx="4049883" cy="246221"/>
          </a:xfrm>
          <a:prstGeom prst="rect">
            <a:avLst/>
          </a:prstGeom>
        </p:spPr>
        <p:txBody>
          <a:bodyPr wrap="square">
            <a:spAutoFit/>
          </a:bodyPr>
          <a:lstStyle/>
          <a:p>
            <a:endParaRPr lang="en-US" sz="1000" dirty="0">
              <a:solidFill>
                <a:srgbClr val="000000"/>
              </a:solidFill>
            </a:endParaRPr>
          </a:p>
        </p:txBody>
      </p:sp>
      <p:sp>
        <p:nvSpPr>
          <p:cNvPr id="21" name="Rectangle 20"/>
          <p:cNvSpPr/>
          <p:nvPr/>
        </p:nvSpPr>
        <p:spPr>
          <a:xfrm>
            <a:off x="3738847" y="3141245"/>
            <a:ext cx="3173583" cy="15641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119063" indent="-119063">
              <a:buFont typeface="Arial" panose="020B0604020202020204" pitchFamily="34" charset="0"/>
              <a:buChar char="•"/>
            </a:pPr>
            <a:r>
              <a:rPr lang="en-US" sz="1000" i="1" dirty="0">
                <a:solidFill>
                  <a:srgbClr val="000000"/>
                </a:solidFill>
              </a:rPr>
              <a:t>Infosys 1.5 FTEs hard benefit worth of productivity delivered</a:t>
            </a:r>
          </a:p>
          <a:p>
            <a:pPr marL="119063" indent="-119063">
              <a:buFont typeface="Arial" panose="020B0604020202020204" pitchFamily="34" charset="0"/>
              <a:buChar char="•"/>
            </a:pPr>
            <a:r>
              <a:rPr lang="en-US" sz="1000" i="1" dirty="0">
                <a:solidFill>
                  <a:srgbClr val="000000"/>
                </a:solidFill>
              </a:rPr>
              <a:t>1.5 FTE saved accounting as </a:t>
            </a:r>
            <a:r>
              <a:rPr lang="en-US" sz="1000" dirty="0">
                <a:solidFill>
                  <a:srgbClr val="000000"/>
                </a:solidFill>
                <a:latin typeface="Arial" panose="020B0604020202020204" pitchFamily="34" charset="0"/>
                <a:cs typeface="Arial" panose="020B0604020202020204" pitchFamily="34" charset="0"/>
              </a:rPr>
              <a:t>4928 </a:t>
            </a:r>
            <a:r>
              <a:rPr lang="en-US" sz="1000" i="1" dirty="0">
                <a:solidFill>
                  <a:srgbClr val="000000"/>
                </a:solidFill>
              </a:rPr>
              <a:t>USD per Annum</a:t>
            </a:r>
          </a:p>
          <a:p>
            <a:endParaRPr lang="en-US" sz="1000" i="1" dirty="0">
              <a:solidFill>
                <a:srgbClr val="000000"/>
              </a:solidFill>
            </a:endParaRPr>
          </a:p>
        </p:txBody>
      </p:sp>
      <p:sp>
        <p:nvSpPr>
          <p:cNvPr id="26" name="Rectangle 25"/>
          <p:cNvSpPr/>
          <p:nvPr/>
        </p:nvSpPr>
        <p:spPr>
          <a:xfrm>
            <a:off x="3741918" y="2955795"/>
            <a:ext cx="3170512" cy="1682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000000"/>
                </a:solidFill>
                <a:latin typeface="Arial" panose="020B0604020202020204" pitchFamily="34" charset="0"/>
                <a:cs typeface="Arial" panose="020B0604020202020204" pitchFamily="34" charset="0"/>
              </a:rPr>
              <a:t>4. Value to client / Infosys BPO</a:t>
            </a:r>
          </a:p>
        </p:txBody>
      </p:sp>
      <p:sp>
        <p:nvSpPr>
          <p:cNvPr id="38" name="Slide Number Placeholder 1"/>
          <p:cNvSpPr>
            <a:spLocks noGrp="1"/>
          </p:cNvSpPr>
          <p:nvPr>
            <p:ph type="sldNum" sz="quarter" idx="4294967295"/>
          </p:nvPr>
        </p:nvSpPr>
        <p:spPr>
          <a:xfrm>
            <a:off x="8622009" y="34850"/>
            <a:ext cx="107465" cy="190821"/>
          </a:xfrm>
          <a:prstGeom prst="rect">
            <a:avLst/>
          </a:prstGeom>
        </p:spPr>
        <p:txBody>
          <a:bodyPr/>
          <a:lstStyle/>
          <a:p>
            <a:r>
              <a:rPr lang="en-US" sz="1000" dirty="0">
                <a:solidFill>
                  <a:srgbClr val="6D6E71"/>
                </a:solidFill>
                <a:latin typeface="Arial" panose="020B0604020202020204" pitchFamily="34" charset="0"/>
                <a:cs typeface="Arial" panose="020B0604020202020204" pitchFamily="34" charset="0"/>
              </a:rPr>
              <a:t>3</a:t>
            </a:r>
          </a:p>
        </p:txBody>
      </p:sp>
      <p:sp>
        <p:nvSpPr>
          <p:cNvPr id="31" name="Rectangle 30"/>
          <p:cNvSpPr/>
          <p:nvPr/>
        </p:nvSpPr>
        <p:spPr>
          <a:xfrm>
            <a:off x="5747898" y="975772"/>
            <a:ext cx="3310936" cy="1886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000000"/>
                </a:solidFill>
                <a:latin typeface="Arial" panose="020B0604020202020204" pitchFamily="34" charset="0"/>
                <a:cs typeface="Arial" panose="020B0604020202020204" pitchFamily="34" charset="0"/>
              </a:rPr>
              <a:t>Analysis of the data and Root Causes</a:t>
            </a:r>
          </a:p>
        </p:txBody>
      </p:sp>
      <p:sp>
        <p:nvSpPr>
          <p:cNvPr id="32" name="Rectangle 31"/>
          <p:cNvSpPr/>
          <p:nvPr/>
        </p:nvSpPr>
        <p:spPr>
          <a:xfrm>
            <a:off x="5744145" y="1180181"/>
            <a:ext cx="3314143" cy="168161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171450" indent="-171450">
              <a:buFont typeface="Wingdings" panose="05000000000000000000" pitchFamily="2" charset="2"/>
              <a:buChar char="§"/>
            </a:pPr>
            <a:r>
              <a:rPr lang="en-US" sz="1000" i="1" dirty="0">
                <a:solidFill>
                  <a:srgbClr val="000000"/>
                </a:solidFill>
              </a:rPr>
              <a:t>Multiple kaizen was implemented by standardizing the templates in 10ns\12nc services</a:t>
            </a:r>
          </a:p>
          <a:p>
            <a:pPr marL="171450" indent="-171450">
              <a:buFont typeface="Wingdings" panose="05000000000000000000" pitchFamily="2" charset="2"/>
              <a:buChar char="§"/>
            </a:pPr>
            <a:r>
              <a:rPr lang="en-US" sz="1000" i="1" dirty="0">
                <a:solidFill>
                  <a:srgbClr val="000000"/>
                </a:solidFill>
              </a:rPr>
              <a:t>Persons idle time has been identified and eliminated by creating proper backup plan and cross trainings</a:t>
            </a:r>
          </a:p>
          <a:p>
            <a:pPr marL="171450" indent="-171450">
              <a:buFont typeface="Wingdings" panose="05000000000000000000" pitchFamily="2" charset="2"/>
              <a:buChar char="§"/>
            </a:pPr>
            <a:endParaRPr lang="en-US" sz="1000" i="1" dirty="0">
              <a:solidFill>
                <a:srgbClr val="000000"/>
              </a:solidFill>
            </a:endParaRPr>
          </a:p>
        </p:txBody>
      </p:sp>
      <p:sp>
        <p:nvSpPr>
          <p:cNvPr id="33" name="Rectangle 32"/>
          <p:cNvSpPr/>
          <p:nvPr/>
        </p:nvSpPr>
        <p:spPr>
          <a:xfrm>
            <a:off x="152400" y="971550"/>
            <a:ext cx="2971800" cy="19290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000000"/>
                </a:solidFill>
                <a:latin typeface="Arial" panose="020B0604020202020204" pitchFamily="34" charset="0"/>
                <a:cs typeface="Arial" panose="020B0604020202020204" pitchFamily="34" charset="0"/>
              </a:rPr>
              <a:t>1. Recognize Improvement Opportunities</a:t>
            </a:r>
          </a:p>
        </p:txBody>
      </p:sp>
      <p:sp>
        <p:nvSpPr>
          <p:cNvPr id="37" name="Rectangle 36"/>
          <p:cNvSpPr/>
          <p:nvPr/>
        </p:nvSpPr>
        <p:spPr>
          <a:xfrm>
            <a:off x="152400" y="1150670"/>
            <a:ext cx="2971800" cy="17132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r>
              <a:rPr lang="en-US" sz="1000" i="1" dirty="0">
                <a:solidFill>
                  <a:srgbClr val="000000"/>
                </a:solidFill>
              </a:rPr>
              <a:t>Material creation and maintenance is one of the main sub activities of Product Master Data. Team create and change the master data in SAP as per the request. This is new transition project and team receives both Mass and manual tickets in workflow tool. Currently team consists of 5 FTE, as part of contract requirement, team has to validate actual FTE required. Also, Infosys agreed 16% saving in FY20 at the time of contract Sign off ,This project critical to measure the utilization and enhance the efficiency in the process.</a:t>
            </a:r>
          </a:p>
        </p:txBody>
      </p:sp>
      <p:sp>
        <p:nvSpPr>
          <p:cNvPr id="43" name="Rectangle 42"/>
          <p:cNvSpPr/>
          <p:nvPr/>
        </p:nvSpPr>
        <p:spPr>
          <a:xfrm>
            <a:off x="3200400" y="1123950"/>
            <a:ext cx="2467545" cy="1737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a:solidFill>
                  <a:srgbClr val="000000"/>
                </a:solidFill>
              </a:rPr>
              <a:t>1. We have  5 resources in 12nc service  and the actual effort hours are 735 hours per month.  This project is aimed to reduce the effort hours to 514 by October2019.</a:t>
            </a:r>
          </a:p>
          <a:p>
            <a:r>
              <a:rPr lang="en-US" sz="1000" i="1" dirty="0">
                <a:solidFill>
                  <a:srgbClr val="000000"/>
                </a:solidFill>
              </a:rPr>
              <a:t>.</a:t>
            </a:r>
          </a:p>
        </p:txBody>
      </p:sp>
      <p:sp>
        <p:nvSpPr>
          <p:cNvPr id="48" name="Rectangle 47"/>
          <p:cNvSpPr/>
          <p:nvPr/>
        </p:nvSpPr>
        <p:spPr>
          <a:xfrm>
            <a:off x="4648200" y="2600186"/>
            <a:ext cx="3065647" cy="261610"/>
          </a:xfrm>
          <a:prstGeom prst="rect">
            <a:avLst/>
          </a:prstGeom>
        </p:spPr>
        <p:txBody>
          <a:bodyPr wrap="square">
            <a:spAutoFit/>
          </a:bodyPr>
          <a:lstStyle/>
          <a:p>
            <a:pPr marL="171450" indent="-171450">
              <a:buFont typeface="Arial" panose="020B0604020202020204" pitchFamily="34" charset="0"/>
              <a:buChar char="•"/>
              <a:defRPr/>
            </a:pPr>
            <a:endParaRPr lang="en-US" sz="1100" dirty="0">
              <a:solidFill>
                <a:schemeClr val="tx1">
                  <a:lumMod val="50000"/>
                </a:schemeClr>
              </a:solidFill>
              <a:latin typeface="Arial" pitchFamily="34" charset="0"/>
              <a:cs typeface="Arial" pitchFamily="34" charset="0"/>
            </a:endParaRPr>
          </a:p>
        </p:txBody>
      </p:sp>
      <p:graphicFrame>
        <p:nvGraphicFramePr>
          <p:cNvPr id="49" name="Table 48"/>
          <p:cNvGraphicFramePr>
            <a:graphicFrameLocks noGrp="1"/>
          </p:cNvGraphicFramePr>
          <p:nvPr>
            <p:extLst>
              <p:ext uri="{D42A27DB-BD31-4B8C-83A1-F6EECF244321}">
                <p14:modId xmlns:p14="http://schemas.microsoft.com/office/powerpoint/2010/main" val="2355989402"/>
              </p:ext>
            </p:extLst>
          </p:nvPr>
        </p:nvGraphicFramePr>
        <p:xfrm>
          <a:off x="152400" y="709890"/>
          <a:ext cx="2771089" cy="228600"/>
        </p:xfrm>
        <a:graphic>
          <a:graphicData uri="http://schemas.openxmlformats.org/drawingml/2006/table">
            <a:tbl>
              <a:tblPr firstRow="1" bandRow="1"/>
              <a:tblGrid>
                <a:gridCol w="962660">
                  <a:extLst>
                    <a:ext uri="{9D8B030D-6E8A-4147-A177-3AD203B41FA5}">
                      <a16:colId xmlns:a16="http://schemas.microsoft.com/office/drawing/2014/main" val="20000"/>
                    </a:ext>
                  </a:extLst>
                </a:gridCol>
                <a:gridCol w="1808429">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Leader</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Ramamurthy.K</a:t>
                      </a:r>
                      <a:endParaRPr lang="en-US" sz="900" b="1" dirty="0">
                        <a:solidFill>
                          <a:srgbClr val="000000"/>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351808705"/>
              </p:ext>
            </p:extLst>
          </p:nvPr>
        </p:nvGraphicFramePr>
        <p:xfrm>
          <a:off x="3048000" y="709890"/>
          <a:ext cx="2057400" cy="228600"/>
        </p:xfrm>
        <a:graphic>
          <a:graphicData uri="http://schemas.openxmlformats.org/drawingml/2006/table">
            <a:tbl>
              <a:tblPr firstRow="1" bandRow="1"/>
              <a:tblGrid>
                <a:gridCol w="1086415">
                  <a:extLst>
                    <a:ext uri="{9D8B030D-6E8A-4147-A177-3AD203B41FA5}">
                      <a16:colId xmlns:a16="http://schemas.microsoft.com/office/drawing/2014/main" val="20000"/>
                    </a:ext>
                  </a:extLst>
                </a:gridCol>
                <a:gridCol w="970985">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End Date</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Oct ’19</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832117147"/>
              </p:ext>
            </p:extLst>
          </p:nvPr>
        </p:nvGraphicFramePr>
        <p:xfrm>
          <a:off x="7240116" y="709890"/>
          <a:ext cx="1827684" cy="228600"/>
        </p:xfrm>
        <a:graphic>
          <a:graphicData uri="http://schemas.openxmlformats.org/drawingml/2006/table">
            <a:tbl>
              <a:tblPr firstRow="1" bandRow="1"/>
              <a:tblGrid>
                <a:gridCol w="914451">
                  <a:extLst>
                    <a:ext uri="{9D8B030D-6E8A-4147-A177-3AD203B41FA5}">
                      <a16:colId xmlns:a16="http://schemas.microsoft.com/office/drawing/2014/main" val="20000"/>
                    </a:ext>
                  </a:extLst>
                </a:gridCol>
                <a:gridCol w="913233">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Project type</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GB</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957658607"/>
              </p:ext>
            </p:extLst>
          </p:nvPr>
        </p:nvGraphicFramePr>
        <p:xfrm>
          <a:off x="152400" y="438150"/>
          <a:ext cx="2362200" cy="228600"/>
        </p:xfrm>
        <a:graphic>
          <a:graphicData uri="http://schemas.openxmlformats.org/drawingml/2006/table">
            <a:tbl>
              <a:tblPr firstRow="1" bandRow="1"/>
              <a:tblGrid>
                <a:gridCol w="951847">
                  <a:extLst>
                    <a:ext uri="{9D8B030D-6E8A-4147-A177-3AD203B41FA5}">
                      <a16:colId xmlns:a16="http://schemas.microsoft.com/office/drawing/2014/main" val="20000"/>
                    </a:ext>
                  </a:extLst>
                </a:gridCol>
                <a:gridCol w="1410353">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Client</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Signify</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3789482404"/>
              </p:ext>
            </p:extLst>
          </p:nvPr>
        </p:nvGraphicFramePr>
        <p:xfrm>
          <a:off x="4114800" y="445100"/>
          <a:ext cx="2133600" cy="228600"/>
        </p:xfrm>
        <a:graphic>
          <a:graphicData uri="http://schemas.openxmlformats.org/drawingml/2006/table">
            <a:tbl>
              <a:tblPr firstRow="1" bandRow="1"/>
              <a:tblGrid>
                <a:gridCol w="609599">
                  <a:extLst>
                    <a:ext uri="{9D8B030D-6E8A-4147-A177-3AD203B41FA5}">
                      <a16:colId xmlns:a16="http://schemas.microsoft.com/office/drawing/2014/main" val="20000"/>
                    </a:ext>
                  </a:extLst>
                </a:gridCol>
                <a:gridCol w="1524001">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Process</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PMD</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2267677002"/>
              </p:ext>
            </p:extLst>
          </p:nvPr>
        </p:nvGraphicFramePr>
        <p:xfrm>
          <a:off x="6248400" y="445100"/>
          <a:ext cx="1583166" cy="228600"/>
        </p:xfrm>
        <a:graphic>
          <a:graphicData uri="http://schemas.openxmlformats.org/drawingml/2006/table">
            <a:tbl>
              <a:tblPr firstRow="1" bandRow="1"/>
              <a:tblGrid>
                <a:gridCol w="584464">
                  <a:extLst>
                    <a:ext uri="{9D8B030D-6E8A-4147-A177-3AD203B41FA5}">
                      <a16:colId xmlns:a16="http://schemas.microsoft.com/office/drawing/2014/main" val="20000"/>
                    </a:ext>
                  </a:extLst>
                </a:gridCol>
                <a:gridCol w="998702">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LOB</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a:solidFill>
                            <a:srgbClr val="000000"/>
                          </a:solidFill>
                        </a:rPr>
                        <a:t>Data Management</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590800" y="445100"/>
          <a:ext cx="1499682" cy="228600"/>
        </p:xfrm>
        <a:graphic>
          <a:graphicData uri="http://schemas.openxmlformats.org/drawingml/2006/table">
            <a:tbl>
              <a:tblPr firstRow="1" bandRow="1"/>
              <a:tblGrid>
                <a:gridCol w="685800">
                  <a:extLst>
                    <a:ext uri="{9D8B030D-6E8A-4147-A177-3AD203B41FA5}">
                      <a16:colId xmlns:a16="http://schemas.microsoft.com/office/drawing/2014/main" val="20000"/>
                    </a:ext>
                  </a:extLst>
                </a:gridCol>
                <a:gridCol w="813882">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Location</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b="0" dirty="0">
                          <a:solidFill>
                            <a:srgbClr val="000000"/>
                          </a:solidFill>
                        </a:rPr>
                        <a:t> Chennai</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1273183481"/>
              </p:ext>
            </p:extLst>
          </p:nvPr>
        </p:nvGraphicFramePr>
        <p:xfrm>
          <a:off x="7907766" y="438150"/>
          <a:ext cx="1160034" cy="228600"/>
        </p:xfrm>
        <a:graphic>
          <a:graphicData uri="http://schemas.openxmlformats.org/drawingml/2006/table">
            <a:tbl>
              <a:tblPr firstRow="1" bandRow="1"/>
              <a:tblGrid>
                <a:gridCol w="562621">
                  <a:extLst>
                    <a:ext uri="{9D8B030D-6E8A-4147-A177-3AD203B41FA5}">
                      <a16:colId xmlns:a16="http://schemas.microsoft.com/office/drawing/2014/main" val="20000"/>
                    </a:ext>
                  </a:extLst>
                </a:gridCol>
                <a:gridCol w="597413">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Vertical</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5">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MFG</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nvGraphicFramePr>
        <p:xfrm>
          <a:off x="5181600" y="709890"/>
          <a:ext cx="1905000" cy="228600"/>
        </p:xfrm>
        <a:graphic>
          <a:graphicData uri="http://schemas.openxmlformats.org/drawingml/2006/table">
            <a:tbl>
              <a:tblPr firstRow="1" bandRow="1"/>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Category</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6"/>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Six sigma</a:t>
                      </a: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sp>
        <p:nvSpPr>
          <p:cNvPr id="63" name="Rectangle 62"/>
          <p:cNvSpPr/>
          <p:nvPr/>
        </p:nvSpPr>
        <p:spPr>
          <a:xfrm>
            <a:off x="3200400" y="971550"/>
            <a:ext cx="2467545" cy="1724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000000"/>
                </a:solidFill>
                <a:latin typeface="Arial" panose="020B0604020202020204" pitchFamily="34" charset="0"/>
                <a:cs typeface="Arial" panose="020B0604020202020204" pitchFamily="34" charset="0"/>
              </a:rPr>
              <a:t>2. What improvements</a:t>
            </a:r>
          </a:p>
        </p:txBody>
      </p:sp>
      <p:sp>
        <p:nvSpPr>
          <p:cNvPr id="64" name="TextBox 63"/>
          <p:cNvSpPr txBox="1"/>
          <p:nvPr/>
        </p:nvSpPr>
        <p:spPr>
          <a:xfrm>
            <a:off x="6782723" y="-41913"/>
            <a:ext cx="1705660" cy="300082"/>
          </a:xfrm>
          <a:prstGeom prst="rect">
            <a:avLst/>
          </a:prstGeom>
          <a:noFill/>
        </p:spPr>
        <p:txBody>
          <a:bodyPr wrap="none" rtlCol="0">
            <a:spAutoFit/>
          </a:bodyPr>
          <a:lstStyle/>
          <a:p>
            <a:r>
              <a:rPr lang="en-US" sz="1350" i="1" dirty="0">
                <a:solidFill>
                  <a:schemeClr val="tx2">
                    <a:lumMod val="75000"/>
                  </a:schemeClr>
                </a:solidFill>
              </a:rPr>
              <a:t>One Pager Case study</a:t>
            </a:r>
          </a:p>
        </p:txBody>
      </p:sp>
      <p:graphicFrame>
        <p:nvGraphicFramePr>
          <p:cNvPr id="34" name="Table 33"/>
          <p:cNvGraphicFramePr>
            <a:graphicFrameLocks noGrp="1"/>
          </p:cNvGraphicFramePr>
          <p:nvPr/>
        </p:nvGraphicFramePr>
        <p:xfrm>
          <a:off x="1008198" y="4753246"/>
          <a:ext cx="992233" cy="365760"/>
        </p:xfrm>
        <a:graphic>
          <a:graphicData uri="http://schemas.openxmlformats.org/drawingml/2006/table">
            <a:tbl>
              <a:tblPr firstRow="1" bandRow="1"/>
              <a:tblGrid>
                <a:gridCol w="458833">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PPM Level</a:t>
                      </a:r>
                    </a:p>
                  </a:txBody>
                  <a:tcPr marL="68580" marR="68580">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 lastClr="FFFFFF">
                        <a:lumMod val="50000"/>
                      </a:sys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b="0" dirty="0">
                          <a:solidFill>
                            <a:srgbClr val="000000"/>
                          </a:solidFill>
                        </a:rPr>
                        <a:t> </a:t>
                      </a:r>
                    </a:p>
                  </a:txBody>
                  <a:tcPr marL="68580" marR="68580">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nvGraphicFramePr>
        <p:xfrm>
          <a:off x="2094230" y="4753246"/>
          <a:ext cx="3649915" cy="365760"/>
        </p:xfrm>
        <a:graphic>
          <a:graphicData uri="http://schemas.openxmlformats.org/drawingml/2006/table">
            <a:tbl>
              <a:tblPr firstRow="1" bandRow="1"/>
              <a:tblGrid>
                <a:gridCol w="537296">
                  <a:extLst>
                    <a:ext uri="{9D8B030D-6E8A-4147-A177-3AD203B41FA5}">
                      <a16:colId xmlns:a16="http://schemas.microsoft.com/office/drawing/2014/main" val="20000"/>
                    </a:ext>
                  </a:extLst>
                </a:gridCol>
                <a:gridCol w="3112619">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rPr>
                        <a:t>PPM Levers</a:t>
                      </a:r>
                    </a:p>
                  </a:txBody>
                  <a:tcPr marL="68580" marR="6858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75000"/>
                      </a:scheme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solidFill>
                            <a:srgbClr val="000000"/>
                          </a:solidFill>
                        </a:rPr>
                        <a:t> </a:t>
                      </a:r>
                    </a:p>
                  </a:txBody>
                  <a:tcPr marL="68580" marR="6858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nvGraphicFramePr>
        <p:xfrm>
          <a:off x="76200" y="4760727"/>
          <a:ext cx="838199" cy="350799"/>
        </p:xfrm>
        <a:graphic>
          <a:graphicData uri="http://schemas.openxmlformats.org/drawingml/2006/table">
            <a:tbl>
              <a:tblPr firstRow="1" bandRow="1"/>
              <a:tblGrid>
                <a:gridCol w="381000">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350799">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PIN</a:t>
                      </a:r>
                    </a:p>
                  </a:txBody>
                  <a:tcPr marL="68580" marR="68580">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 lastClr="FFFFFF">
                        <a:lumMod val="50000"/>
                      </a:sys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solidFill>
                            <a:srgbClr val="000000"/>
                          </a:solidFill>
                        </a:rPr>
                        <a:t> </a:t>
                      </a:r>
                    </a:p>
                  </a:txBody>
                  <a:tcPr marL="68580" marR="68580">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5791200" y="4753246"/>
          <a:ext cx="2057400" cy="365760"/>
        </p:xfrm>
        <a:graphic>
          <a:graphicData uri="http://schemas.openxmlformats.org/drawingml/2006/table">
            <a:tbl>
              <a:tblPr firstRow="1" bandRow="1"/>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85750">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900" dirty="0">
                          <a:solidFill>
                            <a:schemeClr val="bg1"/>
                          </a:solidFill>
                        </a:rPr>
                        <a:t>LAPRO or any other IDs</a:t>
                      </a:r>
                    </a:p>
                  </a:txBody>
                  <a:tcPr marL="68580" marR="6858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 lastClr="FFFFFF">
                        <a:lumMod val="50000"/>
                      </a:sysClr>
                    </a:solidFill>
                  </a:tcPr>
                </a:tc>
                <a:tc>
                  <a:txBody>
                    <a:bodyPr/>
                    <a:lstStyle>
                      <a:defPPr>
                        <a:defRPr lang="en-US"/>
                      </a:defPPr>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0" dirty="0">
                        <a:solidFill>
                          <a:srgbClr val="000000"/>
                        </a:solidFill>
                      </a:endParaRPr>
                    </a:p>
                  </a:txBody>
                  <a:tcPr marL="68580" marR="6858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bl>
          </a:graphicData>
        </a:graphic>
      </p:graphicFrame>
      <p:sp>
        <p:nvSpPr>
          <p:cNvPr id="40" name="TextBox 39"/>
          <p:cNvSpPr txBox="1"/>
          <p:nvPr/>
        </p:nvSpPr>
        <p:spPr>
          <a:xfrm>
            <a:off x="39964" y="91157"/>
            <a:ext cx="8008627" cy="707886"/>
          </a:xfrm>
          <a:prstGeom prst="rect">
            <a:avLst/>
          </a:prstGeom>
        </p:spPr>
        <p:txBody>
          <a:bodyPr wrap="square">
            <a:spAutoFit/>
          </a:bodyPr>
          <a:lstStyle>
            <a:defPPr>
              <a:defRPr lang="en-US"/>
            </a:defPPr>
            <a:lvl1pPr>
              <a:defRPr sz="2000" b="1">
                <a:solidFill>
                  <a:schemeClr val="accent1"/>
                </a:solidFill>
                <a:latin typeface="Arial" pitchFamily="34" charset="0"/>
                <a:ea typeface="+mj-ea"/>
                <a:cs typeface="Arial" pitchFamily="34" charset="0"/>
              </a:defRPr>
            </a:lvl1pPr>
          </a:lstStyle>
          <a:p>
            <a:r>
              <a:rPr lang="en-US" b="0" dirty="0"/>
              <a:t>Project Title: </a:t>
            </a:r>
            <a:r>
              <a:rPr lang="en-US" dirty="0"/>
              <a:t>Utilization Enhancement in Material Creation Service</a:t>
            </a:r>
            <a:endParaRPr lang="en-US" b="0" dirty="0"/>
          </a:p>
          <a:p>
            <a:r>
              <a:rPr lang="en-US" dirty="0"/>
              <a:t> </a:t>
            </a:r>
            <a:endParaRPr lang="en-US" b="0" dirty="0"/>
          </a:p>
        </p:txBody>
      </p:sp>
    </p:spTree>
    <p:extLst>
      <p:ext uri="{BB962C8B-B14F-4D97-AF65-F5344CB8AC3E}">
        <p14:creationId xmlns:p14="http://schemas.microsoft.com/office/powerpoint/2010/main" val="328752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870" y="0"/>
            <a:ext cx="4103559" cy="302752"/>
          </a:xfrm>
        </p:spPr>
        <p:txBody>
          <a:bodyPr>
            <a:normAutofit fontScale="90000"/>
          </a:bodyPr>
          <a:lstStyle/>
          <a:p>
            <a:r>
              <a:rPr lang="en-US" sz="1800" dirty="0"/>
              <a:t>AS IS Process Steps / Process Flow</a:t>
            </a:r>
          </a:p>
        </p:txBody>
      </p:sp>
      <p:sp>
        <p:nvSpPr>
          <p:cNvPr id="5" name="Slide Number Placeholder 4"/>
          <p:cNvSpPr>
            <a:spLocks noGrp="1"/>
          </p:cNvSpPr>
          <p:nvPr>
            <p:ph type="sldNum" sz="quarter" idx="12"/>
          </p:nvPr>
        </p:nvSpPr>
        <p:spPr/>
        <p:txBody>
          <a:bodyPr/>
          <a:lstStyle/>
          <a:p>
            <a:fld id="{14D65173-87C9-47C0-A890-7AD8E2754265}" type="slidenum">
              <a:rPr lang="en-US" smtClean="0"/>
              <a:pPr/>
              <a:t>3</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4810243"/>
            <a:ext cx="581025" cy="276107"/>
          </a:xfrm>
          <a:prstGeom prst="rect">
            <a:avLst/>
          </a:prstGeom>
        </p:spPr>
      </p:pic>
      <p:sp>
        <p:nvSpPr>
          <p:cNvPr id="9" name="Rounded Rectangle 8"/>
          <p:cNvSpPr/>
          <p:nvPr/>
        </p:nvSpPr>
        <p:spPr>
          <a:xfrm>
            <a:off x="1701615" y="845353"/>
            <a:ext cx="1171278" cy="45070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Market Approver Validation if needed</a:t>
            </a:r>
          </a:p>
        </p:txBody>
      </p:sp>
      <p:sp>
        <p:nvSpPr>
          <p:cNvPr id="13" name="Right Arrow 12"/>
          <p:cNvSpPr/>
          <p:nvPr/>
        </p:nvSpPr>
        <p:spPr>
          <a:xfrm>
            <a:off x="1524000" y="1041772"/>
            <a:ext cx="102597" cy="821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20832" y="819150"/>
            <a:ext cx="1222509" cy="45321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a:p>
            <a:pPr algn="ctr"/>
            <a:r>
              <a:rPr lang="en-US" sz="900" dirty="0"/>
              <a:t>Request Submission in Service now</a:t>
            </a:r>
          </a:p>
          <a:p>
            <a:pPr algn="ctr"/>
            <a:endParaRPr lang="en-US" sz="900" dirty="0"/>
          </a:p>
        </p:txBody>
      </p:sp>
      <p:sp>
        <p:nvSpPr>
          <p:cNvPr id="19" name="Rounded Rectangle 18"/>
          <p:cNvSpPr/>
          <p:nvPr/>
        </p:nvSpPr>
        <p:spPr>
          <a:xfrm>
            <a:off x="4518351" y="866352"/>
            <a:ext cx="1143001" cy="44929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Execution </a:t>
            </a:r>
          </a:p>
        </p:txBody>
      </p:sp>
      <p:sp>
        <p:nvSpPr>
          <p:cNvPr id="22" name="Rounded Rectangle 21"/>
          <p:cNvSpPr/>
          <p:nvPr/>
        </p:nvSpPr>
        <p:spPr>
          <a:xfrm>
            <a:off x="3092321" y="849637"/>
            <a:ext cx="1171278" cy="45070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Infosys Validation</a:t>
            </a:r>
          </a:p>
        </p:txBody>
      </p:sp>
      <p:sp>
        <p:nvSpPr>
          <p:cNvPr id="24" name="Oval 23"/>
          <p:cNvSpPr/>
          <p:nvPr/>
        </p:nvSpPr>
        <p:spPr>
          <a:xfrm>
            <a:off x="381000" y="590550"/>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1</a:t>
            </a:r>
          </a:p>
        </p:txBody>
      </p:sp>
      <p:sp>
        <p:nvSpPr>
          <p:cNvPr id="25" name="Oval 24"/>
          <p:cNvSpPr/>
          <p:nvPr/>
        </p:nvSpPr>
        <p:spPr>
          <a:xfrm>
            <a:off x="1879507" y="652908"/>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2</a:t>
            </a:r>
          </a:p>
        </p:txBody>
      </p:sp>
      <p:sp>
        <p:nvSpPr>
          <p:cNvPr id="26" name="Oval 25"/>
          <p:cNvSpPr/>
          <p:nvPr/>
        </p:nvSpPr>
        <p:spPr>
          <a:xfrm>
            <a:off x="3200400" y="647493"/>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3</a:t>
            </a:r>
          </a:p>
        </p:txBody>
      </p:sp>
      <p:sp>
        <p:nvSpPr>
          <p:cNvPr id="27" name="Oval 26"/>
          <p:cNvSpPr/>
          <p:nvPr/>
        </p:nvSpPr>
        <p:spPr>
          <a:xfrm>
            <a:off x="4658360" y="652908"/>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4</a:t>
            </a:r>
          </a:p>
        </p:txBody>
      </p:sp>
      <p:sp>
        <p:nvSpPr>
          <p:cNvPr id="28" name="Oval 27"/>
          <p:cNvSpPr/>
          <p:nvPr/>
        </p:nvSpPr>
        <p:spPr>
          <a:xfrm>
            <a:off x="6029960" y="643218"/>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5</a:t>
            </a:r>
          </a:p>
        </p:txBody>
      </p:sp>
      <p:sp>
        <p:nvSpPr>
          <p:cNvPr id="29" name="Rounded Rectangle 28"/>
          <p:cNvSpPr/>
          <p:nvPr/>
        </p:nvSpPr>
        <p:spPr>
          <a:xfrm>
            <a:off x="5885627" y="849637"/>
            <a:ext cx="1143001" cy="44929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Post validation</a:t>
            </a:r>
          </a:p>
        </p:txBody>
      </p:sp>
      <p:sp>
        <p:nvSpPr>
          <p:cNvPr id="30" name="Rounded Rectangle 29"/>
          <p:cNvSpPr/>
          <p:nvPr/>
        </p:nvSpPr>
        <p:spPr>
          <a:xfrm>
            <a:off x="7280272" y="1733550"/>
            <a:ext cx="1298456"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900" dirty="0"/>
              <a:t>Attaching the template in Service now with comments</a:t>
            </a:r>
            <a:endParaRPr lang="en-US" sz="900" dirty="0"/>
          </a:p>
        </p:txBody>
      </p:sp>
      <p:sp>
        <p:nvSpPr>
          <p:cNvPr id="31" name="Rounded Rectangle 30"/>
          <p:cNvSpPr/>
          <p:nvPr/>
        </p:nvSpPr>
        <p:spPr>
          <a:xfrm>
            <a:off x="5735818" y="1773203"/>
            <a:ext cx="1111631" cy="44929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900" dirty="0"/>
              <a:t>C</a:t>
            </a:r>
            <a:r>
              <a:rPr lang="en-US" sz="900" dirty="0"/>
              <a:t>losing the ticket in SNOW</a:t>
            </a:r>
          </a:p>
        </p:txBody>
      </p:sp>
      <p:sp>
        <p:nvSpPr>
          <p:cNvPr id="33" name="Rounded Rectangle 32"/>
          <p:cNvSpPr/>
          <p:nvPr/>
        </p:nvSpPr>
        <p:spPr>
          <a:xfrm>
            <a:off x="7287394" y="874593"/>
            <a:ext cx="1154745" cy="44929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Quality Check</a:t>
            </a:r>
          </a:p>
        </p:txBody>
      </p:sp>
      <p:sp>
        <p:nvSpPr>
          <p:cNvPr id="35" name="Right Arrow 34"/>
          <p:cNvSpPr/>
          <p:nvPr/>
        </p:nvSpPr>
        <p:spPr>
          <a:xfrm>
            <a:off x="2945403" y="1041772"/>
            <a:ext cx="102597" cy="821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4343400" y="1047750"/>
            <a:ext cx="102597" cy="821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5715000" y="1047750"/>
            <a:ext cx="102597" cy="821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7086600" y="1047750"/>
            <a:ext cx="102597" cy="821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rot="5400000">
            <a:off x="8441254" y="1420413"/>
            <a:ext cx="84809" cy="101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7010400" y="1942759"/>
            <a:ext cx="101184" cy="95591"/>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70225" y="62491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6</a:t>
            </a:r>
          </a:p>
        </p:txBody>
      </p:sp>
      <p:sp>
        <p:nvSpPr>
          <p:cNvPr id="51" name="Oval 50"/>
          <p:cNvSpPr/>
          <p:nvPr/>
        </p:nvSpPr>
        <p:spPr>
          <a:xfrm>
            <a:off x="7370225" y="1379326"/>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7</a:t>
            </a:r>
          </a:p>
        </p:txBody>
      </p:sp>
      <p:sp>
        <p:nvSpPr>
          <p:cNvPr id="52" name="Oval 51"/>
          <p:cNvSpPr/>
          <p:nvPr/>
        </p:nvSpPr>
        <p:spPr>
          <a:xfrm>
            <a:off x="6024076" y="1379326"/>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8</a:t>
            </a:r>
          </a:p>
        </p:txBody>
      </p:sp>
      <p:sp>
        <p:nvSpPr>
          <p:cNvPr id="3" name="TextBox 2"/>
          <p:cNvSpPr txBox="1"/>
          <p:nvPr/>
        </p:nvSpPr>
        <p:spPr>
          <a:xfrm>
            <a:off x="381000" y="285750"/>
            <a:ext cx="4953000" cy="253916"/>
          </a:xfrm>
          <a:prstGeom prst="rect">
            <a:avLst/>
          </a:prstGeom>
          <a:noFill/>
        </p:spPr>
        <p:txBody>
          <a:bodyPr wrap="square" rtlCol="0">
            <a:spAutoFit/>
          </a:bodyPr>
          <a:lstStyle/>
          <a:p>
            <a:r>
              <a:rPr lang="en-US" sz="1050" b="1" dirty="0">
                <a:solidFill>
                  <a:srgbClr val="000000"/>
                </a:solidFill>
                <a:latin typeface="Arial" pitchFamily="34" charset="0"/>
              </a:rPr>
              <a:t>Material Creation &amp; Change Execution</a:t>
            </a:r>
            <a:endParaRPr lang="en-US" sz="1050" b="1" dirty="0">
              <a:solidFill>
                <a:srgbClr val="000000"/>
              </a:solidFill>
              <a:latin typeface="Arial" pitchFamily="34" charset="0"/>
              <a:cs typeface="Arial" pitchFamily="34" charset="0"/>
            </a:endParaRPr>
          </a:p>
        </p:txBody>
      </p:sp>
      <p:sp>
        <p:nvSpPr>
          <p:cNvPr id="42" name="Rounded Rectangle 41"/>
          <p:cNvSpPr/>
          <p:nvPr/>
        </p:nvSpPr>
        <p:spPr>
          <a:xfrm>
            <a:off x="1602953" y="2826553"/>
            <a:ext cx="1342450" cy="574344"/>
          </a:xfrm>
          <a:prstGeom prst="roundRect">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If details are CORRECT, process and make it available  in SAP</a:t>
            </a:r>
          </a:p>
        </p:txBody>
      </p:sp>
      <p:sp>
        <p:nvSpPr>
          <p:cNvPr id="43" name="Right Arrow 42"/>
          <p:cNvSpPr/>
          <p:nvPr/>
        </p:nvSpPr>
        <p:spPr>
          <a:xfrm>
            <a:off x="1425338" y="3022972"/>
            <a:ext cx="102597" cy="82178"/>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122170" y="2800350"/>
            <a:ext cx="1222509" cy="453213"/>
          </a:xfrm>
          <a:prstGeom prst="roundRect">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a:p>
            <a:pPr algn="ctr"/>
            <a:r>
              <a:rPr lang="en-US" sz="900" dirty="0"/>
              <a:t>Request Submission in Service now</a:t>
            </a:r>
          </a:p>
          <a:p>
            <a:pPr algn="ctr"/>
            <a:endParaRPr lang="en-US" sz="900" dirty="0"/>
          </a:p>
        </p:txBody>
      </p:sp>
      <p:sp>
        <p:nvSpPr>
          <p:cNvPr id="58" name="Rounded Rectangle 57"/>
          <p:cNvSpPr/>
          <p:nvPr/>
        </p:nvSpPr>
        <p:spPr>
          <a:xfrm>
            <a:off x="3267635" y="2865039"/>
            <a:ext cx="1171278" cy="450701"/>
          </a:xfrm>
          <a:prstGeom prst="roundRect">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900" dirty="0"/>
              <a:t>Performing Q</a:t>
            </a:r>
            <a:r>
              <a:rPr lang="en-US" sz="900" dirty="0"/>
              <a:t>quality check </a:t>
            </a:r>
          </a:p>
        </p:txBody>
      </p:sp>
      <p:sp>
        <p:nvSpPr>
          <p:cNvPr id="59" name="Rounded Rectangle 58"/>
          <p:cNvSpPr/>
          <p:nvPr/>
        </p:nvSpPr>
        <p:spPr>
          <a:xfrm>
            <a:off x="4745339" y="2824640"/>
            <a:ext cx="1342450" cy="532176"/>
          </a:xfrm>
          <a:prstGeom prst="roundRect">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If details are not sufficient, then request for additional details</a:t>
            </a:r>
          </a:p>
        </p:txBody>
      </p:sp>
      <p:sp>
        <p:nvSpPr>
          <p:cNvPr id="60" name="Oval 59"/>
          <p:cNvSpPr/>
          <p:nvPr/>
        </p:nvSpPr>
        <p:spPr>
          <a:xfrm>
            <a:off x="282338" y="2571750"/>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1</a:t>
            </a:r>
          </a:p>
        </p:txBody>
      </p:sp>
      <p:sp>
        <p:nvSpPr>
          <p:cNvPr id="61" name="Oval 60"/>
          <p:cNvSpPr/>
          <p:nvPr/>
        </p:nvSpPr>
        <p:spPr>
          <a:xfrm>
            <a:off x="1780845" y="260611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2</a:t>
            </a:r>
          </a:p>
        </p:txBody>
      </p:sp>
      <p:sp>
        <p:nvSpPr>
          <p:cNvPr id="62" name="Oval 61"/>
          <p:cNvSpPr/>
          <p:nvPr/>
        </p:nvSpPr>
        <p:spPr>
          <a:xfrm>
            <a:off x="3523649" y="2615313"/>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3</a:t>
            </a:r>
          </a:p>
        </p:txBody>
      </p:sp>
      <p:sp>
        <p:nvSpPr>
          <p:cNvPr id="63" name="Oval 62"/>
          <p:cNvSpPr/>
          <p:nvPr/>
        </p:nvSpPr>
        <p:spPr>
          <a:xfrm>
            <a:off x="4838160" y="260611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4</a:t>
            </a:r>
          </a:p>
        </p:txBody>
      </p:sp>
      <p:sp>
        <p:nvSpPr>
          <p:cNvPr id="66" name="Right Arrow 65"/>
          <p:cNvSpPr/>
          <p:nvPr/>
        </p:nvSpPr>
        <p:spPr>
          <a:xfrm>
            <a:off x="3048000" y="3022972"/>
            <a:ext cx="102597" cy="82178"/>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p:cNvSpPr/>
          <p:nvPr/>
        </p:nvSpPr>
        <p:spPr>
          <a:xfrm>
            <a:off x="4505277" y="3022972"/>
            <a:ext cx="102597" cy="82178"/>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82338" y="2266950"/>
            <a:ext cx="1851262" cy="253916"/>
          </a:xfrm>
          <a:prstGeom prst="rect">
            <a:avLst/>
          </a:prstGeom>
          <a:noFill/>
        </p:spPr>
        <p:txBody>
          <a:bodyPr wrap="square" rtlCol="0">
            <a:spAutoFit/>
          </a:bodyPr>
          <a:lstStyle/>
          <a:p>
            <a:r>
              <a:rPr lang="en-US" sz="1050" b="1" dirty="0">
                <a:solidFill>
                  <a:srgbClr val="000000"/>
                </a:solidFill>
                <a:latin typeface="Arial" pitchFamily="34" charset="0"/>
                <a:cs typeface="Arial" pitchFamily="34" charset="0"/>
              </a:rPr>
              <a:t>2. Offset</a:t>
            </a:r>
          </a:p>
        </p:txBody>
      </p:sp>
      <p:sp>
        <p:nvSpPr>
          <p:cNvPr id="72" name="Rounded Rectangle 71"/>
          <p:cNvSpPr/>
          <p:nvPr/>
        </p:nvSpPr>
        <p:spPr>
          <a:xfrm>
            <a:off x="1581553" y="4045753"/>
            <a:ext cx="1171278" cy="450701"/>
          </a:xfrm>
          <a:prstGeom prst="roundRect">
            <a:avLst/>
          </a:prstGeom>
          <a:ln>
            <a:solidFill>
              <a:srgbClr val="F15A2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Validating Input</a:t>
            </a:r>
          </a:p>
        </p:txBody>
      </p:sp>
      <p:sp>
        <p:nvSpPr>
          <p:cNvPr id="73" name="Right Arrow 72"/>
          <p:cNvSpPr/>
          <p:nvPr/>
        </p:nvSpPr>
        <p:spPr>
          <a:xfrm>
            <a:off x="1403938" y="4242172"/>
            <a:ext cx="102597" cy="82178"/>
          </a:xfrm>
          <a:prstGeom prst="rightArrow">
            <a:avLst/>
          </a:prstGeom>
          <a:solidFill>
            <a:srgbClr val="F15A29"/>
          </a:solidFill>
          <a:ln>
            <a:solidFill>
              <a:srgbClr val="F15A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100770" y="4019550"/>
            <a:ext cx="1222509" cy="453213"/>
          </a:xfrm>
          <a:prstGeom prst="roundRect">
            <a:avLst/>
          </a:prstGeom>
          <a:ln>
            <a:solidFill>
              <a:srgbClr val="F15A2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Request Submission in Service now</a:t>
            </a:r>
          </a:p>
        </p:txBody>
      </p:sp>
      <p:sp>
        <p:nvSpPr>
          <p:cNvPr id="75" name="Rounded Rectangle 74"/>
          <p:cNvSpPr/>
          <p:nvPr/>
        </p:nvSpPr>
        <p:spPr>
          <a:xfrm>
            <a:off x="5747337" y="4055289"/>
            <a:ext cx="1339263" cy="567882"/>
          </a:xfrm>
          <a:prstGeom prst="roundRect">
            <a:avLst/>
          </a:prstGeom>
          <a:ln>
            <a:solidFill>
              <a:srgbClr val="F15A2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Contacting Requestor for clarification\additional information</a:t>
            </a:r>
          </a:p>
        </p:txBody>
      </p:sp>
      <p:sp>
        <p:nvSpPr>
          <p:cNvPr id="76" name="Rounded Rectangle 75"/>
          <p:cNvSpPr/>
          <p:nvPr/>
        </p:nvSpPr>
        <p:spPr>
          <a:xfrm>
            <a:off x="2972259" y="4050037"/>
            <a:ext cx="1171278" cy="450701"/>
          </a:xfrm>
          <a:prstGeom prst="roundRect">
            <a:avLst/>
          </a:prstGeom>
          <a:ln>
            <a:solidFill>
              <a:srgbClr val="F15A2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Checking Duplicate</a:t>
            </a:r>
          </a:p>
        </p:txBody>
      </p:sp>
      <p:sp>
        <p:nvSpPr>
          <p:cNvPr id="77" name="Rounded Rectangle 76"/>
          <p:cNvSpPr/>
          <p:nvPr/>
        </p:nvSpPr>
        <p:spPr>
          <a:xfrm>
            <a:off x="4375737" y="4051927"/>
            <a:ext cx="1143001" cy="571244"/>
          </a:xfrm>
          <a:prstGeom prst="roundRect">
            <a:avLst/>
          </a:prstGeom>
          <a:ln>
            <a:solidFill>
              <a:srgbClr val="F15A2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Contacting Market Approver for the Rejecting confirmation</a:t>
            </a:r>
          </a:p>
        </p:txBody>
      </p:sp>
      <p:sp>
        <p:nvSpPr>
          <p:cNvPr id="78" name="Oval 77"/>
          <p:cNvSpPr/>
          <p:nvPr/>
        </p:nvSpPr>
        <p:spPr>
          <a:xfrm>
            <a:off x="260938" y="3790950"/>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1</a:t>
            </a:r>
          </a:p>
        </p:txBody>
      </p:sp>
      <p:sp>
        <p:nvSpPr>
          <p:cNvPr id="79" name="Oval 78"/>
          <p:cNvSpPr/>
          <p:nvPr/>
        </p:nvSpPr>
        <p:spPr>
          <a:xfrm>
            <a:off x="1759445" y="382531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2</a:t>
            </a:r>
          </a:p>
        </p:txBody>
      </p:sp>
      <p:sp>
        <p:nvSpPr>
          <p:cNvPr id="80" name="Oval 79"/>
          <p:cNvSpPr/>
          <p:nvPr/>
        </p:nvSpPr>
        <p:spPr>
          <a:xfrm>
            <a:off x="3124200" y="382531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3</a:t>
            </a:r>
          </a:p>
        </p:txBody>
      </p:sp>
      <p:sp>
        <p:nvSpPr>
          <p:cNvPr id="81" name="Oval 80"/>
          <p:cNvSpPr/>
          <p:nvPr/>
        </p:nvSpPr>
        <p:spPr>
          <a:xfrm>
            <a:off x="4538298" y="382531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4</a:t>
            </a:r>
          </a:p>
        </p:txBody>
      </p:sp>
      <p:sp>
        <p:nvSpPr>
          <p:cNvPr id="82" name="Oval 81"/>
          <p:cNvSpPr/>
          <p:nvPr/>
        </p:nvSpPr>
        <p:spPr>
          <a:xfrm>
            <a:off x="5952396" y="382008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5</a:t>
            </a:r>
          </a:p>
        </p:txBody>
      </p:sp>
      <p:sp>
        <p:nvSpPr>
          <p:cNvPr id="83" name="Rounded Rectangle 82"/>
          <p:cNvSpPr/>
          <p:nvPr/>
        </p:nvSpPr>
        <p:spPr>
          <a:xfrm>
            <a:off x="7340657" y="4099705"/>
            <a:ext cx="1143001" cy="449290"/>
          </a:xfrm>
          <a:prstGeom prst="roundRect">
            <a:avLst/>
          </a:prstGeom>
          <a:ln>
            <a:solidFill>
              <a:srgbClr val="F15A2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a:t>Updating the same comments in snow while closing </a:t>
            </a:r>
          </a:p>
        </p:txBody>
      </p:sp>
      <p:sp>
        <p:nvSpPr>
          <p:cNvPr id="84" name="Right Arrow 83"/>
          <p:cNvSpPr/>
          <p:nvPr/>
        </p:nvSpPr>
        <p:spPr>
          <a:xfrm>
            <a:off x="2825341" y="4242172"/>
            <a:ext cx="102597" cy="82178"/>
          </a:xfrm>
          <a:prstGeom prst="rightArrow">
            <a:avLst/>
          </a:prstGeom>
          <a:solidFill>
            <a:srgbClr val="F15A29"/>
          </a:solidFill>
          <a:ln>
            <a:solidFill>
              <a:srgbClr val="F15A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p:cNvSpPr/>
          <p:nvPr/>
        </p:nvSpPr>
        <p:spPr>
          <a:xfrm>
            <a:off x="4223338" y="4248150"/>
            <a:ext cx="102597" cy="82178"/>
          </a:xfrm>
          <a:prstGeom prst="rightArrow">
            <a:avLst/>
          </a:prstGeom>
          <a:solidFill>
            <a:srgbClr val="F15A29"/>
          </a:solidFill>
          <a:ln>
            <a:solidFill>
              <a:srgbClr val="F15A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p:cNvSpPr/>
          <p:nvPr/>
        </p:nvSpPr>
        <p:spPr>
          <a:xfrm>
            <a:off x="5594938" y="4248150"/>
            <a:ext cx="102597" cy="82178"/>
          </a:xfrm>
          <a:prstGeom prst="rightArrow">
            <a:avLst/>
          </a:prstGeom>
          <a:solidFill>
            <a:srgbClr val="F15A29"/>
          </a:solidFill>
          <a:ln>
            <a:solidFill>
              <a:srgbClr val="F15A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a:off x="7212603" y="4248150"/>
            <a:ext cx="102597" cy="82178"/>
          </a:xfrm>
          <a:prstGeom prst="rightArrow">
            <a:avLst/>
          </a:prstGeom>
          <a:solidFill>
            <a:srgbClr val="F15A29"/>
          </a:solidFill>
          <a:ln>
            <a:solidFill>
              <a:srgbClr val="F15A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389207" y="3825319"/>
            <a:ext cx="859375" cy="19423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accent6">
                    <a:lumMod val="75000"/>
                  </a:schemeClr>
                </a:solidFill>
              </a:rPr>
              <a:t>STEP 6</a:t>
            </a:r>
          </a:p>
        </p:txBody>
      </p:sp>
      <p:sp>
        <p:nvSpPr>
          <p:cNvPr id="89" name="TextBox 88"/>
          <p:cNvSpPr txBox="1"/>
          <p:nvPr/>
        </p:nvSpPr>
        <p:spPr>
          <a:xfrm>
            <a:off x="260938" y="3486150"/>
            <a:ext cx="4419600" cy="253916"/>
          </a:xfrm>
          <a:prstGeom prst="rect">
            <a:avLst/>
          </a:prstGeom>
          <a:noFill/>
        </p:spPr>
        <p:txBody>
          <a:bodyPr wrap="square" rtlCol="0">
            <a:spAutoFit/>
          </a:bodyPr>
          <a:lstStyle/>
          <a:p>
            <a:r>
              <a:rPr lang="en-US" sz="1050" b="1" dirty="0">
                <a:solidFill>
                  <a:srgbClr val="000000"/>
                </a:solidFill>
                <a:latin typeface="Arial" pitchFamily="34" charset="0"/>
                <a:cs typeface="Arial" pitchFamily="34" charset="0"/>
              </a:rPr>
              <a:t>3. Queries</a:t>
            </a:r>
          </a:p>
        </p:txBody>
      </p:sp>
    </p:spTree>
    <p:extLst>
      <p:ext uri="{BB962C8B-B14F-4D97-AF65-F5344CB8AC3E}">
        <p14:creationId xmlns:p14="http://schemas.microsoft.com/office/powerpoint/2010/main" val="365009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33832915"/>
              </p:ext>
            </p:extLst>
          </p:nvPr>
        </p:nvGraphicFramePr>
        <p:xfrm>
          <a:off x="228599" y="602584"/>
          <a:ext cx="8763000" cy="2643536"/>
        </p:xfrm>
        <a:graphic>
          <a:graphicData uri="http://schemas.openxmlformats.org/drawingml/2006/table">
            <a:tbl>
              <a:tblPr firstRow="1" bandRow="1">
                <a:tableStyleId>{2D5ABB26-0587-4C30-8999-92F81FD0307C}</a:tableStyleId>
              </a:tblPr>
              <a:tblGrid>
                <a:gridCol w="1447801">
                  <a:extLst>
                    <a:ext uri="{9D8B030D-6E8A-4147-A177-3AD203B41FA5}">
                      <a16:colId xmlns:a16="http://schemas.microsoft.com/office/drawing/2014/main" val="20000"/>
                    </a:ext>
                  </a:extLst>
                </a:gridCol>
                <a:gridCol w="2057399">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11816">
                <a:tc>
                  <a:txBody>
                    <a:bodyPr/>
                    <a:lstStyle/>
                    <a:p>
                      <a:pPr algn="ctr"/>
                      <a:r>
                        <a:rPr lang="en-US" sz="1400" dirty="0">
                          <a:solidFill>
                            <a:srgbClr val="000000"/>
                          </a:solidFill>
                          <a:latin typeface="+mj-lt"/>
                        </a:rPr>
                        <a:t>Supplier</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rgbClr val="000000"/>
                          </a:solidFill>
                          <a:latin typeface="+mj-lt"/>
                        </a:rPr>
                        <a:t>Input</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rgbClr val="000000"/>
                          </a:solidFill>
                          <a:latin typeface="+mj-lt"/>
                        </a:rPr>
                        <a:t>Process</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rgbClr val="000000"/>
                          </a:solidFill>
                          <a:latin typeface="+mj-lt"/>
                        </a:rPr>
                        <a:t>Output</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400" dirty="0">
                          <a:solidFill>
                            <a:srgbClr val="000000"/>
                          </a:solidFill>
                          <a:latin typeface="+mj-lt"/>
                        </a:rPr>
                        <a:t>Customer</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331720">
                <a:tc>
                  <a:txBody>
                    <a:bodyPr/>
                    <a:lstStyle/>
                    <a:p>
                      <a:r>
                        <a:rPr lang="en-US" sz="1400" dirty="0">
                          <a:latin typeface="+mj-lt"/>
                        </a:rPr>
                        <a:t>Requestor</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342900" indent="-342900">
                        <a:buAutoNum type="arabicPeriod"/>
                      </a:pPr>
                      <a:r>
                        <a:rPr lang="en-US" sz="1400" dirty="0">
                          <a:latin typeface="+mj-lt"/>
                        </a:rPr>
                        <a:t>Ticket Service now</a:t>
                      </a:r>
                    </a:p>
                    <a:p>
                      <a:pPr marL="342900" indent="-342900">
                        <a:buAutoNum type="arabicPeriod"/>
                      </a:pPr>
                      <a:r>
                        <a:rPr lang="en-US" sz="1400" dirty="0">
                          <a:latin typeface="+mj-lt"/>
                        </a:rPr>
                        <a:t>Supporting documents</a:t>
                      </a:r>
                      <a:endParaRPr lang="en-US" sz="1400" baseline="0" dirty="0">
                        <a:latin typeface="+mj-lt"/>
                      </a:endParaRPr>
                    </a:p>
                    <a:p>
                      <a:pPr marL="0" indent="0">
                        <a:buNone/>
                      </a:pPr>
                      <a:endParaRPr lang="en-US" sz="1400" baseline="0" dirty="0">
                        <a:latin typeface="+mj-lt"/>
                      </a:endParaRPr>
                    </a:p>
                    <a:p>
                      <a:endParaRPr lang="en-US" sz="1400" dirty="0">
                        <a:latin typeface="+mj-lt"/>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342900" indent="-342900">
                        <a:buAutoNum type="arabicPeriod"/>
                      </a:pPr>
                      <a:r>
                        <a:rPr lang="en-US" sz="1400" dirty="0">
                          <a:latin typeface="+mj-lt"/>
                        </a:rPr>
                        <a:t>Validation</a:t>
                      </a:r>
                    </a:p>
                    <a:p>
                      <a:pPr marL="342900" indent="-342900">
                        <a:buAutoNum type="arabicPeriod"/>
                      </a:pPr>
                      <a:r>
                        <a:rPr lang="en-US" sz="1400" dirty="0">
                          <a:latin typeface="+mj-lt"/>
                        </a:rPr>
                        <a:t>Obtain</a:t>
                      </a:r>
                      <a:r>
                        <a:rPr lang="en-US" sz="1400" baseline="0" dirty="0">
                          <a:latin typeface="+mj-lt"/>
                        </a:rPr>
                        <a:t> approval from stakeholders</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dirty="0">
                          <a:latin typeface="+mj-lt"/>
                        </a:rPr>
                        <a:t>Creation/Change in SAP</a:t>
                      </a:r>
                    </a:p>
                    <a:p>
                      <a:pPr marL="342900" indent="-342900">
                        <a:buAutoNum type="arabicPeriod"/>
                      </a:pPr>
                      <a:r>
                        <a:rPr lang="en-US" sz="1400" baseline="0" dirty="0">
                          <a:latin typeface="+mj-lt"/>
                        </a:rPr>
                        <a:t>Ticket closure</a:t>
                      </a:r>
                      <a:endParaRPr lang="en-US" sz="1400" dirty="0">
                        <a:latin typeface="+mj-lt"/>
                      </a:endParaRPr>
                    </a:p>
                    <a:p>
                      <a:pPr marL="342900" indent="-342900">
                        <a:buAutoNum type="arabicPeriod"/>
                      </a:pPr>
                      <a:endParaRPr lang="en-US" sz="1400" dirty="0">
                        <a:latin typeface="+mj-lt"/>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342900" indent="-342900">
                        <a:buAutoNum type="arabicPeriod"/>
                      </a:pPr>
                      <a:r>
                        <a:rPr lang="en-US" sz="1400" dirty="0">
                          <a:latin typeface="+mj-lt"/>
                        </a:rPr>
                        <a:t>Ticket closure</a:t>
                      </a:r>
                    </a:p>
                    <a:p>
                      <a:pPr marL="342900" indent="-342900">
                        <a:buAutoNum type="arabicPeriod"/>
                      </a:pPr>
                      <a:r>
                        <a:rPr lang="en-US" sz="1400" dirty="0">
                          <a:latin typeface="+mj-lt"/>
                        </a:rPr>
                        <a:t>Create\Update</a:t>
                      </a:r>
                      <a:r>
                        <a:rPr lang="en-US" sz="1400" baseline="0" dirty="0">
                          <a:latin typeface="+mj-lt"/>
                        </a:rPr>
                        <a:t> Master Data</a:t>
                      </a:r>
                      <a:endParaRPr lang="en-US" sz="1400" dirty="0">
                        <a:latin typeface="+mj-lt"/>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400" dirty="0">
                          <a:latin typeface="+mj-lt"/>
                        </a:rPr>
                        <a:t>Requestor</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89"/>
          <p:cNvSpPr txBox="1">
            <a:spLocks noChangeArrowheads="1"/>
          </p:cNvSpPr>
          <p:nvPr/>
        </p:nvSpPr>
        <p:spPr bwMode="auto">
          <a:xfrm>
            <a:off x="304800" y="110951"/>
            <a:ext cx="2426697" cy="477054"/>
          </a:xfrm>
          <a:prstGeom prst="rect">
            <a:avLst/>
          </a:prstGeom>
          <a:noFill/>
          <a:ln w="9525">
            <a:noFill/>
            <a:miter lim="800000"/>
            <a:headEnd/>
            <a:tailEnd/>
          </a:ln>
        </p:spPr>
        <p:txBody>
          <a:bodyPr wrap="square">
            <a:spAutoFit/>
          </a:bodyPr>
          <a:lstStyle/>
          <a:p>
            <a:pPr fontAlgn="base">
              <a:spcBef>
                <a:spcPct val="0"/>
              </a:spcBef>
              <a:spcAft>
                <a:spcPct val="0"/>
              </a:spcAft>
              <a:buFontTx/>
              <a:buNone/>
              <a:defRPr/>
            </a:pPr>
            <a:r>
              <a:rPr lang="en-US" sz="2500" b="1" dirty="0">
                <a:solidFill>
                  <a:schemeClr val="accent1"/>
                </a:solidFill>
                <a:latin typeface="Arial" pitchFamily="34" charset="0"/>
                <a:ea typeface="+mj-ea"/>
                <a:cs typeface="Arial" pitchFamily="34" charset="0"/>
              </a:rPr>
              <a:t>SIPOC</a:t>
            </a:r>
          </a:p>
        </p:txBody>
      </p:sp>
      <p:sp>
        <p:nvSpPr>
          <p:cNvPr id="9" name="Slide Number Placeholder 1"/>
          <p:cNvSpPr>
            <a:spLocks noGrp="1"/>
          </p:cNvSpPr>
          <p:nvPr>
            <p:ph type="sldNum" sz="quarter" idx="4294967295"/>
          </p:nvPr>
        </p:nvSpPr>
        <p:spPr>
          <a:xfrm>
            <a:off x="4506245" y="4907417"/>
            <a:ext cx="131511" cy="129266"/>
          </a:xfrm>
          <a:prstGeom prst="rect">
            <a:avLst/>
          </a:prstGeom>
        </p:spPr>
        <p:txBody>
          <a:bodyPr/>
          <a:lstStyle/>
          <a:p>
            <a:pPr>
              <a:defRPr/>
            </a:pPr>
            <a:fld id="{C4CB27F2-16A8-4A19-9A49-FC3C1D46B430}" type="slidenum">
              <a:rPr lang="en-GB" sz="600">
                <a:solidFill>
                  <a:schemeClr val="bg1"/>
                </a:solidFill>
              </a:rPr>
              <a:pPr>
                <a:defRPr/>
              </a:pPr>
              <a:t>4</a:t>
            </a:fld>
            <a:endParaRPr lang="en-GB" sz="600" dirty="0">
              <a:solidFill>
                <a:schemeClr val="bg1"/>
              </a:solidFill>
            </a:endParaRPr>
          </a:p>
        </p:txBody>
      </p:sp>
    </p:spTree>
    <p:extLst>
      <p:ext uri="{BB962C8B-B14F-4D97-AF65-F5344CB8AC3E}">
        <p14:creationId xmlns:p14="http://schemas.microsoft.com/office/powerpoint/2010/main" val="252798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0844"/>
            <a:ext cx="6172200" cy="500853"/>
          </a:xfrm>
        </p:spPr>
        <p:txBody>
          <a:bodyPr/>
          <a:lstStyle/>
          <a:p>
            <a:r>
              <a:rPr lang="en-US" dirty="0"/>
              <a:t>CTQ Tree</a:t>
            </a:r>
          </a:p>
        </p:txBody>
      </p:sp>
      <p:sp>
        <p:nvSpPr>
          <p:cNvPr id="4" name="Rectangle 9"/>
          <p:cNvSpPr>
            <a:spLocks noChangeArrowheads="1"/>
          </p:cNvSpPr>
          <p:nvPr/>
        </p:nvSpPr>
        <p:spPr bwMode="auto">
          <a:xfrm>
            <a:off x="4058536" y="1000857"/>
            <a:ext cx="1123064" cy="400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latin typeface="Arial" panose="020B0604020202020204" pitchFamily="34" charset="0"/>
                <a:cs typeface="Arial" panose="020B0604020202020204" pitchFamily="34" charset="0"/>
              </a:rPr>
              <a:t>PMD</a:t>
            </a:r>
          </a:p>
        </p:txBody>
      </p:sp>
      <p:sp>
        <p:nvSpPr>
          <p:cNvPr id="13" name="Rectangle 59"/>
          <p:cNvSpPr>
            <a:spLocks noChangeArrowheads="1"/>
          </p:cNvSpPr>
          <p:nvPr/>
        </p:nvSpPr>
        <p:spPr bwMode="auto">
          <a:xfrm>
            <a:off x="3962400" y="2495550"/>
            <a:ext cx="1371600" cy="4043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 Reducing Manual intervention</a:t>
            </a:r>
          </a:p>
        </p:txBody>
      </p:sp>
      <p:cxnSp>
        <p:nvCxnSpPr>
          <p:cNvPr id="48" name="Straight Arrow Connector 47"/>
          <p:cNvCxnSpPr/>
          <p:nvPr/>
        </p:nvCxnSpPr>
        <p:spPr>
          <a:xfrm>
            <a:off x="4648200" y="13525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884714" y="1657350"/>
            <a:ext cx="3516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884714" y="16573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666906" y="16573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21_"/>
          <p:cNvSpPr>
            <a:spLocks noChangeArrowheads="1"/>
          </p:cNvSpPr>
          <p:nvPr/>
        </p:nvSpPr>
        <p:spPr bwMode="auto">
          <a:xfrm>
            <a:off x="2257868" y="1964531"/>
            <a:ext cx="1275464" cy="340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Query Handling</a:t>
            </a:r>
          </a:p>
        </p:txBody>
      </p:sp>
      <p:cxnSp>
        <p:nvCxnSpPr>
          <p:cNvPr id="62" name="Straight Arrow Connector 61"/>
          <p:cNvCxnSpPr/>
          <p:nvPr/>
        </p:nvCxnSpPr>
        <p:spPr>
          <a:xfrm>
            <a:off x="4648200" y="22669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21_"/>
          <p:cNvSpPr>
            <a:spLocks noChangeArrowheads="1"/>
          </p:cNvSpPr>
          <p:nvPr/>
        </p:nvSpPr>
        <p:spPr bwMode="auto">
          <a:xfrm>
            <a:off x="3977165" y="1964531"/>
            <a:ext cx="1447800" cy="340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Improve Utilization % </a:t>
            </a:r>
          </a:p>
        </p:txBody>
      </p:sp>
      <p:cxnSp>
        <p:nvCxnSpPr>
          <p:cNvPr id="18" name="Straight Arrow Connector 17"/>
          <p:cNvCxnSpPr/>
          <p:nvPr/>
        </p:nvCxnSpPr>
        <p:spPr>
          <a:xfrm>
            <a:off x="6404741" y="16573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21_"/>
          <p:cNvSpPr>
            <a:spLocks noChangeArrowheads="1"/>
          </p:cNvSpPr>
          <p:nvPr/>
        </p:nvSpPr>
        <p:spPr bwMode="auto">
          <a:xfrm>
            <a:off x="5676900" y="1930351"/>
            <a:ext cx="1447800" cy="340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Reduce execution time% </a:t>
            </a:r>
          </a:p>
        </p:txBody>
      </p:sp>
      <p:sp>
        <p:nvSpPr>
          <p:cNvPr id="19" name="Rectangle 59"/>
          <p:cNvSpPr>
            <a:spLocks noChangeArrowheads="1"/>
          </p:cNvSpPr>
          <p:nvPr/>
        </p:nvSpPr>
        <p:spPr bwMode="auto">
          <a:xfrm>
            <a:off x="2209800" y="3333750"/>
            <a:ext cx="1371600" cy="500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Contacting requestors to follow standard templates </a:t>
            </a:r>
          </a:p>
        </p:txBody>
      </p:sp>
      <p:sp>
        <p:nvSpPr>
          <p:cNvPr id="23" name="Rectangle 59"/>
          <p:cNvSpPr>
            <a:spLocks noChangeArrowheads="1"/>
          </p:cNvSpPr>
          <p:nvPr/>
        </p:nvSpPr>
        <p:spPr bwMode="auto">
          <a:xfrm>
            <a:off x="5715000" y="3333750"/>
            <a:ext cx="1371600" cy="575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Elimination of non - value added activities   </a:t>
            </a:r>
          </a:p>
        </p:txBody>
      </p:sp>
      <p:cxnSp>
        <p:nvCxnSpPr>
          <p:cNvPr id="24" name="Straight Connector 23"/>
          <p:cNvCxnSpPr/>
          <p:nvPr/>
        </p:nvCxnSpPr>
        <p:spPr>
          <a:xfrm flipV="1">
            <a:off x="2910155" y="3105150"/>
            <a:ext cx="3490645" cy="4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910155" y="31051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00800" y="31051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48200" y="287655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81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962150"/>
            <a:ext cx="2438400" cy="500853"/>
          </a:xfrm>
        </p:spPr>
        <p:txBody>
          <a:bodyPr/>
          <a:lstStyle/>
          <a:p>
            <a:r>
              <a:rPr lang="en-US" dirty="0"/>
              <a:t>Measure</a:t>
            </a:r>
          </a:p>
        </p:txBody>
      </p:sp>
    </p:spTree>
    <p:extLst>
      <p:ext uri="{BB962C8B-B14F-4D97-AF65-F5344CB8AC3E}">
        <p14:creationId xmlns:p14="http://schemas.microsoft.com/office/powerpoint/2010/main" val="331905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25"/>
          <p:cNvGraphicFramePr>
            <a:graphicFrameLocks noGrp="1"/>
          </p:cNvGraphicFramePr>
          <p:nvPr>
            <p:extLst>
              <p:ext uri="{D42A27DB-BD31-4B8C-83A1-F6EECF244321}">
                <p14:modId xmlns:p14="http://schemas.microsoft.com/office/powerpoint/2010/main" val="3580670913"/>
              </p:ext>
            </p:extLst>
          </p:nvPr>
        </p:nvGraphicFramePr>
        <p:xfrm>
          <a:off x="304800" y="1733550"/>
          <a:ext cx="8458198" cy="944880"/>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0000"/>
                    </a:ext>
                  </a:extLst>
                </a:gridCol>
                <a:gridCol w="1117349">
                  <a:extLst>
                    <a:ext uri="{9D8B030D-6E8A-4147-A177-3AD203B41FA5}">
                      <a16:colId xmlns:a16="http://schemas.microsoft.com/office/drawing/2014/main" val="20001"/>
                    </a:ext>
                  </a:extLst>
                </a:gridCol>
                <a:gridCol w="1004934">
                  <a:extLst>
                    <a:ext uri="{9D8B030D-6E8A-4147-A177-3AD203B41FA5}">
                      <a16:colId xmlns:a16="http://schemas.microsoft.com/office/drawing/2014/main" val="20002"/>
                    </a:ext>
                  </a:extLst>
                </a:gridCol>
                <a:gridCol w="1172424">
                  <a:extLst>
                    <a:ext uri="{9D8B030D-6E8A-4147-A177-3AD203B41FA5}">
                      <a16:colId xmlns:a16="http://schemas.microsoft.com/office/drawing/2014/main" val="20003"/>
                    </a:ext>
                  </a:extLst>
                </a:gridCol>
                <a:gridCol w="1674891">
                  <a:extLst>
                    <a:ext uri="{9D8B030D-6E8A-4147-A177-3AD203B41FA5}">
                      <a16:colId xmlns:a16="http://schemas.microsoft.com/office/drawing/2014/main" val="20004"/>
                    </a:ext>
                  </a:extLst>
                </a:gridCol>
                <a:gridCol w="1507400">
                  <a:extLst>
                    <a:ext uri="{9D8B030D-6E8A-4147-A177-3AD203B41FA5}">
                      <a16:colId xmlns:a16="http://schemas.microsoft.com/office/drawing/2014/main" val="20005"/>
                    </a:ext>
                  </a:extLst>
                </a:gridCol>
              </a:tblGrid>
              <a:tr h="286352">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rgbClr val="000000"/>
                          </a:solidFill>
                          <a:latin typeface="Arial" pitchFamily="34" charset="0"/>
                          <a:cs typeface="Arial" pitchFamily="34" charset="0"/>
                        </a:rPr>
                        <a:t>Performance Measure</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rgbClr val="000000"/>
                          </a:solidFill>
                          <a:latin typeface="Arial" pitchFamily="34" charset="0"/>
                          <a:cs typeface="Arial" pitchFamily="34" charset="0"/>
                        </a:rPr>
                        <a:t>Data Source &amp; location</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rgbClr val="000000"/>
                          </a:solidFill>
                          <a:latin typeface="Arial" pitchFamily="34" charset="0"/>
                          <a:cs typeface="Arial" pitchFamily="34" charset="0"/>
                        </a:rPr>
                        <a:t>Sample Size</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rgbClr val="000000"/>
                          </a:solidFill>
                          <a:latin typeface="Arial" pitchFamily="34" charset="0"/>
                          <a:cs typeface="Arial" pitchFamily="34" charset="0"/>
                        </a:rPr>
                        <a:t>Who will collect data</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rgbClr val="000000"/>
                          </a:solidFill>
                          <a:latin typeface="Arial" pitchFamily="34" charset="0"/>
                          <a:cs typeface="Arial" pitchFamily="34" charset="0"/>
                        </a:rPr>
                        <a:t>When will data be collected</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a:solidFill>
                            <a:srgbClr val="000000"/>
                          </a:solidFill>
                          <a:latin typeface="Arial" pitchFamily="34" charset="0"/>
                          <a:cs typeface="Arial" pitchFamily="34" charset="0"/>
                        </a:rPr>
                        <a:t>Data period</a:t>
                      </a:r>
                    </a:p>
                  </a:txBody>
                  <a:tcPr marL="68580" marR="6858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1242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800" i="1" kern="1200" dirty="0">
                        <a:solidFill>
                          <a:schemeClr val="bg1">
                            <a:lumMod val="50000"/>
                          </a:schemeClr>
                        </a:solidFill>
                        <a:latin typeface="Arial"/>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rgbClr val="000000"/>
                          </a:solidFill>
                          <a:latin typeface="Arial"/>
                          <a:ea typeface="+mn-ea"/>
                          <a:cs typeface="+mn-cs"/>
                        </a:rPr>
                        <a:t>Utilization hours</a:t>
                      </a:r>
                      <a:endParaRPr lang="en-US" sz="1000" kern="1200" dirty="0">
                        <a:solidFill>
                          <a:srgbClr val="000000"/>
                        </a:solidFill>
                        <a:latin typeface="Arial"/>
                        <a:ea typeface="+mn-ea"/>
                        <a:cs typeface="+mn-cs"/>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200" b="0" dirty="0">
                        <a:solidFill>
                          <a:schemeClr val="tx2"/>
                        </a:solidFill>
                        <a:latin typeface="Arial" pitchFamily="34" charset="0"/>
                        <a:cs typeface="Arial" pitchFamily="34" charset="0"/>
                      </a:endParaRPr>
                    </a:p>
                    <a:p>
                      <a:pPr algn="ctr"/>
                      <a:r>
                        <a:rPr lang="en-US" sz="900" b="0" kern="1200" dirty="0">
                          <a:solidFill>
                            <a:srgbClr val="000000"/>
                          </a:solidFill>
                          <a:latin typeface="Arial" pitchFamily="34" charset="0"/>
                          <a:ea typeface="+mn-ea"/>
                          <a:cs typeface="Arial" pitchFamily="34" charset="0"/>
                        </a:rPr>
                        <a:t>Service now</a:t>
                      </a:r>
                    </a:p>
                    <a:p>
                      <a:endParaRPr lang="en-US" sz="1200" b="0" dirty="0">
                        <a:solidFill>
                          <a:schemeClr val="tx2"/>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200" b="0" dirty="0">
                        <a:solidFill>
                          <a:schemeClr val="tx2"/>
                        </a:solidFill>
                        <a:latin typeface="Arial" pitchFamily="34" charset="0"/>
                        <a:cs typeface="Arial" pitchFamily="34" charset="0"/>
                      </a:endParaRPr>
                    </a:p>
                    <a:p>
                      <a:pPr marL="0" algn="ctr" defTabSz="914400" rtl="0" eaLnBrk="1" latinLnBrk="0" hangingPunct="1"/>
                      <a:r>
                        <a:rPr lang="en-US" sz="900" b="0" kern="1200" dirty="0">
                          <a:solidFill>
                            <a:srgbClr val="000000"/>
                          </a:solidFill>
                          <a:latin typeface="Arial" pitchFamily="34" charset="0"/>
                          <a:ea typeface="+mn-ea"/>
                          <a:cs typeface="Arial" pitchFamily="34" charset="0"/>
                        </a:rPr>
                        <a:t>100%</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900" b="0" kern="1200" dirty="0">
                        <a:solidFill>
                          <a:srgbClr val="000000"/>
                        </a:solidFill>
                        <a:latin typeface="Arial" pitchFamily="34" charset="0"/>
                        <a:ea typeface="+mn-ea"/>
                        <a:cs typeface="Arial" pitchFamily="34" charset="0"/>
                      </a:endParaRPr>
                    </a:p>
                    <a:p>
                      <a:r>
                        <a:rPr lang="en-US" sz="900" b="0" kern="1200" dirty="0">
                          <a:solidFill>
                            <a:srgbClr val="000000"/>
                          </a:solidFill>
                          <a:latin typeface="Arial" pitchFamily="34" charset="0"/>
                          <a:ea typeface="+mn-ea"/>
                          <a:cs typeface="Arial" pitchFamily="34" charset="0"/>
                        </a:rPr>
                        <a:t>Ramamurthy.K</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algn="l" defTabSz="914400" rtl="0" eaLnBrk="1" latinLnBrk="0" hangingPunct="1"/>
                      <a:endParaRPr lang="en-US" sz="900" b="0" kern="1200" dirty="0">
                        <a:solidFill>
                          <a:srgbClr val="000000"/>
                        </a:solidFill>
                        <a:latin typeface="Arial" pitchFamily="34" charset="0"/>
                        <a:ea typeface="+mn-ea"/>
                        <a:cs typeface="Arial" pitchFamily="34" charset="0"/>
                      </a:endParaRPr>
                    </a:p>
                    <a:p>
                      <a:pPr marL="0" algn="l" defTabSz="914400" rtl="0" eaLnBrk="1" latinLnBrk="0" hangingPunct="1"/>
                      <a:r>
                        <a:rPr lang="en-US" sz="900" b="0" kern="1200" dirty="0">
                          <a:solidFill>
                            <a:srgbClr val="000000"/>
                          </a:solidFill>
                          <a:latin typeface="Arial" pitchFamily="34" charset="0"/>
                          <a:ea typeface="+mn-ea"/>
                          <a:cs typeface="Arial" pitchFamily="34" charset="0"/>
                        </a:rPr>
                        <a:t>Monthly Once</a:t>
                      </a: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900" b="0" kern="1200" dirty="0">
                          <a:solidFill>
                            <a:srgbClr val="000000"/>
                          </a:solidFill>
                          <a:latin typeface="Arial" pitchFamily="34" charset="0"/>
                          <a:ea typeface="+mn-ea"/>
                          <a:cs typeface="Arial" pitchFamily="34" charset="0"/>
                        </a:rPr>
                        <a:t>Apr’19 </a:t>
                      </a:r>
                      <a:r>
                        <a:rPr lang="en-US" sz="900" b="0" kern="1200" baseline="0" dirty="0">
                          <a:solidFill>
                            <a:srgbClr val="000000"/>
                          </a:solidFill>
                          <a:latin typeface="Arial" pitchFamily="34" charset="0"/>
                          <a:ea typeface="+mn-ea"/>
                          <a:cs typeface="Arial" pitchFamily="34" charset="0"/>
                        </a:rPr>
                        <a:t>,May’19 &amp; June ‘19</a:t>
                      </a:r>
                      <a:endParaRPr lang="en-US" sz="900" b="0" kern="1200" dirty="0">
                        <a:solidFill>
                          <a:srgbClr val="000000"/>
                        </a:solidFill>
                        <a:latin typeface="Arial" pitchFamily="34" charset="0"/>
                        <a:ea typeface="+mn-ea"/>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89"/>
          <p:cNvSpPr txBox="1">
            <a:spLocks noChangeArrowheads="1"/>
          </p:cNvSpPr>
          <p:nvPr/>
        </p:nvSpPr>
        <p:spPr bwMode="auto">
          <a:xfrm>
            <a:off x="304800" y="114300"/>
            <a:ext cx="4786939" cy="369332"/>
          </a:xfrm>
          <a:prstGeom prst="rect">
            <a:avLst/>
          </a:prstGeom>
          <a:noFill/>
          <a:ln w="9525">
            <a:noFill/>
            <a:miter lim="800000"/>
            <a:headEnd/>
            <a:tailEnd/>
          </a:ln>
        </p:spPr>
        <p:txBody>
          <a:bodyPr wrap="square">
            <a:spAutoFit/>
          </a:bodyPr>
          <a:lstStyle/>
          <a:p>
            <a:pPr fontAlgn="base">
              <a:spcBef>
                <a:spcPct val="0"/>
              </a:spcBef>
              <a:spcAft>
                <a:spcPct val="0"/>
              </a:spcAft>
              <a:defRPr/>
            </a:pPr>
            <a:r>
              <a:rPr lang="en-US" b="1" dirty="0">
                <a:solidFill>
                  <a:schemeClr val="tx2"/>
                </a:solidFill>
                <a:latin typeface="Arial" pitchFamily="34" charset="0"/>
                <a:ea typeface="+mj-ea"/>
                <a:cs typeface="Arial" pitchFamily="34" charset="0"/>
              </a:rPr>
              <a:t>Measurement Plan</a:t>
            </a:r>
          </a:p>
        </p:txBody>
      </p:sp>
      <p:sp>
        <p:nvSpPr>
          <p:cNvPr id="13" name="Slide Number Placeholder 1"/>
          <p:cNvSpPr>
            <a:spLocks noGrp="1"/>
          </p:cNvSpPr>
          <p:nvPr>
            <p:ph type="sldNum" sz="quarter" idx="4294967295"/>
          </p:nvPr>
        </p:nvSpPr>
        <p:spPr>
          <a:xfrm>
            <a:off x="4531893" y="4907417"/>
            <a:ext cx="80215" cy="129266"/>
          </a:xfrm>
          <a:prstGeom prst="rect">
            <a:avLst/>
          </a:prstGeom>
        </p:spPr>
        <p:txBody>
          <a:bodyPr/>
          <a:lstStyle/>
          <a:p>
            <a:pPr>
              <a:defRPr/>
            </a:pPr>
            <a:fld id="{C4CB27F2-16A8-4A19-9A49-FC3C1D46B430}" type="slidenum">
              <a:rPr lang="en-GB" sz="600">
                <a:solidFill>
                  <a:schemeClr val="bg1"/>
                </a:solidFill>
              </a:rPr>
              <a:pPr>
                <a:defRPr/>
              </a:pPr>
              <a:t>7</a:t>
            </a:fld>
            <a:endParaRPr lang="en-GB" sz="600" dirty="0">
              <a:solidFill>
                <a:schemeClr val="bg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211707319"/>
              </p:ext>
            </p:extLst>
          </p:nvPr>
        </p:nvGraphicFramePr>
        <p:xfrm>
          <a:off x="276225" y="666750"/>
          <a:ext cx="8382000" cy="228600"/>
        </p:xfrm>
        <a:graphic>
          <a:graphicData uri="http://schemas.openxmlformats.org/drawingml/2006/table">
            <a:tbl>
              <a:tblPr firstRow="1" bandRow="1">
                <a:tableStyleId>{2D5ABB26-0587-4C30-8999-92F81FD0307C}</a:tableStyleId>
              </a:tblPr>
              <a:tblGrid>
                <a:gridCol w="2314575">
                  <a:extLst>
                    <a:ext uri="{9D8B030D-6E8A-4147-A177-3AD203B41FA5}">
                      <a16:colId xmlns:a16="http://schemas.microsoft.com/office/drawing/2014/main" val="20000"/>
                    </a:ext>
                  </a:extLst>
                </a:gridCol>
                <a:gridCol w="6067425">
                  <a:extLst>
                    <a:ext uri="{9D8B030D-6E8A-4147-A177-3AD203B41FA5}">
                      <a16:colId xmlns:a16="http://schemas.microsoft.com/office/drawing/2014/main" val="20001"/>
                    </a:ext>
                  </a:extLst>
                </a:gridCol>
              </a:tblGrid>
              <a:tr h="228600">
                <a:tc>
                  <a:txBody>
                    <a:bodyPr/>
                    <a:lstStyle>
                      <a:defPPr>
                        <a:defRPr lang="en-US"/>
                      </a:defPPr>
                      <a:lvl1pPr marL="0" algn="l" defTabSz="914400" rtl="0" eaLnBrk="1" latinLnBrk="0" hangingPunct="1">
                        <a:defRPr sz="1800" b="1" kern="1200">
                          <a:solidFill>
                            <a:schemeClr val="dk1"/>
                          </a:solidFill>
                          <a:latin typeface="Arial"/>
                        </a:defRPr>
                      </a:lvl1pPr>
                      <a:lvl2pPr marL="457200" algn="l" defTabSz="914400" rtl="0" eaLnBrk="1" latinLnBrk="0" hangingPunct="1">
                        <a:defRPr sz="1800" b="1" kern="1200">
                          <a:solidFill>
                            <a:schemeClr val="dk1"/>
                          </a:solidFill>
                          <a:latin typeface="Arial"/>
                        </a:defRPr>
                      </a:lvl2pPr>
                      <a:lvl3pPr marL="914400" algn="l" defTabSz="914400" rtl="0" eaLnBrk="1" latinLnBrk="0" hangingPunct="1">
                        <a:defRPr sz="1800" b="1" kern="1200">
                          <a:solidFill>
                            <a:schemeClr val="dk1"/>
                          </a:solidFill>
                          <a:latin typeface="Arial"/>
                        </a:defRPr>
                      </a:lvl3pPr>
                      <a:lvl4pPr marL="1371600" algn="l" defTabSz="914400" rtl="0" eaLnBrk="1" latinLnBrk="0" hangingPunct="1">
                        <a:defRPr sz="1800" b="1" kern="1200">
                          <a:solidFill>
                            <a:schemeClr val="dk1"/>
                          </a:solidFill>
                          <a:latin typeface="Arial"/>
                        </a:defRPr>
                      </a:lvl4pPr>
                      <a:lvl5pPr marL="1828800" algn="l" defTabSz="914400" rtl="0" eaLnBrk="1" latinLnBrk="0" hangingPunct="1">
                        <a:defRPr sz="1800" b="1" kern="1200">
                          <a:solidFill>
                            <a:schemeClr val="dk1"/>
                          </a:solidFill>
                          <a:latin typeface="Arial"/>
                        </a:defRPr>
                      </a:lvl5pPr>
                      <a:lvl6pPr marL="2286000" algn="l" defTabSz="914400" rtl="0" eaLnBrk="1" latinLnBrk="0" hangingPunct="1">
                        <a:defRPr sz="1800" b="1" kern="1200">
                          <a:solidFill>
                            <a:schemeClr val="dk1"/>
                          </a:solidFill>
                          <a:latin typeface="Arial"/>
                        </a:defRPr>
                      </a:lvl6pPr>
                      <a:lvl7pPr marL="2743200" algn="l" defTabSz="914400" rtl="0" eaLnBrk="1" latinLnBrk="0" hangingPunct="1">
                        <a:defRPr sz="1800" b="1" kern="1200">
                          <a:solidFill>
                            <a:schemeClr val="dk1"/>
                          </a:solidFill>
                          <a:latin typeface="Arial"/>
                        </a:defRPr>
                      </a:lvl7pPr>
                      <a:lvl8pPr marL="3200400" algn="l" defTabSz="914400" rtl="0" eaLnBrk="1" latinLnBrk="0" hangingPunct="1">
                        <a:defRPr sz="1800" b="1" kern="1200">
                          <a:solidFill>
                            <a:schemeClr val="dk1"/>
                          </a:solidFill>
                          <a:latin typeface="Arial"/>
                        </a:defRPr>
                      </a:lvl8pPr>
                      <a:lvl9pPr marL="3657600" algn="l" defTabSz="914400" rtl="0" eaLnBrk="1" latinLnBrk="0" hangingPunct="1">
                        <a:defRPr sz="1800" b="1" kern="1200">
                          <a:solidFill>
                            <a:schemeClr val="dk1"/>
                          </a:solidFill>
                          <a:latin typeface="Arial"/>
                        </a:defRPr>
                      </a:lvl9pPr>
                    </a:lstStyle>
                    <a:p>
                      <a:r>
                        <a:rPr lang="en-US" sz="900" dirty="0">
                          <a:solidFill>
                            <a:srgbClr val="000000"/>
                          </a:solidFill>
                        </a:rPr>
                        <a:t>Project</a:t>
                      </a:r>
                      <a:r>
                        <a:rPr lang="en-US" sz="900" baseline="0" dirty="0">
                          <a:solidFill>
                            <a:srgbClr val="000000"/>
                          </a:solidFill>
                        </a:rPr>
                        <a:t> G</a:t>
                      </a:r>
                      <a:endParaRPr lang="en-US" sz="900" dirty="0">
                        <a:solidFill>
                          <a:srgbClr val="000000"/>
                        </a:solidFill>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defPPr>
                        <a:defRPr lang="en-US"/>
                      </a:defPPr>
                      <a:lvl1pPr marL="0" algn="l" defTabSz="914400" rtl="0" eaLnBrk="1" latinLnBrk="0" hangingPunct="1">
                        <a:defRPr sz="1800" b="1" kern="1200">
                          <a:solidFill>
                            <a:schemeClr val="dk1"/>
                          </a:solidFill>
                          <a:latin typeface="Arial"/>
                        </a:defRPr>
                      </a:lvl1pPr>
                      <a:lvl2pPr marL="457200" algn="l" defTabSz="914400" rtl="0" eaLnBrk="1" latinLnBrk="0" hangingPunct="1">
                        <a:defRPr sz="1800" b="1" kern="1200">
                          <a:solidFill>
                            <a:schemeClr val="dk1"/>
                          </a:solidFill>
                          <a:latin typeface="Arial"/>
                        </a:defRPr>
                      </a:lvl2pPr>
                      <a:lvl3pPr marL="914400" algn="l" defTabSz="914400" rtl="0" eaLnBrk="1" latinLnBrk="0" hangingPunct="1">
                        <a:defRPr sz="1800" b="1" kern="1200">
                          <a:solidFill>
                            <a:schemeClr val="dk1"/>
                          </a:solidFill>
                          <a:latin typeface="Arial"/>
                        </a:defRPr>
                      </a:lvl3pPr>
                      <a:lvl4pPr marL="1371600" algn="l" defTabSz="914400" rtl="0" eaLnBrk="1" latinLnBrk="0" hangingPunct="1">
                        <a:defRPr sz="1800" b="1" kern="1200">
                          <a:solidFill>
                            <a:schemeClr val="dk1"/>
                          </a:solidFill>
                          <a:latin typeface="Arial"/>
                        </a:defRPr>
                      </a:lvl4pPr>
                      <a:lvl5pPr marL="1828800" algn="l" defTabSz="914400" rtl="0" eaLnBrk="1" latinLnBrk="0" hangingPunct="1">
                        <a:defRPr sz="1800" b="1" kern="1200">
                          <a:solidFill>
                            <a:schemeClr val="dk1"/>
                          </a:solidFill>
                          <a:latin typeface="Arial"/>
                        </a:defRPr>
                      </a:lvl5pPr>
                      <a:lvl6pPr marL="2286000" algn="l" defTabSz="914400" rtl="0" eaLnBrk="1" latinLnBrk="0" hangingPunct="1">
                        <a:defRPr sz="1800" b="1" kern="1200">
                          <a:solidFill>
                            <a:schemeClr val="dk1"/>
                          </a:solidFill>
                          <a:latin typeface="Arial"/>
                        </a:defRPr>
                      </a:lvl6pPr>
                      <a:lvl7pPr marL="2743200" algn="l" defTabSz="914400" rtl="0" eaLnBrk="1" latinLnBrk="0" hangingPunct="1">
                        <a:defRPr sz="1800" b="1" kern="1200">
                          <a:solidFill>
                            <a:schemeClr val="dk1"/>
                          </a:solidFill>
                          <a:latin typeface="Arial"/>
                        </a:defRPr>
                      </a:lvl7pPr>
                      <a:lvl8pPr marL="3200400" algn="l" defTabSz="914400" rtl="0" eaLnBrk="1" latinLnBrk="0" hangingPunct="1">
                        <a:defRPr sz="1800" b="1" kern="1200">
                          <a:solidFill>
                            <a:schemeClr val="dk1"/>
                          </a:solidFill>
                          <a:latin typeface="Arial"/>
                        </a:defRPr>
                      </a:lvl8pPr>
                      <a:lvl9pPr marL="3657600" algn="l" defTabSz="914400" rtl="0" eaLnBrk="1" latinLnBrk="0" hangingPunct="1">
                        <a:defRPr sz="1800" b="1" kern="1200">
                          <a:solidFill>
                            <a:schemeClr val="dk1"/>
                          </a:solidFill>
                          <a:latin typeface="Arial"/>
                        </a:defRPr>
                      </a:lvl9pPr>
                    </a:lstStyle>
                    <a:p>
                      <a:r>
                        <a:rPr lang="en-US" sz="800" b="1" i="1" dirty="0">
                          <a:solidFill>
                            <a:srgbClr val="000000"/>
                          </a:solidFill>
                        </a:rPr>
                        <a:t>: </a:t>
                      </a:r>
                      <a:r>
                        <a:rPr lang="en-US" sz="900" i="1" dirty="0">
                          <a:solidFill>
                            <a:srgbClr val="000000"/>
                          </a:solidFill>
                        </a:rPr>
                        <a:t>Reduce the average working hours from 735 to 514 by October’19</a:t>
                      </a:r>
                      <a:endParaRPr lang="en-US" sz="900" b="0" dirty="0">
                        <a:solidFill>
                          <a:srgbClr val="000000"/>
                        </a:solidFill>
                        <a:latin typeface="Arial" pitchFamily="34" charset="0"/>
                        <a:cs typeface="Arial" pitchFamily="34" charset="0"/>
                      </a:endParaRPr>
                    </a:p>
                  </a:txBody>
                  <a:tcPr marL="68580" marR="68580" marT="34290" marB="3429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4370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p:cNvSpPr txBox="1">
            <a:spLocks noChangeArrowheads="1"/>
          </p:cNvSpPr>
          <p:nvPr/>
        </p:nvSpPr>
        <p:spPr bwMode="auto">
          <a:xfrm>
            <a:off x="381000" y="350229"/>
            <a:ext cx="4786939" cy="307777"/>
          </a:xfrm>
          <a:prstGeom prst="rect">
            <a:avLst/>
          </a:prstGeom>
          <a:noFill/>
          <a:ln w="9525">
            <a:noFill/>
            <a:miter lim="800000"/>
            <a:headEnd/>
            <a:tailEnd/>
          </a:ln>
        </p:spPr>
        <p:txBody>
          <a:bodyPr wrap="square">
            <a:spAutoFit/>
          </a:bodyPr>
          <a:lstStyle/>
          <a:p>
            <a:pPr fontAlgn="base">
              <a:spcBef>
                <a:spcPct val="0"/>
              </a:spcBef>
              <a:spcAft>
                <a:spcPct val="0"/>
              </a:spcAft>
              <a:defRPr/>
            </a:pPr>
            <a:r>
              <a:rPr lang="en-US" sz="1400" b="1" dirty="0">
                <a:solidFill>
                  <a:schemeClr val="tx2"/>
                </a:solidFill>
                <a:latin typeface="Arial" pitchFamily="34" charset="0"/>
                <a:ea typeface="+mj-ea"/>
                <a:cs typeface="Arial" pitchFamily="34" charset="0"/>
              </a:rPr>
              <a:t>Current Volume trend ( April, May &amp; June ‘19 )</a:t>
            </a:r>
          </a:p>
        </p:txBody>
      </p:sp>
      <p:sp>
        <p:nvSpPr>
          <p:cNvPr id="6" name="TextBox 5"/>
          <p:cNvSpPr txBox="1"/>
          <p:nvPr/>
        </p:nvSpPr>
        <p:spPr>
          <a:xfrm>
            <a:off x="838200" y="3501457"/>
            <a:ext cx="6248400" cy="230832"/>
          </a:xfrm>
          <a:prstGeom prst="rect">
            <a:avLst/>
          </a:prstGeom>
          <a:noFill/>
        </p:spPr>
        <p:txBody>
          <a:bodyPr wrap="square" rtlCol="0">
            <a:spAutoFit/>
          </a:bodyPr>
          <a:lstStyle/>
          <a:p>
            <a:r>
              <a:rPr lang="en-US" sz="900" dirty="0">
                <a:latin typeface="Arial" pitchFamily="34" charset="0"/>
                <a:cs typeface="Arial" pitchFamily="34" charset="0"/>
              </a:rPr>
              <a:t>Average ticket processed per day 17 and average transaction processed per day 15695</a:t>
            </a:r>
          </a:p>
        </p:txBody>
      </p:sp>
      <p:graphicFrame>
        <p:nvGraphicFramePr>
          <p:cNvPr id="15" name="Chart 14">
            <a:extLst>
              <a:ext uri="{FF2B5EF4-FFF2-40B4-BE49-F238E27FC236}">
                <a16:creationId xmlns:a16="http://schemas.microsoft.com/office/drawing/2014/main" id="{107882E3-1AB8-48B3-A11A-0304A5EB8F4E}"/>
              </a:ext>
            </a:extLst>
          </p:cNvPr>
          <p:cNvGraphicFramePr>
            <a:graphicFrameLocks/>
          </p:cNvGraphicFramePr>
          <p:nvPr>
            <p:extLst>
              <p:ext uri="{D42A27DB-BD31-4B8C-83A1-F6EECF244321}">
                <p14:modId xmlns:p14="http://schemas.microsoft.com/office/powerpoint/2010/main" val="876458868"/>
              </p:ext>
            </p:extLst>
          </p:nvPr>
        </p:nvGraphicFramePr>
        <p:xfrm>
          <a:off x="228600" y="708131"/>
          <a:ext cx="3976061"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375579E0-24DD-439D-94D2-C3A651999EC0}"/>
              </a:ext>
            </a:extLst>
          </p:cNvPr>
          <p:cNvGraphicFramePr>
            <a:graphicFrameLocks/>
          </p:cNvGraphicFramePr>
          <p:nvPr>
            <p:extLst>
              <p:ext uri="{D42A27DB-BD31-4B8C-83A1-F6EECF244321}">
                <p14:modId xmlns:p14="http://schemas.microsoft.com/office/powerpoint/2010/main" val="418192360"/>
              </p:ext>
            </p:extLst>
          </p:nvPr>
        </p:nvGraphicFramePr>
        <p:xfrm>
          <a:off x="4343400" y="726057"/>
          <a:ext cx="4419600" cy="25174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2291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p:cNvSpPr txBox="1">
            <a:spLocks noChangeArrowheads="1"/>
          </p:cNvSpPr>
          <p:nvPr/>
        </p:nvSpPr>
        <p:spPr bwMode="auto">
          <a:xfrm>
            <a:off x="157206" y="283909"/>
            <a:ext cx="4786939" cy="338554"/>
          </a:xfrm>
          <a:prstGeom prst="rect">
            <a:avLst/>
          </a:prstGeom>
          <a:noFill/>
          <a:ln w="9525">
            <a:noFill/>
            <a:miter lim="800000"/>
            <a:headEnd/>
            <a:tailEnd/>
          </a:ln>
        </p:spPr>
        <p:txBody>
          <a:bodyPr wrap="square">
            <a:spAutoFit/>
          </a:bodyPr>
          <a:lstStyle/>
          <a:p>
            <a:pPr fontAlgn="base">
              <a:spcBef>
                <a:spcPct val="0"/>
              </a:spcBef>
              <a:spcAft>
                <a:spcPct val="0"/>
              </a:spcAft>
              <a:defRPr/>
            </a:pPr>
            <a:r>
              <a:rPr lang="en-US" sz="1600" b="1" dirty="0">
                <a:solidFill>
                  <a:schemeClr val="tx2"/>
                </a:solidFill>
                <a:latin typeface="Arial" pitchFamily="34" charset="0"/>
                <a:ea typeface="+mj-ea"/>
                <a:cs typeface="Arial" pitchFamily="34" charset="0"/>
              </a:rPr>
              <a:t>Data Analysis – More effort spend Area</a:t>
            </a:r>
          </a:p>
        </p:txBody>
      </p:sp>
      <p:sp>
        <p:nvSpPr>
          <p:cNvPr id="13" name="Slide Number Placeholder 1"/>
          <p:cNvSpPr>
            <a:spLocks noGrp="1"/>
          </p:cNvSpPr>
          <p:nvPr>
            <p:ph type="sldNum" sz="quarter" idx="4294967295"/>
          </p:nvPr>
        </p:nvSpPr>
        <p:spPr>
          <a:xfrm>
            <a:off x="4531893" y="4907417"/>
            <a:ext cx="80215" cy="129266"/>
          </a:xfrm>
          <a:prstGeom prst="rect">
            <a:avLst/>
          </a:prstGeom>
        </p:spPr>
        <p:txBody>
          <a:bodyPr/>
          <a:lstStyle/>
          <a:p>
            <a:pPr>
              <a:defRPr/>
            </a:pPr>
            <a:fld id="{C4CB27F2-16A8-4A19-9A49-FC3C1D46B430}" type="slidenum">
              <a:rPr lang="en-GB" sz="600">
                <a:solidFill>
                  <a:schemeClr val="bg1"/>
                </a:solidFill>
              </a:rPr>
              <a:pPr>
                <a:defRPr/>
              </a:pPr>
              <a:t>9</a:t>
            </a:fld>
            <a:endParaRPr lang="en-GB" sz="600" dirty="0">
              <a:solidFill>
                <a:schemeClr val="bg1"/>
              </a:solidFill>
            </a:endParaRPr>
          </a:p>
        </p:txBody>
      </p:sp>
      <p:sp>
        <p:nvSpPr>
          <p:cNvPr id="5" name="Rectangle 4"/>
          <p:cNvSpPr/>
          <p:nvPr/>
        </p:nvSpPr>
        <p:spPr>
          <a:xfrm>
            <a:off x="5662113" y="1352550"/>
            <a:ext cx="152400" cy="152400"/>
          </a:xfrm>
          <a:prstGeom prst="rect">
            <a:avLst/>
          </a:prstGeom>
          <a:ln/>
          <a:effectLst>
            <a:glow rad="63500">
              <a:schemeClr val="accent1">
                <a:satMod val="175000"/>
                <a:alpha val="40000"/>
              </a:schemeClr>
            </a:glow>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800" dirty="0"/>
              <a:t>1</a:t>
            </a:r>
          </a:p>
        </p:txBody>
      </p:sp>
      <p:sp>
        <p:nvSpPr>
          <p:cNvPr id="14" name="Rectangle 13"/>
          <p:cNvSpPr/>
          <p:nvPr/>
        </p:nvSpPr>
        <p:spPr>
          <a:xfrm>
            <a:off x="5662113" y="1639729"/>
            <a:ext cx="152400" cy="152400"/>
          </a:xfrm>
          <a:prstGeom prst="rect">
            <a:avLst/>
          </a:prstGeom>
          <a:ln/>
          <a:effectLst>
            <a:glow rad="63500">
              <a:schemeClr val="accent1">
                <a:satMod val="175000"/>
                <a:alpha val="40000"/>
              </a:schemeClr>
            </a:glow>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800" dirty="0"/>
              <a:t>2</a:t>
            </a:r>
          </a:p>
        </p:txBody>
      </p:sp>
      <p:sp>
        <p:nvSpPr>
          <p:cNvPr id="17" name="TextBox 16"/>
          <p:cNvSpPr txBox="1"/>
          <p:nvPr/>
        </p:nvSpPr>
        <p:spPr>
          <a:xfrm>
            <a:off x="5784822" y="1290798"/>
            <a:ext cx="3276600" cy="230832"/>
          </a:xfrm>
          <a:prstGeom prst="rect">
            <a:avLst/>
          </a:prstGeom>
          <a:noFill/>
        </p:spPr>
        <p:txBody>
          <a:bodyPr wrap="square" rtlCol="0">
            <a:spAutoFit/>
          </a:bodyPr>
          <a:lstStyle/>
          <a:p>
            <a:r>
              <a:rPr lang="en-US" sz="900" dirty="0">
                <a:solidFill>
                  <a:schemeClr val="accent1">
                    <a:lumMod val="60000"/>
                    <a:lumOff val="40000"/>
                  </a:schemeClr>
                </a:solidFill>
                <a:latin typeface="Arial" pitchFamily="34" charset="0"/>
                <a:cs typeface="Arial" pitchFamily="34" charset="0"/>
              </a:rPr>
              <a:t>Time taken foe system upload consumes more time</a:t>
            </a:r>
          </a:p>
        </p:txBody>
      </p:sp>
      <p:sp>
        <p:nvSpPr>
          <p:cNvPr id="18" name="TextBox 17"/>
          <p:cNvSpPr txBox="1"/>
          <p:nvPr/>
        </p:nvSpPr>
        <p:spPr>
          <a:xfrm>
            <a:off x="5791200" y="1589510"/>
            <a:ext cx="3276600" cy="230832"/>
          </a:xfrm>
          <a:prstGeom prst="rect">
            <a:avLst/>
          </a:prstGeom>
          <a:noFill/>
        </p:spPr>
        <p:txBody>
          <a:bodyPr wrap="square" rtlCol="0">
            <a:spAutoFit/>
          </a:bodyPr>
          <a:lstStyle/>
          <a:p>
            <a:r>
              <a:rPr lang="en-US" sz="900" dirty="0">
                <a:solidFill>
                  <a:schemeClr val="accent1">
                    <a:lumMod val="60000"/>
                    <a:lumOff val="40000"/>
                  </a:schemeClr>
                </a:solidFill>
                <a:latin typeface="Arial" pitchFamily="34" charset="0"/>
                <a:cs typeface="Arial" pitchFamily="34" charset="0"/>
              </a:rPr>
              <a:t>Average Post validation time consumes more time</a:t>
            </a:r>
          </a:p>
        </p:txBody>
      </p:sp>
      <p:sp>
        <p:nvSpPr>
          <p:cNvPr id="9" name="Rounded Rectangle 8"/>
          <p:cNvSpPr/>
          <p:nvPr/>
        </p:nvSpPr>
        <p:spPr>
          <a:xfrm>
            <a:off x="6172200" y="645268"/>
            <a:ext cx="1295400" cy="2308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54291" y="612767"/>
            <a:ext cx="2209800" cy="230832"/>
          </a:xfrm>
          <a:prstGeom prst="rect">
            <a:avLst/>
          </a:prstGeom>
          <a:noFill/>
        </p:spPr>
        <p:txBody>
          <a:bodyPr wrap="square" rtlCol="0">
            <a:spAutoFit/>
          </a:bodyPr>
          <a:lstStyle/>
          <a:p>
            <a:r>
              <a:rPr lang="en-US" sz="900" b="1" dirty="0">
                <a:solidFill>
                  <a:schemeClr val="bg1"/>
                </a:solidFill>
                <a:latin typeface="Arial" pitchFamily="34" charset="0"/>
                <a:cs typeface="Arial" pitchFamily="34" charset="0"/>
              </a:rPr>
              <a:t>Inferences</a:t>
            </a:r>
          </a:p>
        </p:txBody>
      </p:sp>
      <p:graphicFrame>
        <p:nvGraphicFramePr>
          <p:cNvPr id="20" name="Chart 19">
            <a:extLst>
              <a:ext uri="{FF2B5EF4-FFF2-40B4-BE49-F238E27FC236}">
                <a16:creationId xmlns:a16="http://schemas.microsoft.com/office/drawing/2014/main" id="{F2B733FE-4A6B-44D8-92DC-F59B9C4993AD}"/>
              </a:ext>
            </a:extLst>
          </p:cNvPr>
          <p:cNvGraphicFramePr>
            <a:graphicFrameLocks/>
          </p:cNvGraphicFramePr>
          <p:nvPr>
            <p:extLst>
              <p:ext uri="{D42A27DB-BD31-4B8C-83A1-F6EECF244321}">
                <p14:modId xmlns:p14="http://schemas.microsoft.com/office/powerpoint/2010/main" val="4026033670"/>
              </p:ext>
            </p:extLst>
          </p:nvPr>
        </p:nvGraphicFramePr>
        <p:xfrm>
          <a:off x="457200" y="728183"/>
          <a:ext cx="482917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152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PowerPoint" ma:contentTypeID="0x0101006C3966413F02E1419F84AA93E38308200029FADD077EF3E64FB99B8F603CFF3EE9" ma:contentTypeVersion="1" ma:contentTypeDescription="" ma:contentTypeScope="" ma:versionID="59751564639a98769c4adc95006dbda0">
  <xsd:schema xmlns:xsd="http://www.w3.org/2001/XMLSchema" xmlns:xs="http://www.w3.org/2001/XMLSchema" xmlns:p="http://schemas.microsoft.com/office/2006/metadata/properties" targetNamespace="http://schemas.microsoft.com/office/2006/metadata/properties" ma:root="true" ma:fieldsID="933109b9974763cd198f57aa846750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616DE-36C2-4594-A2AF-7276BEB305E1}">
  <ds:schemaRefs>
    <ds:schemaRef ds:uri="http://www.w3.org/XML/1998/namespace"/>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9C400579-7BB4-41C2-9F68-2FB2178BEA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DC26288-0D58-45A5-857D-098FCBA0B9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5930</TotalTime>
  <Words>1809</Words>
  <Application>Microsoft Office PowerPoint</Application>
  <PresentationFormat>On-screen Show (16:9)</PresentationFormat>
  <Paragraphs>435</Paragraphs>
  <Slides>21</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Segoe UI</vt:lpstr>
      <vt:lpstr>Verdana</vt:lpstr>
      <vt:lpstr>Wingdings</vt:lpstr>
      <vt:lpstr>Office Theme</vt:lpstr>
      <vt:lpstr>Worksheet</vt:lpstr>
      <vt:lpstr>Utilization Enhancement in Material Creation Service</vt:lpstr>
      <vt:lpstr>PowerPoint Presentation</vt:lpstr>
      <vt:lpstr>AS IS Process Steps / Process Flow</vt:lpstr>
      <vt:lpstr>PowerPoint Presentation</vt:lpstr>
      <vt:lpstr>CTQ Tree</vt:lpstr>
      <vt:lpstr>Measure</vt:lpstr>
      <vt:lpstr>PowerPoint Presentation</vt:lpstr>
      <vt:lpstr>PowerPoint Presentation</vt:lpstr>
      <vt:lpstr>PowerPoint Presentation</vt:lpstr>
      <vt:lpstr>PowerPoint Presentation</vt:lpstr>
      <vt:lpstr>Analyze </vt:lpstr>
      <vt:lpstr>PowerPoint Presentation</vt:lpstr>
      <vt:lpstr>PowerPoint Presentation</vt:lpstr>
      <vt:lpstr>PowerPoint Presentation</vt:lpstr>
      <vt:lpstr>Improve</vt:lpstr>
      <vt:lpstr>PowerPoint Presentation</vt:lpstr>
      <vt:lpstr>Control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Infosys</dc:creator>
  <cp:lastModifiedBy>Ramamurthy K</cp:lastModifiedBy>
  <cp:revision>1130</cp:revision>
  <dcterms:created xsi:type="dcterms:W3CDTF">2013-05-05T14:52:23Z</dcterms:created>
  <dcterms:modified xsi:type="dcterms:W3CDTF">2019-11-21T12:47:18Z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d4f609e6-36eb-4daa-a57a-11cb806815ee</vt:lpwstr>
  </property>
  <property fmtid="{D5CDD505-2E9C-101B-9397-08002B2CF9AE}" pid="3" name="ContentTypeId">
    <vt:lpwstr>0x0101006C3966413F02E1419F84AA93E38308200029FADD077EF3E64FB99B8F603CFF3EE9</vt:lpwstr>
  </property>
  <property fmtid="{D5CDD505-2E9C-101B-9397-08002B2CF9AE}" pid="4" name="_dlc_DocId">
    <vt:lpwstr>HM63F5ZMAZNT-1-135</vt:lpwstr>
  </property>
  <property fmtid="{D5CDD505-2E9C-101B-9397-08002B2CF9AE}" pid="5" name="_dlc_DocIdUrl">
    <vt:lpwstr>http://pentsrv/_layouts/DocIdRedir.aspx?ID=HM63F5ZMAZNT-1-135, HM63F5ZMAZNT-1-135</vt:lpwstr>
  </property>
  <property fmtid="{D5CDD505-2E9C-101B-9397-08002B2CF9AE}" pid="6" name="GUID">
    <vt:lpwstr>2a1d2802-a421-4a70-b4be-96b1634a5c26</vt:lpwstr>
  </property>
  <property fmtid="{D5CDD505-2E9C-101B-9397-08002B2CF9AE}" pid="7" name="WorkflowCreationPath">
    <vt:lpwstr>6408dd1c-8985-498d-975f-4c251e719cad;890972cf-6521-4045-b476-4737677bab57;</vt:lpwstr>
  </property>
  <property fmtid="{D5CDD505-2E9C-101B-9397-08002B2CF9AE}" pid="8" name="MSIP_Label_be4b3411-284d-4d31-bd4f-bc13ef7f1fd6_Enabled">
    <vt:lpwstr>True</vt:lpwstr>
  </property>
  <property fmtid="{D5CDD505-2E9C-101B-9397-08002B2CF9AE}" pid="9" name="MSIP_Label_be4b3411-284d-4d31-bd4f-bc13ef7f1fd6_SiteId">
    <vt:lpwstr>63ce7d59-2f3e-42cd-a8cc-be764cff5eb6</vt:lpwstr>
  </property>
  <property fmtid="{D5CDD505-2E9C-101B-9397-08002B2CF9AE}" pid="10" name="MSIP_Label_be4b3411-284d-4d31-bd4f-bc13ef7f1fd6_Owner">
    <vt:lpwstr>satheesh.j@ad.infosys.com</vt:lpwstr>
  </property>
  <property fmtid="{D5CDD505-2E9C-101B-9397-08002B2CF9AE}" pid="11" name="MSIP_Label_be4b3411-284d-4d31-bd4f-bc13ef7f1fd6_SetDate">
    <vt:lpwstr>2019-11-21T09:12:01.4310035Z</vt:lpwstr>
  </property>
  <property fmtid="{D5CDD505-2E9C-101B-9397-08002B2CF9AE}" pid="12" name="MSIP_Label_be4b3411-284d-4d31-bd4f-bc13ef7f1fd6_Name">
    <vt:lpwstr>Internal</vt:lpwstr>
  </property>
  <property fmtid="{D5CDD505-2E9C-101B-9397-08002B2CF9AE}" pid="13" name="MSIP_Label_be4b3411-284d-4d31-bd4f-bc13ef7f1fd6_Application">
    <vt:lpwstr>Microsoft Azure Information Protection</vt:lpwstr>
  </property>
  <property fmtid="{D5CDD505-2E9C-101B-9397-08002B2CF9AE}" pid="14" name="MSIP_Label_be4b3411-284d-4d31-bd4f-bc13ef7f1fd6_ActionId">
    <vt:lpwstr>35da147e-6af9-443c-8f88-a50abf8c1f1c</vt:lpwstr>
  </property>
  <property fmtid="{D5CDD505-2E9C-101B-9397-08002B2CF9AE}" pid="15" name="MSIP_Label_be4b3411-284d-4d31-bd4f-bc13ef7f1fd6_Extended_MSFT_Method">
    <vt:lpwstr>Automatic</vt:lpwstr>
  </property>
  <property fmtid="{D5CDD505-2E9C-101B-9397-08002B2CF9AE}" pid="16" name="MSIP_Label_a0819fa7-4367-4500-ba88-dd630d977609_Enabled">
    <vt:lpwstr>True</vt:lpwstr>
  </property>
  <property fmtid="{D5CDD505-2E9C-101B-9397-08002B2CF9AE}" pid="17" name="MSIP_Label_a0819fa7-4367-4500-ba88-dd630d977609_SiteId">
    <vt:lpwstr>63ce7d59-2f3e-42cd-a8cc-be764cff5eb6</vt:lpwstr>
  </property>
  <property fmtid="{D5CDD505-2E9C-101B-9397-08002B2CF9AE}" pid="18" name="MSIP_Label_a0819fa7-4367-4500-ba88-dd630d977609_Owner">
    <vt:lpwstr>satheesh.j@ad.infosys.com</vt:lpwstr>
  </property>
  <property fmtid="{D5CDD505-2E9C-101B-9397-08002B2CF9AE}" pid="19" name="MSIP_Label_a0819fa7-4367-4500-ba88-dd630d977609_SetDate">
    <vt:lpwstr>2019-11-21T09:12:01.4310035Z</vt:lpwstr>
  </property>
  <property fmtid="{D5CDD505-2E9C-101B-9397-08002B2CF9AE}" pid="20" name="MSIP_Label_a0819fa7-4367-4500-ba88-dd630d977609_Name">
    <vt:lpwstr>Companywide usage</vt:lpwstr>
  </property>
  <property fmtid="{D5CDD505-2E9C-101B-9397-08002B2CF9AE}" pid="21" name="MSIP_Label_a0819fa7-4367-4500-ba88-dd630d977609_Application">
    <vt:lpwstr>Microsoft Azure Information Protection</vt:lpwstr>
  </property>
  <property fmtid="{D5CDD505-2E9C-101B-9397-08002B2CF9AE}" pid="22" name="MSIP_Label_a0819fa7-4367-4500-ba88-dd630d977609_ActionId">
    <vt:lpwstr>35da147e-6af9-443c-8f88-a50abf8c1f1c</vt:lpwstr>
  </property>
  <property fmtid="{D5CDD505-2E9C-101B-9397-08002B2CF9AE}" pid="23" name="MSIP_Label_a0819fa7-4367-4500-ba88-dd630d977609_Parent">
    <vt:lpwstr>be4b3411-284d-4d31-bd4f-bc13ef7f1fd6</vt:lpwstr>
  </property>
  <property fmtid="{D5CDD505-2E9C-101B-9397-08002B2CF9AE}" pid="24" name="MSIP_Label_a0819fa7-4367-4500-ba88-dd630d977609_Extended_MSFT_Method">
    <vt:lpwstr>Automatic</vt:lpwstr>
  </property>
  <property fmtid="{D5CDD505-2E9C-101B-9397-08002B2CF9AE}" pid="25" name="MSIP_Label_7def8eab-07d6-4849-8b43-f2fe9ec60b55_Enabled">
    <vt:lpwstr>True</vt:lpwstr>
  </property>
  <property fmtid="{D5CDD505-2E9C-101B-9397-08002B2CF9AE}" pid="26" name="MSIP_Label_7def8eab-07d6-4849-8b43-f2fe9ec60b55_SiteId">
    <vt:lpwstr>75b2f54b-feff-400d-8e0b-67102edb9a23</vt:lpwstr>
  </property>
  <property fmtid="{D5CDD505-2E9C-101B-9397-08002B2CF9AE}" pid="27" name="MSIP_Label_7def8eab-07d6-4849-8b43-f2fe9ec60b55_Owner">
    <vt:lpwstr>ramamurthy.k@signify.com</vt:lpwstr>
  </property>
  <property fmtid="{D5CDD505-2E9C-101B-9397-08002B2CF9AE}" pid="28" name="MSIP_Label_7def8eab-07d6-4849-8b43-f2fe9ec60b55_SetDate">
    <vt:lpwstr>2019-11-20T07:10:10.5852509Z</vt:lpwstr>
  </property>
  <property fmtid="{D5CDD505-2E9C-101B-9397-08002B2CF9AE}" pid="29" name="MSIP_Label_7def8eab-07d6-4849-8b43-f2fe9ec60b55_Name">
    <vt:lpwstr>Signify - Internal</vt:lpwstr>
  </property>
  <property fmtid="{D5CDD505-2E9C-101B-9397-08002B2CF9AE}" pid="30" name="MSIP_Label_7def8eab-07d6-4849-8b43-f2fe9ec60b55_Application">
    <vt:lpwstr>Microsoft Azure Information Protection</vt:lpwstr>
  </property>
  <property fmtid="{D5CDD505-2E9C-101B-9397-08002B2CF9AE}" pid="31" name="MSIP_Label_7def8eab-07d6-4849-8b43-f2fe9ec60b55_ActionId">
    <vt:lpwstr>ec95c001-a96a-4621-8c95-7a83a0d3fbe2</vt:lpwstr>
  </property>
  <property fmtid="{D5CDD505-2E9C-101B-9397-08002B2CF9AE}" pid="32" name="MSIP_Label_7def8eab-07d6-4849-8b43-f2fe9ec60b55_Extended_MSFT_Method">
    <vt:lpwstr>Automatic</vt:lpwstr>
  </property>
  <property fmtid="{D5CDD505-2E9C-101B-9397-08002B2CF9AE}" pid="33" name="Sensitivity">
    <vt:lpwstr>Internal Companywide usage Signify - Internal</vt:lpwstr>
  </property>
</Properties>
</file>