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  <p:sldMasterId id="2147483710" r:id="rId2"/>
    <p:sldMasterId id="2147483741" r:id="rId3"/>
  </p:sldMasterIdLst>
  <p:notesMasterIdLst>
    <p:notesMasterId r:id="rId28"/>
  </p:notesMasterIdLst>
  <p:sldIdLst>
    <p:sldId id="256" r:id="rId4"/>
    <p:sldId id="325" r:id="rId5"/>
    <p:sldId id="451" r:id="rId6"/>
    <p:sldId id="453" r:id="rId7"/>
    <p:sldId id="454" r:id="rId8"/>
    <p:sldId id="455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68" r:id="rId20"/>
    <p:sldId id="470" r:id="rId21"/>
    <p:sldId id="471" r:id="rId22"/>
    <p:sldId id="472" r:id="rId23"/>
    <p:sldId id="473" r:id="rId24"/>
    <p:sldId id="474" r:id="rId25"/>
    <p:sldId id="475" r:id="rId26"/>
    <p:sldId id="476" r:id="rId27"/>
  </p:sldIdLst>
  <p:sldSz cx="9144000" cy="6858000" type="screen4x3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5" autoAdjust="0"/>
    <p:restoredTop sz="91543" autoAdjust="0"/>
  </p:normalViewPr>
  <p:slideViewPr>
    <p:cSldViewPr showGuides="1">
      <p:cViewPr varScale="1">
        <p:scale>
          <a:sx n="91" d="100"/>
          <a:sy n="91" d="100"/>
        </p:scale>
        <p:origin x="1440" y="67"/>
      </p:cViewPr>
      <p:guideLst>
        <p:guide orient="horz" pos="240"/>
        <p:guide pos="5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b2b04f62299dfcf" providerId="LiveId" clId="{A707D159-1A2E-45A4-8A9B-9505D02E8990}"/>
    <pc:docChg chg="custSel modSld">
      <pc:chgData name="" userId="bb2b04f62299dfcf" providerId="LiveId" clId="{A707D159-1A2E-45A4-8A9B-9505D02E8990}" dt="2022-09-12T14:02:49.696" v="24" actId="20577"/>
      <pc:docMkLst>
        <pc:docMk/>
      </pc:docMkLst>
      <pc:sldChg chg="modSp">
        <pc:chgData name="" userId="bb2b04f62299dfcf" providerId="LiveId" clId="{A707D159-1A2E-45A4-8A9B-9505D02E8990}" dt="2022-09-12T14:02:22.367" v="2" actId="20577"/>
        <pc:sldMkLst>
          <pc:docMk/>
          <pc:sldMk cId="2394844817" sldId="472"/>
        </pc:sldMkLst>
        <pc:spChg chg="mod">
          <ac:chgData name="" userId="bb2b04f62299dfcf" providerId="LiveId" clId="{A707D159-1A2E-45A4-8A9B-9505D02E8990}" dt="2022-09-12T14:02:22.367" v="2" actId="20577"/>
          <ac:spMkLst>
            <pc:docMk/>
            <pc:sldMk cId="2394844817" sldId="472"/>
            <ac:spMk id="3" creationId="{00000000-0000-0000-0000-000000000000}"/>
          </ac:spMkLst>
        </pc:spChg>
      </pc:sldChg>
      <pc:sldChg chg="modSp">
        <pc:chgData name="" userId="bb2b04f62299dfcf" providerId="LiveId" clId="{A707D159-1A2E-45A4-8A9B-9505D02E8990}" dt="2022-09-12T14:02:27.315" v="5" actId="20577"/>
        <pc:sldMkLst>
          <pc:docMk/>
          <pc:sldMk cId="3582780926" sldId="473"/>
        </pc:sldMkLst>
        <pc:spChg chg="mod">
          <ac:chgData name="" userId="bb2b04f62299dfcf" providerId="LiveId" clId="{A707D159-1A2E-45A4-8A9B-9505D02E8990}" dt="2022-09-12T14:02:27.315" v="5" actId="20577"/>
          <ac:spMkLst>
            <pc:docMk/>
            <pc:sldMk cId="3582780926" sldId="473"/>
            <ac:spMk id="3" creationId="{00000000-0000-0000-0000-000000000000}"/>
          </ac:spMkLst>
        </pc:spChg>
      </pc:sldChg>
      <pc:sldChg chg="modSp">
        <pc:chgData name="" userId="bb2b04f62299dfcf" providerId="LiveId" clId="{A707D159-1A2E-45A4-8A9B-9505D02E8990}" dt="2022-09-12T14:02:49.696" v="24" actId="20577"/>
        <pc:sldMkLst>
          <pc:docMk/>
          <pc:sldMk cId="3980688492" sldId="475"/>
        </pc:sldMkLst>
        <pc:spChg chg="mod">
          <ac:chgData name="" userId="bb2b04f62299dfcf" providerId="LiveId" clId="{A707D159-1A2E-45A4-8A9B-9505D02E8990}" dt="2022-09-12T14:02:49.696" v="24" actId="20577"/>
          <ac:spMkLst>
            <pc:docMk/>
            <pc:sldMk cId="3980688492" sldId="47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7A922871-6C12-4B43-A910-4AAF625B28A3}" type="datetimeFigureOut">
              <a:rPr lang="en-US"/>
              <a:pPr>
                <a:defRPr/>
              </a:pPr>
              <a:t>9/12/2022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A5148F19-1A6C-40EA-AF6A-D558237D1D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47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/>
          <a:lstStyle>
            <a:lvl1pPr>
              <a:defRPr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77933C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99A30-A6CF-454A-8EE6-50C3CB35C6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Microsoft Visual C# 2012, Fifth Edition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07909-BB7F-4DC4-A997-06DCED77C4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Microsoft Visual C# 2012, Fifth Edition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C90CD-8285-4444-99A3-346CE5C8D56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Microsoft Visual C# 2012, Fifth Edition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46F51-36A5-4449-BD72-BB8FB84CAF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Microsoft Visual C# 2012, Fifth Edition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 dirty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77398-21E1-463F-946B-B9946C9ADCE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Microsoft Visual C# 2012, Fifth Edition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B0E87-2CED-4DDA-873B-8DADA5F950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Microsoft Visual C# 2012, Fifth Edition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F5F13-D194-439C-B7F4-87103C9C5A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Microsoft Visual C# 2012, Fifth Edition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Microsoft Visual C# 2012,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35016-FA25-463F-B65A-476FB979DC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12282"/>
            <a:ext cx="7772400" cy="833437"/>
          </a:xfrm>
        </p:spPr>
        <p:txBody>
          <a:bodyPr anchor="t"/>
          <a:lstStyle>
            <a:lvl1pPr algn="l">
              <a:defRPr sz="40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587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12282"/>
            <a:ext cx="7772400" cy="833437"/>
          </a:xfrm>
        </p:spPr>
        <p:txBody>
          <a:bodyPr anchor="t"/>
          <a:lstStyle>
            <a:lvl1pPr algn="l">
              <a:defRPr sz="40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894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1257300"/>
          </a:xfrm>
          <a:prstGeom prst="rect">
            <a:avLst/>
          </a:prstGeom>
          <a:gradFill rotWithShape="1">
            <a:gsLst>
              <a:gs pos="0">
                <a:srgbClr val="535513"/>
              </a:gs>
              <a:gs pos="100000">
                <a:srgbClr val="26270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104716" cy="1132131"/>
          </a:xfrm>
        </p:spPr>
        <p:txBody>
          <a:bodyPr/>
          <a:lstStyle>
            <a:lvl1pPr>
              <a:defRPr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770"/>
            <a:ext cx="8104716" cy="5222630"/>
          </a:xfrm>
        </p:spPr>
        <p:txBody>
          <a:bodyPr/>
          <a:lstStyle>
            <a:lvl1pPr>
              <a:buClr>
                <a:schemeClr val="accent3">
                  <a:lumMod val="50000"/>
                </a:schemeClr>
              </a:buClr>
              <a:buFont typeface="Wingdings" pitchFamily="2" charset="2"/>
              <a:buChar char="v"/>
              <a:defRPr>
                <a:latin typeface="Arial Narrow"/>
                <a:cs typeface="Arial Narrow"/>
              </a:defRPr>
            </a:lvl1pPr>
            <a:lvl2pPr marL="742917" indent="-285737"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 Narrow"/>
                <a:cs typeface="Arial Narrow"/>
              </a:defRPr>
            </a:lvl2pPr>
            <a:lvl3pPr>
              <a:buClr>
                <a:schemeClr val="accent3">
                  <a:lumMod val="50000"/>
                </a:schemeClr>
              </a:buClr>
              <a:defRPr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buClr>
                <a:schemeClr val="accent3">
                  <a:lumMod val="50000"/>
                </a:schemeClr>
              </a:buClr>
              <a:defRPr>
                <a:solidFill>
                  <a:srgbClr val="000000"/>
                </a:solidFill>
                <a:latin typeface="Arial Narrow"/>
                <a:cs typeface="Arial Narrow"/>
              </a:defRPr>
            </a:lvl4pPr>
            <a:lvl5pPr>
              <a:buClr>
                <a:schemeClr val="accent3">
                  <a:lumMod val="50000"/>
                </a:schemeClr>
              </a:buClr>
              <a:defRPr>
                <a:solidFill>
                  <a:srgbClr val="000000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" y="2381250"/>
            <a:ext cx="673100" cy="20955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12282"/>
            <a:ext cx="7772400" cy="833437"/>
          </a:xfrm>
        </p:spPr>
        <p:txBody>
          <a:bodyPr anchor="t"/>
          <a:lstStyle>
            <a:lvl1pPr algn="l">
              <a:defRPr sz="40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4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0EE2-733E-48DF-9A14-D5751B4B8A3C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Microsoft Visual C# 2012,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735016-FA25-463F-B65A-476FB979DC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22653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0EE2-733E-48DF-9A14-D5751B4B8A3C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Microsoft Visual C# 2012,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5770D-371C-4DBB-A879-76C9BDEE0C3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48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0EE2-733E-48DF-9A14-D5751B4B8A3C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Microsoft Visual C# 2012,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0B43FC-5581-42E6-883C-6CFB569338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315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Microsoft Visual C# 2012, Fifth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63C0D-CA53-4A5C-AE69-CA1C03C378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0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Microsoft Visual C# 2012, Fifth Edition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99A30-A6CF-454A-8EE6-50C3CB35C6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74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Microsoft Visual C# 2012, Fifth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07909-BB7F-4DC4-A997-06DCED77C4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32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Microsoft Visual C# 2012, Fifth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C90CD-8285-4444-99A3-346CE5C8D56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212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Microsoft Visual C# 2012, Fifth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46F51-36A5-4449-BD72-BB8FB84CAF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180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Microsoft Visual C# 2012, Fifth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77398-21E1-463F-946B-B9946C9ADCE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12282"/>
            <a:ext cx="7772400" cy="833437"/>
          </a:xfrm>
        </p:spPr>
        <p:txBody>
          <a:bodyPr anchor="t"/>
          <a:lstStyle>
            <a:lvl1pPr algn="l">
              <a:defRPr sz="40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/>
              <a:t>Click to edit Master title style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" y="2381250"/>
            <a:ext cx="673100" cy="20955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Microsoft Visual C# 2012,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2B0E87-2CED-4DDA-873B-8DADA5F950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164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Microsoft Visual C# 2012,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FF5F13-D194-439C-B7F4-87103C9C5A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0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0" y="3581400"/>
            <a:ext cx="4800600" cy="19812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Chapter 1: </a:t>
            </a:r>
          </a:p>
          <a:p>
            <a:r>
              <a:rPr lang="en-US" dirty="0"/>
              <a:t>Title Goes Here</a:t>
            </a:r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620000" cy="1143000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0" y="3581400"/>
            <a:ext cx="4800600" cy="19812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Chapter 1: </a:t>
            </a:r>
          </a:p>
          <a:p>
            <a:r>
              <a:rPr lang="en-US" dirty="0"/>
              <a:t>Title Goes Here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5770D-371C-4DBB-A879-76C9BDEE0C3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6324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Microsoft Visual C# 2012, Fifth Edition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0B43FC-5581-42E6-883C-6CFB569338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Microsoft Visual C# 2012, Fifth Edition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63C0D-CA53-4A5C-AE69-CA1C03C378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Microsoft Visual C# 2012, Fifth Edition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0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914359" rtl="0" eaLnBrk="1" latinLnBrk="0" hangingPunct="1">
        <a:spcBef>
          <a:spcPct val="0"/>
        </a:spcBef>
        <a:buNone/>
        <a:defRPr sz="3200" kern="1200">
          <a:solidFill>
            <a:srgbClr val="77933C"/>
          </a:solidFill>
          <a:latin typeface="+mj-lt"/>
          <a:ea typeface="+mj-ea"/>
          <a:cs typeface="+mj-cs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DECOLORED2.jpg"/>
          <p:cNvPicPr>
            <a:picLocks noChangeAspect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EC735016-FA25-463F-B65A-476FB979DC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662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 smtClean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dirty="0"/>
              <a:t>Microsoft Visual C# 2012, Fifth Edition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38" r:id="rId13"/>
    <p:sldLayoutId id="2147483739" r:id="rId14"/>
    <p:sldLayoutId id="2147483740" r:id="rId1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40EE2-733E-48DF-9A14-D5751B4B8A3C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F66-520B-4ECA-BA5C-99ED6069CA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3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GJmFG4ffJZU" TargetMode="Externa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COMP2068 – JavaScript Frameworks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2209800"/>
          </a:xfrm>
        </p:spPr>
        <p:txBody>
          <a:bodyPr>
            <a:normAutofit/>
          </a:bodyPr>
          <a:lstStyle/>
          <a:p>
            <a:r>
              <a:rPr lang="en-US" sz="4000" dirty="0"/>
              <a:t>Lesson 2 </a:t>
            </a:r>
          </a:p>
          <a:p>
            <a:r>
              <a:rPr lang="en-US" sz="4000" dirty="0"/>
              <a:t>Closures &amp; NPM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NPM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Removing a package using NPM</a:t>
            </a:r>
          </a:p>
          <a:p>
            <a:r>
              <a:rPr lang="en-US" dirty="0"/>
              <a:t>To remove an installed package, you'll have to navigate to your application folder and run the following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$ npm uninstall &lt; Package Unique Name&gt;</a:t>
            </a:r>
          </a:p>
          <a:p>
            <a:endParaRPr lang="en-US" b="1" dirty="0">
              <a:latin typeface="Consolas"/>
              <a:cs typeface="Consolas"/>
            </a:endParaRPr>
          </a:p>
          <a:p>
            <a:r>
              <a:rPr lang="en-US" dirty="0"/>
              <a:t>NPM will then look for the package and try to remove it from the local </a:t>
            </a:r>
            <a:r>
              <a:rPr lang="en-US" b="1" dirty="0"/>
              <a:t>node_modules</a:t>
            </a:r>
            <a:r>
              <a:rPr lang="en-US" dirty="0"/>
              <a:t> folder. </a:t>
            </a:r>
          </a:p>
          <a:p>
            <a:r>
              <a:rPr lang="en-US" dirty="0"/>
              <a:t>To remove a global package, you'll need to use the </a:t>
            </a:r>
            <a:r>
              <a:rPr lang="en-US" b="1" dirty="0">
                <a:latin typeface="Consolas"/>
                <a:cs typeface="Consolas"/>
              </a:rPr>
              <a:t>-g</a:t>
            </a:r>
            <a:r>
              <a:rPr lang="en-US" dirty="0"/>
              <a:t> flag as follows: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$ npm uninstall –g &lt; Package Unique Name&gt;</a:t>
            </a:r>
          </a:p>
        </p:txBody>
      </p:sp>
    </p:spTree>
    <p:extLst>
      <p:ext uri="{BB962C8B-B14F-4D97-AF65-F5344CB8AC3E}">
        <p14:creationId xmlns:p14="http://schemas.microsoft.com/office/powerpoint/2010/main" val="1788772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NPM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Updating a package using NPM</a:t>
            </a:r>
          </a:p>
          <a:p>
            <a:r>
              <a:rPr lang="en-US" dirty="0"/>
              <a:t>To update a package to its latest version, issue the following command: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$ npm update &lt; Package Unique Name&gt;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NPM will download and install the latest version of this package even if it doesn’t exist yet. </a:t>
            </a:r>
          </a:p>
          <a:p>
            <a:r>
              <a:rPr lang="en-US" dirty="0"/>
              <a:t>To update a global package, use the following command: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>
                <a:latin typeface="Consolas"/>
                <a:cs typeface="Consolas"/>
              </a:rPr>
              <a:t>npm update –g &lt; Package Unique Name&gt;</a:t>
            </a:r>
          </a:p>
        </p:txBody>
      </p:sp>
    </p:spTree>
    <p:extLst>
      <p:ext uri="{BB962C8B-B14F-4D97-AF65-F5344CB8AC3E}">
        <p14:creationId xmlns:p14="http://schemas.microsoft.com/office/powerpoint/2010/main" val="309237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Managing dependencies using the package.json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a single package is nice, but pretty soon, your application will need to use several packages, and so you'll need a better way to manage these </a:t>
            </a:r>
            <a:r>
              <a:rPr lang="en-US" b="1" dirty="0"/>
              <a:t>package</a:t>
            </a:r>
            <a:r>
              <a:rPr lang="en-US" dirty="0"/>
              <a:t> </a:t>
            </a:r>
            <a:r>
              <a:rPr lang="en-US" b="1" dirty="0"/>
              <a:t>dependencies</a:t>
            </a:r>
            <a:r>
              <a:rPr lang="en-US" dirty="0"/>
              <a:t>. </a:t>
            </a:r>
          </a:p>
          <a:p>
            <a:r>
              <a:rPr lang="en-US" dirty="0"/>
              <a:t>For this purpose, NPM allows you to use a configuration file named </a:t>
            </a:r>
            <a:r>
              <a:rPr lang="en-US" b="1" dirty="0"/>
              <a:t>package.json</a:t>
            </a:r>
            <a:r>
              <a:rPr lang="en-US" dirty="0"/>
              <a:t> in the root folder of your application. </a:t>
            </a:r>
          </a:p>
          <a:p>
            <a:r>
              <a:rPr lang="en-US" dirty="0"/>
              <a:t>In your package.json file, you'll be able to define various metadata properties of your application, including properties such as the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version</a:t>
            </a:r>
            <a:r>
              <a:rPr lang="en-US" dirty="0"/>
              <a:t>, and </a:t>
            </a:r>
            <a:r>
              <a:rPr lang="en-US" b="1" dirty="0"/>
              <a:t>author</a:t>
            </a:r>
            <a:r>
              <a:rPr lang="en-US" dirty="0"/>
              <a:t> of your application. </a:t>
            </a:r>
          </a:p>
          <a:p>
            <a:r>
              <a:rPr lang="en-US" dirty="0"/>
              <a:t>This is also where you define your </a:t>
            </a:r>
            <a:r>
              <a:rPr lang="en-US" b="1" dirty="0"/>
              <a:t>application</a:t>
            </a:r>
            <a:r>
              <a:rPr lang="en-US" dirty="0"/>
              <a:t> </a:t>
            </a:r>
            <a:r>
              <a:rPr lang="en-US" b="1" dirty="0"/>
              <a:t>dependencies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383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/>
              <a:t>Managing dependencies using the package.json file (cont’d)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package.json file is basically a JSON file that contains the different </a:t>
            </a:r>
            <a:r>
              <a:rPr lang="en-US" b="1" dirty="0"/>
              <a:t>attributes</a:t>
            </a:r>
            <a:r>
              <a:rPr lang="en-US" dirty="0"/>
              <a:t> you'll need to describe your application properties.</a:t>
            </a:r>
          </a:p>
          <a:p>
            <a:r>
              <a:rPr lang="en-US" dirty="0"/>
              <a:t>An application using the latest Express and Grunt packages will have a </a:t>
            </a:r>
            <a:r>
              <a:rPr lang="en-US" b="1" dirty="0"/>
              <a:t>package.json</a:t>
            </a:r>
            <a:r>
              <a:rPr lang="en-US" dirty="0"/>
              <a:t> file as follows: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  "name" : "MEAN",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  "version" : "0.0.1",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  "dependencies" : 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     "express" : "latest",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     "grunt" : "latest"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5812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/>
              <a:t>Managing dependencies using the package.json file (cont’d)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Creating a package.json file</a:t>
            </a:r>
          </a:p>
          <a:p>
            <a:r>
              <a:rPr lang="en-US" dirty="0"/>
              <a:t>While you can manually create a package.json file, an easier approach would be to use the npm init command. To do so, use your command-line tool and issue the following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$ npm init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NPM will ask you a few questions about your application and will automatically create a new </a:t>
            </a:r>
            <a:r>
              <a:rPr lang="en-US" b="1" dirty="0"/>
              <a:t>package.json</a:t>
            </a:r>
            <a:r>
              <a:rPr lang="en-US" dirty="0"/>
              <a:t> file for you. </a:t>
            </a:r>
          </a:p>
          <a:p>
            <a:r>
              <a:rPr lang="en-US" dirty="0"/>
              <a:t>A sample process should look similar to the following screenshot:</a:t>
            </a:r>
            <a:endParaRPr lang="en-US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8163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/>
              <a:t>Managing dependencies using the package.json file (cont’d)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770"/>
            <a:ext cx="3276600" cy="141263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A sample process should look similar to the following screenshot:</a:t>
            </a:r>
            <a:endParaRPr lang="en-US" b="1" dirty="0">
              <a:latin typeface="Consolas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371600"/>
            <a:ext cx="4172488" cy="536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60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/>
              <a:t>Managing dependencies using the package.json file (cont’d)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Installing the package.json dependencies</a:t>
            </a:r>
          </a:p>
          <a:p>
            <a:r>
              <a:rPr lang="en-US" dirty="0"/>
              <a:t>After creating your package.json file, you'll be able to install your application</a:t>
            </a:r>
          </a:p>
          <a:p>
            <a:r>
              <a:rPr lang="en-US" dirty="0"/>
              <a:t>dependencies by navigating to your application's root folder and using the npm install command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$ </a:t>
            </a:r>
            <a:r>
              <a:rPr lang="en-US" b="1" dirty="0" err="1">
                <a:latin typeface="Consolas"/>
                <a:cs typeface="Consolas"/>
              </a:rPr>
              <a:t>npm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i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NPM will automatically detect your package.json file and will install all your application dependencies, placing them under a local node_modules folder. </a:t>
            </a:r>
          </a:p>
          <a:p>
            <a:r>
              <a:rPr lang="en-US" dirty="0"/>
              <a:t>An alternative and sometimes better approach to install your dependencies is to use the following npm update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$ npm update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r>
              <a:rPr lang="en-US" dirty="0"/>
              <a:t>This will install any missing packages and will update all of your existing dependencies to their specified version.</a:t>
            </a:r>
            <a:endParaRPr lang="en-US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8673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/>
              <a:t>Managing dependencies using the package.json file (cont’d)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Updating the package.json file</a:t>
            </a:r>
          </a:p>
          <a:p>
            <a:r>
              <a:rPr lang="en-US" dirty="0"/>
              <a:t>Another robust feature of the </a:t>
            </a:r>
            <a:r>
              <a:rPr lang="en-US" b="1" dirty="0" err="1">
                <a:latin typeface="Consolas"/>
                <a:cs typeface="Consolas"/>
              </a:rPr>
              <a:t>npm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/>
              <a:t>command is the ability to install a new package and save the package information as a dependency in your </a:t>
            </a:r>
            <a:r>
              <a:rPr lang="en-US" b="1" dirty="0"/>
              <a:t>package.json</a:t>
            </a:r>
            <a:r>
              <a:rPr lang="en-US" dirty="0"/>
              <a:t> file. </a:t>
            </a:r>
          </a:p>
          <a:p>
            <a:r>
              <a:rPr lang="en-US" dirty="0"/>
              <a:t>This can be accomplished using the </a:t>
            </a:r>
            <a:r>
              <a:rPr lang="en-US" b="1" dirty="0">
                <a:latin typeface="Consolas"/>
                <a:cs typeface="Consolas"/>
              </a:rPr>
              <a:t>--save </a:t>
            </a:r>
            <a:r>
              <a:rPr lang="en-US" dirty="0"/>
              <a:t>optional flag when installing a specific package. </a:t>
            </a:r>
          </a:p>
          <a:p>
            <a:r>
              <a:rPr lang="en-US" dirty="0"/>
              <a:t>For example, to install the latest version of Express and save it as a dependency, you can issue the following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$ </a:t>
            </a:r>
            <a:r>
              <a:rPr lang="en-US" b="1" dirty="0" err="1">
                <a:latin typeface="Consolas"/>
                <a:cs typeface="Consolas"/>
              </a:rPr>
              <a:t>npm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 express --save</a:t>
            </a:r>
          </a:p>
        </p:txBody>
      </p:sp>
    </p:spTree>
    <p:extLst>
      <p:ext uri="{BB962C8B-B14F-4D97-AF65-F5344CB8AC3E}">
        <p14:creationId xmlns:p14="http://schemas.microsoft.com/office/powerpoint/2010/main" val="3908599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has turned out to be a powerful language with some unique features that enable efficient yet maintainable programming. </a:t>
            </a:r>
          </a:p>
          <a:p>
            <a:r>
              <a:rPr lang="en-US" dirty="0"/>
              <a:t>Its </a:t>
            </a:r>
            <a:r>
              <a:rPr lang="en-US" b="1" dirty="0"/>
              <a:t>closure pattern </a:t>
            </a:r>
            <a:r>
              <a:rPr lang="en-US" dirty="0"/>
              <a:t>and </a:t>
            </a:r>
            <a:r>
              <a:rPr lang="en-US" b="1" dirty="0"/>
              <a:t>event-driven behavior </a:t>
            </a:r>
            <a:r>
              <a:rPr lang="en-US" dirty="0"/>
              <a:t>have proven to be very helpful in real-life scenarios, but like all programming languages, it isn't perfect, and one of its major design flaws is the sharing of a single </a:t>
            </a:r>
            <a:r>
              <a:rPr lang="en-US" b="1" dirty="0"/>
              <a:t>global</a:t>
            </a:r>
            <a:r>
              <a:rPr lang="en-US" dirty="0"/>
              <a:t> </a:t>
            </a:r>
            <a:r>
              <a:rPr lang="en-US" b="1" dirty="0"/>
              <a:t>namespace</a:t>
            </a:r>
            <a:r>
              <a:rPr lang="en-US" dirty="0"/>
              <a:t>.</a:t>
            </a:r>
          </a:p>
          <a:p>
            <a:r>
              <a:rPr lang="en-US" dirty="0"/>
              <a:t>This could have been a major threat for Node.js evolution as a platform, but luckily a solution was found in the </a:t>
            </a:r>
            <a:r>
              <a:rPr lang="en-US" b="1" dirty="0"/>
              <a:t>CommonJS</a:t>
            </a:r>
            <a:r>
              <a:rPr lang="en-US" dirty="0"/>
              <a:t> modules standard.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35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CommonJS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CommonJS</a:t>
            </a:r>
            <a:r>
              <a:rPr lang="en-US" dirty="0"/>
              <a:t> is a project started in 2009 to standardize the way of working with JavaScript outside the browser. </a:t>
            </a:r>
          </a:p>
          <a:p>
            <a:r>
              <a:rPr lang="en-US" dirty="0"/>
              <a:t>The project has evolved since then to support a variety of JavaScript issues, including the global namespace issue, which was solved through a simple specification of how to write and include isolated JavaScript modules.</a:t>
            </a:r>
          </a:p>
          <a:p>
            <a:r>
              <a:rPr lang="en-US" dirty="0"/>
              <a:t>The </a:t>
            </a:r>
            <a:r>
              <a:rPr lang="en-US" b="1" dirty="0"/>
              <a:t>CommonJS standards </a:t>
            </a:r>
            <a:r>
              <a:rPr lang="en-US" dirty="0"/>
              <a:t>specify the following three key components when</a:t>
            </a:r>
          </a:p>
          <a:p>
            <a:r>
              <a:rPr lang="en-US" dirty="0"/>
              <a:t>working with modules:</a:t>
            </a:r>
          </a:p>
          <a:p>
            <a:pPr lvl="1"/>
            <a:r>
              <a:rPr lang="en-US" b="1" dirty="0"/>
              <a:t>require():</a:t>
            </a:r>
            <a:r>
              <a:rPr lang="en-US" dirty="0"/>
              <a:t> This method is used to load the module into your code.</a:t>
            </a:r>
          </a:p>
          <a:p>
            <a:pPr lvl="1"/>
            <a:r>
              <a:rPr lang="en-US" b="1" dirty="0"/>
              <a:t>exports:</a:t>
            </a:r>
            <a:r>
              <a:rPr lang="en-US" dirty="0"/>
              <a:t> This object is contained in each module and allows you to expose pieces of your code when the module is loaded.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: This object was originally used to provide </a:t>
            </a:r>
            <a:r>
              <a:rPr lang="en-US" b="1" dirty="0"/>
              <a:t>metadata</a:t>
            </a:r>
            <a:r>
              <a:rPr lang="en-US" dirty="0"/>
              <a:t> information about the module. It also contains the pointer of an exports object as a property. However, the popular implementation of the exports object as a standalone object literally changed the use case of the module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7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10450" y="381000"/>
            <a:ext cx="6323099" cy="1371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b="1" kern="1200" cap="none" spc="0" baseline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/>
              <a:t>Lesson Objectives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1676400"/>
            <a:ext cx="655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this Lesson we will learn about: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Closure structures in JavaScript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Node Package Manager (NPM)</a:t>
            </a:r>
          </a:p>
        </p:txBody>
      </p:sp>
    </p:spTree>
    <p:extLst>
      <p:ext uri="{BB962C8B-B14F-4D97-AF65-F5344CB8AC3E}">
        <p14:creationId xmlns:p14="http://schemas.microsoft.com/office/powerpoint/2010/main" val="3089602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CommonJS Modules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Node's </a:t>
            </a:r>
            <a:r>
              <a:rPr lang="en-US" b="1" dirty="0"/>
              <a:t>CommonJS </a:t>
            </a:r>
            <a:r>
              <a:rPr lang="en-US" dirty="0"/>
              <a:t>module implementation, each module is written in a single JavaScript file and has an isolated scope that holds its own variables. </a:t>
            </a:r>
          </a:p>
          <a:p>
            <a:r>
              <a:rPr lang="en-US" dirty="0"/>
              <a:t>The author of the module can expose any functionality through the </a:t>
            </a:r>
            <a:r>
              <a:rPr lang="en-US" b="1" dirty="0"/>
              <a:t>exports</a:t>
            </a:r>
            <a:r>
              <a:rPr lang="en-US" dirty="0"/>
              <a:t> object. </a:t>
            </a:r>
          </a:p>
          <a:p>
            <a:r>
              <a:rPr lang="en-US" dirty="0"/>
              <a:t>To understand it better, let's say we created a module file named </a:t>
            </a:r>
            <a:r>
              <a:rPr lang="en-US" b="1" dirty="0">
                <a:latin typeface="Consolas"/>
                <a:cs typeface="Consolas"/>
              </a:rPr>
              <a:t>hello.js</a:t>
            </a:r>
            <a:r>
              <a:rPr lang="en-US" dirty="0"/>
              <a:t> that contains the following code snippet: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let message = 'Hello';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exports.sayHello = function(){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  console.log(message);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4844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CommonJS Modules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Also, let's say we created an application file named </a:t>
            </a:r>
            <a:r>
              <a:rPr lang="en-US" b="1" dirty="0">
                <a:latin typeface="Consolas"/>
                <a:cs typeface="Consolas"/>
              </a:rPr>
              <a:t>server.js</a:t>
            </a:r>
            <a:r>
              <a:rPr lang="en-US" dirty="0"/>
              <a:t>, which contains the following lines of code: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let hello = require('./hello');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hello.sayHello();</a:t>
            </a:r>
          </a:p>
          <a:p>
            <a:endParaRPr lang="en-US" dirty="0"/>
          </a:p>
          <a:p>
            <a:r>
              <a:rPr lang="en-US" dirty="0"/>
              <a:t>In the preceding example, you have the </a:t>
            </a:r>
            <a:r>
              <a:rPr lang="en-US" b="1" dirty="0">
                <a:latin typeface="Consolas"/>
                <a:cs typeface="Consolas"/>
              </a:rPr>
              <a:t>hello</a:t>
            </a:r>
            <a:r>
              <a:rPr lang="en-US" dirty="0"/>
              <a:t> module, which contains a variable named </a:t>
            </a:r>
            <a:r>
              <a:rPr lang="en-US" b="1" dirty="0">
                <a:latin typeface="Consolas"/>
                <a:cs typeface="Consolas"/>
              </a:rPr>
              <a:t>message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b="1" dirty="0">
                <a:latin typeface="Consolas"/>
                <a:cs typeface="Consolas"/>
              </a:rPr>
              <a:t>message</a:t>
            </a:r>
            <a:r>
              <a:rPr lang="en-US" dirty="0"/>
              <a:t> variable is self-contained in the </a:t>
            </a:r>
            <a:r>
              <a:rPr lang="en-US" b="1" dirty="0">
                <a:latin typeface="Consolas"/>
                <a:cs typeface="Consolas"/>
              </a:rPr>
              <a:t>hello</a:t>
            </a:r>
            <a:r>
              <a:rPr lang="en-US" dirty="0"/>
              <a:t> module, which only exposes the </a:t>
            </a:r>
            <a:r>
              <a:rPr lang="en-US" b="1" dirty="0">
                <a:latin typeface="Consolas"/>
                <a:cs typeface="Consolas"/>
              </a:rPr>
              <a:t>sayHello()</a:t>
            </a:r>
            <a:r>
              <a:rPr lang="en-US" dirty="0"/>
              <a:t> method by defining it as a property of the </a:t>
            </a:r>
            <a:r>
              <a:rPr lang="en-US" b="1" dirty="0">
                <a:latin typeface="Consolas"/>
                <a:cs typeface="Consolas"/>
              </a:rPr>
              <a:t>exports</a:t>
            </a:r>
            <a:r>
              <a:rPr lang="en-US" dirty="0"/>
              <a:t> object. </a:t>
            </a:r>
          </a:p>
          <a:p>
            <a:r>
              <a:rPr lang="en-US" dirty="0"/>
              <a:t>Then, the application file loads the hello module using the </a:t>
            </a:r>
            <a:r>
              <a:rPr lang="en-US" b="1" dirty="0">
                <a:latin typeface="Consolas"/>
                <a:cs typeface="Consolas"/>
              </a:rPr>
              <a:t>require()</a:t>
            </a:r>
            <a:r>
              <a:rPr lang="en-US" dirty="0"/>
              <a:t> method, which will allow it to call the </a:t>
            </a:r>
            <a:r>
              <a:rPr lang="en-US" b="1" dirty="0">
                <a:latin typeface="Consolas"/>
                <a:cs typeface="Consolas"/>
              </a:rPr>
              <a:t>sayHello() </a:t>
            </a:r>
            <a:r>
              <a:rPr lang="en-US" dirty="0"/>
              <a:t>method of the </a:t>
            </a:r>
            <a:r>
              <a:rPr lang="en-US" b="1" dirty="0">
                <a:latin typeface="Consolas"/>
                <a:cs typeface="Consolas"/>
              </a:rPr>
              <a:t>hello</a:t>
            </a:r>
            <a:r>
              <a:rPr lang="en-US" dirty="0"/>
              <a:t> module.</a:t>
            </a:r>
            <a:endParaRPr lang="en-US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82780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Core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modules </a:t>
            </a:r>
            <a:r>
              <a:rPr lang="en-US" dirty="0"/>
              <a:t>are modules that were compiled into the Node binary. </a:t>
            </a:r>
          </a:p>
          <a:p>
            <a:r>
              <a:rPr lang="en-US" dirty="0"/>
              <a:t>They come </a:t>
            </a:r>
            <a:r>
              <a:rPr lang="en-US" b="1" dirty="0"/>
              <a:t>prebundled</a:t>
            </a:r>
            <a:r>
              <a:rPr lang="en-US" dirty="0"/>
              <a:t> with </a:t>
            </a:r>
            <a:r>
              <a:rPr lang="en-US" b="1" dirty="0"/>
              <a:t>Node</a:t>
            </a:r>
            <a:r>
              <a:rPr lang="en-US" dirty="0"/>
              <a:t> and are documented in great detail in its documentation. </a:t>
            </a:r>
          </a:p>
          <a:p>
            <a:r>
              <a:rPr lang="en-US" dirty="0"/>
              <a:t>The core modules provide most of the basic functionalities of Node, including </a:t>
            </a:r>
            <a:r>
              <a:rPr lang="en-US" b="1" dirty="0"/>
              <a:t>filesystem</a:t>
            </a:r>
            <a:r>
              <a:rPr lang="en-US" dirty="0"/>
              <a:t> access, </a:t>
            </a:r>
            <a:r>
              <a:rPr lang="en-US" b="1" dirty="0"/>
              <a:t>HTTP</a:t>
            </a:r>
            <a:r>
              <a:rPr lang="en-US" dirty="0"/>
              <a:t> and </a:t>
            </a:r>
            <a:r>
              <a:rPr lang="en-US" b="1" dirty="0"/>
              <a:t>HTTPS</a:t>
            </a:r>
            <a:r>
              <a:rPr lang="en-US" dirty="0"/>
              <a:t> interfaces, and much more. </a:t>
            </a:r>
          </a:p>
          <a:p>
            <a:r>
              <a:rPr lang="en-US" dirty="0"/>
              <a:t>To load a core module, you just need to use the </a:t>
            </a:r>
            <a:r>
              <a:rPr lang="en-US" b="1" dirty="0"/>
              <a:t>require</a:t>
            </a:r>
            <a:r>
              <a:rPr lang="en-US" dirty="0"/>
              <a:t> method in your JavaScript file. </a:t>
            </a:r>
          </a:p>
        </p:txBody>
      </p:sp>
    </p:spTree>
    <p:extLst>
      <p:ext uri="{BB962C8B-B14F-4D97-AF65-F5344CB8AC3E}">
        <p14:creationId xmlns:p14="http://schemas.microsoft.com/office/powerpoint/2010/main" val="1245189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Core Modules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example code, using the </a:t>
            </a:r>
            <a:r>
              <a:rPr lang="en-US" b="1" dirty="0">
                <a:latin typeface="Consolas"/>
                <a:cs typeface="Consolas"/>
              </a:rPr>
              <a:t>fs</a:t>
            </a:r>
            <a:r>
              <a:rPr lang="en-US" dirty="0"/>
              <a:t> core module to read the content of the environment hosts file, would look like the following code snippet: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>
                <a:latin typeface="Consolas"/>
                <a:cs typeface="Consolas"/>
              </a:rPr>
              <a:t>const fs </a:t>
            </a:r>
            <a:r>
              <a:rPr lang="en-US" sz="2000" b="1" dirty="0">
                <a:latin typeface="Consolas"/>
                <a:cs typeface="Consolas"/>
              </a:rPr>
              <a:t>= require('fs');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fs.readFile('/etc/hosts', 'utf8', (err, data) =&gt; {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 if (err) {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    return console.log(err);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 console.log(data);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b="1" dirty="0">
              <a:latin typeface="Consolas"/>
              <a:cs typeface="Consolas"/>
            </a:endParaRPr>
          </a:p>
          <a:p>
            <a:r>
              <a:rPr lang="en-US" dirty="0"/>
              <a:t>When you require the </a:t>
            </a:r>
            <a:r>
              <a:rPr lang="en-US" b="1" dirty="0">
                <a:latin typeface="Consolas"/>
                <a:cs typeface="Consolas"/>
              </a:rPr>
              <a:t>fs</a:t>
            </a:r>
            <a:r>
              <a:rPr lang="en-US" dirty="0"/>
              <a:t> module, Node will find it in the core modules folder. </a:t>
            </a:r>
          </a:p>
          <a:p>
            <a:r>
              <a:rPr lang="en-US" dirty="0"/>
              <a:t>You'll then be able to use the </a:t>
            </a:r>
            <a:r>
              <a:rPr lang="en-US" b="1" dirty="0">
                <a:latin typeface="Consolas"/>
                <a:cs typeface="Consolas"/>
              </a:rPr>
              <a:t>fs.readFile()</a:t>
            </a:r>
            <a:r>
              <a:rPr lang="en-US" dirty="0"/>
              <a:t> method to read the file's content and print it in the command-line output.</a:t>
            </a:r>
            <a:endParaRPr lang="en-US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80688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Node.js web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Node.js</a:t>
            </a:r>
            <a:r>
              <a:rPr lang="en-US" dirty="0"/>
              <a:t> is a platform that supports various types of applications, but the most popular kind is the development of </a:t>
            </a:r>
            <a:r>
              <a:rPr lang="en-US" b="1" dirty="0"/>
              <a:t>web applications</a:t>
            </a:r>
            <a:r>
              <a:rPr lang="en-US" dirty="0"/>
              <a:t>. </a:t>
            </a:r>
          </a:p>
          <a:p>
            <a:r>
              <a:rPr lang="en-US" dirty="0"/>
              <a:t>Node's style of coding depends on the community to extend the platform through third-party modules; these modules are then built upon to create new modules, and so on. </a:t>
            </a:r>
          </a:p>
          <a:p>
            <a:r>
              <a:rPr lang="en-US" dirty="0"/>
              <a:t>Companies and single developers around the globe are participating in this process by creating modules that wrap the basic Node APIs and deliver a better starting point for application development.</a:t>
            </a:r>
          </a:p>
        </p:txBody>
      </p:sp>
    </p:spTree>
    <p:extLst>
      <p:ext uri="{BB962C8B-B14F-4D97-AF65-F5344CB8AC3E}">
        <p14:creationId xmlns:p14="http://schemas.microsoft.com/office/powerpoint/2010/main" val="267970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Closures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week we looked at some new strange syntax in JS, where we assigned a variable to a function: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let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food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fs.readFile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('food.txt', 'utf8', (err, data) =&gt;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   console.log(data)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structure is called a </a:t>
            </a:r>
            <a:r>
              <a:rPr lang="en-US" b="1" dirty="0"/>
              <a:t>Closure</a:t>
            </a:r>
            <a:r>
              <a:rPr lang="en-US" dirty="0"/>
              <a:t> and it’s vital to asynchronous code in Node</a:t>
            </a:r>
          </a:p>
        </p:txBody>
      </p:sp>
    </p:spTree>
    <p:extLst>
      <p:ext uri="{BB962C8B-B14F-4D97-AF65-F5344CB8AC3E}">
        <p14:creationId xmlns:p14="http://schemas.microsoft.com/office/powerpoint/2010/main" val="236521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What is a Closure?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referencing variables from parent environment</a:t>
            </a:r>
          </a:p>
          <a:p>
            <a:endParaRPr lang="en-US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 parent()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let message = 'Hello World';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function child() {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console.log (message);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child();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child() can access variables from parent()</a:t>
            </a:r>
          </a:p>
        </p:txBody>
      </p:sp>
    </p:spTree>
    <p:extLst>
      <p:ext uri="{BB962C8B-B14F-4D97-AF65-F5344CB8AC3E}">
        <p14:creationId xmlns:p14="http://schemas.microsoft.com/office/powerpoint/2010/main" val="178962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Assigning a Variable to a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6770"/>
            <a:ext cx="8314266" cy="4765430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 parent()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let message = 'Hello World'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function child() {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console.log (message)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return child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let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childFunction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parent()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childFunction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Closure: a function AND its environment, including its variables</a:t>
            </a:r>
          </a:p>
          <a:p>
            <a:r>
              <a:rPr lang="en-US" dirty="0"/>
              <a:t>This allows us to pass functions with their variables as arguments to other functions</a:t>
            </a:r>
          </a:p>
          <a:p>
            <a:r>
              <a:rPr lang="en-US" dirty="0"/>
              <a:t>So What?</a:t>
            </a:r>
          </a:p>
        </p:txBody>
      </p:sp>
    </p:spTree>
    <p:extLst>
      <p:ext uri="{BB962C8B-B14F-4D97-AF65-F5344CB8AC3E}">
        <p14:creationId xmlns:p14="http://schemas.microsoft.com/office/powerpoint/2010/main" val="54582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Closures &amp; the Node Event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325" y="6096000"/>
            <a:ext cx="622935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Source: </a:t>
            </a:r>
            <a:r>
              <a:rPr lang="en-US" sz="2000" dirty="0">
                <a:hlinkClick r:id="rId2"/>
              </a:rPr>
              <a:t>https://www.youtube.com/watch?v=GJmFG4ffJZU</a:t>
            </a:r>
            <a:r>
              <a:rPr lang="en-US" sz="20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5DAED-788C-4E89-81CC-9CF7CED7E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585129"/>
            <a:ext cx="6705600" cy="3687742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53201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Node.js</a:t>
            </a:r>
            <a:r>
              <a:rPr lang="en-US" dirty="0"/>
              <a:t> is a platform, which means its features and APIs are kept to a minimum.</a:t>
            </a:r>
          </a:p>
          <a:p>
            <a:r>
              <a:rPr lang="en-US" dirty="0"/>
              <a:t>To achieve more complex functionality, it uses a module system that allows you to extend the platform. </a:t>
            </a:r>
          </a:p>
          <a:p>
            <a:r>
              <a:rPr lang="en-US" dirty="0"/>
              <a:t>The best way to install, update, and remove Node.js modules is using the </a:t>
            </a:r>
            <a:r>
              <a:rPr lang="en-US" b="1" dirty="0"/>
              <a:t>NPM</a:t>
            </a:r>
            <a:r>
              <a:rPr lang="en-US" dirty="0"/>
              <a:t> (Node Package Manager). </a:t>
            </a:r>
          </a:p>
          <a:p>
            <a:r>
              <a:rPr lang="en-US" b="1" dirty="0"/>
              <a:t>NPM</a:t>
            </a:r>
            <a:r>
              <a:rPr lang="en-US" dirty="0"/>
              <a:t> has the following main features:</a:t>
            </a:r>
          </a:p>
          <a:p>
            <a:pPr lvl="1"/>
            <a:r>
              <a:rPr lang="en-US" dirty="0"/>
              <a:t>A registry of packages to browse, download, and install third-party modules</a:t>
            </a:r>
          </a:p>
          <a:p>
            <a:pPr lvl="1"/>
            <a:r>
              <a:rPr lang="en-US" dirty="0"/>
              <a:t>A CLI tool to manage local and global packages</a:t>
            </a:r>
          </a:p>
        </p:txBody>
      </p:sp>
    </p:spTree>
    <p:extLst>
      <p:ext uri="{BB962C8B-B14F-4D97-AF65-F5344CB8AC3E}">
        <p14:creationId xmlns:p14="http://schemas.microsoft.com/office/powerpoint/2010/main" val="365112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Installing a package using NPM</a:t>
            </a:r>
          </a:p>
          <a:p>
            <a:r>
              <a:rPr lang="en-US" dirty="0"/>
              <a:t>Once you find the right package, you'll be able to install it using the </a:t>
            </a:r>
            <a:r>
              <a:rPr lang="en-US" b="1" dirty="0" err="1">
                <a:latin typeface="Consolas"/>
                <a:cs typeface="Consolas"/>
              </a:rPr>
              <a:t>npm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/>
              <a:t>command as follows: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$ </a:t>
            </a:r>
            <a:r>
              <a:rPr lang="en-US" b="1" dirty="0" err="1">
                <a:latin typeface="Consolas"/>
                <a:cs typeface="Consolas"/>
              </a:rPr>
              <a:t>npm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 &lt;Package Unique Name&gt;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r>
              <a:rPr lang="en-US" dirty="0"/>
              <a:t>Installing a module globally is similar to its local counterpart, but you'll have to add he </a:t>
            </a:r>
            <a:r>
              <a:rPr lang="en-US" b="1" dirty="0">
                <a:latin typeface="Consolas"/>
                <a:cs typeface="Consolas"/>
              </a:rPr>
              <a:t>–g</a:t>
            </a:r>
            <a:r>
              <a:rPr lang="en-US" dirty="0"/>
              <a:t> flag as follows: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$ </a:t>
            </a:r>
            <a:r>
              <a:rPr lang="en-US" b="1" dirty="0" err="1">
                <a:latin typeface="Consolas"/>
                <a:cs typeface="Consolas"/>
              </a:rPr>
              <a:t>npm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 –g &lt;Package Unique Name&gt;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r>
              <a:rPr lang="en-US" dirty="0"/>
              <a:t>For example, to locally install Express, you'll need to navigate to your application folder and issue the following command: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$ </a:t>
            </a:r>
            <a:r>
              <a:rPr lang="en-US" b="1" dirty="0" err="1">
                <a:latin typeface="Consolas"/>
                <a:cs typeface="Consolas"/>
              </a:rPr>
              <a:t>npm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 express</a:t>
            </a:r>
          </a:p>
        </p:txBody>
      </p:sp>
    </p:spTree>
    <p:extLst>
      <p:ext uri="{BB962C8B-B14F-4D97-AF65-F5344CB8AC3E}">
        <p14:creationId xmlns:p14="http://schemas.microsoft.com/office/powerpoint/2010/main" val="377277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NPM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preceding command will install the latest stable version of the Express package in your local </a:t>
            </a:r>
            <a:r>
              <a:rPr lang="en-US" b="1" dirty="0"/>
              <a:t>node_modules</a:t>
            </a:r>
            <a:r>
              <a:rPr lang="en-US" dirty="0"/>
              <a:t> folder. </a:t>
            </a:r>
          </a:p>
          <a:p>
            <a:r>
              <a:rPr lang="en-US" dirty="0"/>
              <a:t>Furthermore, NPM supports a wide range of semantic versioning, so to install a specific version of a package, you can use the </a:t>
            </a:r>
            <a:r>
              <a:rPr lang="en-US" b="1" dirty="0" err="1">
                <a:latin typeface="Consolas"/>
                <a:cs typeface="Consolas"/>
              </a:rPr>
              <a:t>npm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/>
              <a:t>command as follows: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$ </a:t>
            </a:r>
            <a:r>
              <a:rPr lang="en-US" sz="2000" b="1" dirty="0" err="1">
                <a:latin typeface="Consolas"/>
                <a:cs typeface="Consolas"/>
              </a:rPr>
              <a:t>npm</a:t>
            </a:r>
            <a:r>
              <a:rPr lang="en-US" sz="2000" b="1" dirty="0">
                <a:latin typeface="Consolas"/>
                <a:cs typeface="Consolas"/>
              </a:rPr>
              <a:t> </a:t>
            </a:r>
            <a:r>
              <a:rPr lang="en-US" sz="2000" b="1" dirty="0" err="1">
                <a:latin typeface="Consolas"/>
                <a:cs typeface="Consolas"/>
              </a:rPr>
              <a:t>i</a:t>
            </a:r>
            <a:r>
              <a:rPr lang="en-US" sz="2000" b="1" dirty="0">
                <a:latin typeface="Consolas"/>
                <a:cs typeface="Consolas"/>
              </a:rPr>
              <a:t> &lt;Package Unique Name&gt;@&lt;Package Version&gt;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r>
              <a:rPr lang="en-US" dirty="0"/>
              <a:t>For instance, to install the latest major version of the Express package, you'll need to issue the following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$ </a:t>
            </a:r>
            <a:r>
              <a:rPr lang="en-US" b="1" dirty="0" err="1">
                <a:latin typeface="Consolas"/>
                <a:cs typeface="Consolas"/>
              </a:rPr>
              <a:t>npm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 express --save</a:t>
            </a:r>
          </a:p>
        </p:txBody>
      </p:sp>
    </p:spTree>
    <p:extLst>
      <p:ext uri="{BB962C8B-B14F-4D97-AF65-F5344CB8AC3E}">
        <p14:creationId xmlns:p14="http://schemas.microsoft.com/office/powerpoint/2010/main" val="1633577226"/>
      </p:ext>
    </p:extLst>
  </p:cSld>
  <p:clrMapOvr>
    <a:masterClrMapping/>
  </p:clrMapOvr>
</p:sld>
</file>

<file path=ppt/theme/theme1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 01 - JavaScript Fundamentals.pptx</Template>
  <TotalTime>11256</TotalTime>
  <Words>1960</Words>
  <Application>Microsoft Office PowerPoint</Application>
  <PresentationFormat>On-screen Show (4:3)</PresentationFormat>
  <Paragraphs>195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Arial Narrow</vt:lpstr>
      <vt:lpstr>Calibri</vt:lpstr>
      <vt:lpstr>Calibri Light</vt:lpstr>
      <vt:lpstr>Consolas</vt:lpstr>
      <vt:lpstr>Courier New</vt:lpstr>
      <vt:lpstr>Times New Roman</vt:lpstr>
      <vt:lpstr>Wingdings</vt:lpstr>
      <vt:lpstr>Web Redesign</vt:lpstr>
      <vt:lpstr>1_Farrell_PLD</vt:lpstr>
      <vt:lpstr>Office Theme</vt:lpstr>
      <vt:lpstr>COMP2068 – JavaScript Frameworks</vt:lpstr>
      <vt:lpstr>PowerPoint Presentation</vt:lpstr>
      <vt:lpstr>Intro to Closures</vt:lpstr>
      <vt:lpstr>What is a Closure?</vt:lpstr>
      <vt:lpstr>Assigning a Variable to a Closure</vt:lpstr>
      <vt:lpstr>Closures &amp; the Node Event Loop</vt:lpstr>
      <vt:lpstr>Introducing NPM</vt:lpstr>
      <vt:lpstr>Using NPM</vt:lpstr>
      <vt:lpstr>Using NPM (cont’d)</vt:lpstr>
      <vt:lpstr>Using NPM (cont’d)</vt:lpstr>
      <vt:lpstr>Using NPM (cont’d)</vt:lpstr>
      <vt:lpstr>Managing dependencies using the package.json file</vt:lpstr>
      <vt:lpstr>Managing dependencies using the package.json file (cont’d)</vt:lpstr>
      <vt:lpstr>Managing dependencies using the package.json file (cont’d)</vt:lpstr>
      <vt:lpstr>Managing dependencies using the package.json file (cont’d)</vt:lpstr>
      <vt:lpstr>Managing dependencies using the package.json file (cont’d)</vt:lpstr>
      <vt:lpstr>Managing dependencies using the package.json file (cont’d)</vt:lpstr>
      <vt:lpstr>Node Modules</vt:lpstr>
      <vt:lpstr>CommonJS Modules</vt:lpstr>
      <vt:lpstr>CommonJS Modules (cont’d)</vt:lpstr>
      <vt:lpstr>CommonJS Modules (cont’d)</vt:lpstr>
      <vt:lpstr>Node.js Core Modules</vt:lpstr>
      <vt:lpstr>Node.js Core Modules (cont’d)</vt:lpstr>
      <vt:lpstr>Developing Node.js web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Windows User</dc:creator>
  <cp:lastModifiedBy>Rich Freeman</cp:lastModifiedBy>
  <cp:revision>247</cp:revision>
  <dcterms:created xsi:type="dcterms:W3CDTF">2012-04-15T22:12:48Z</dcterms:created>
  <dcterms:modified xsi:type="dcterms:W3CDTF">2022-09-12T14:02:50Z</dcterms:modified>
</cp:coreProperties>
</file>